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67" r:id="rId5"/>
    <p:sldId id="259" r:id="rId6"/>
    <p:sldId id="261" r:id="rId7"/>
    <p:sldId id="262" r:id="rId8"/>
    <p:sldId id="263" r:id="rId9"/>
    <p:sldId id="264" r:id="rId10"/>
    <p:sldId id="265" r:id="rId11"/>
    <p:sldId id="268" r:id="rId12"/>
    <p:sldId id="258" r:id="rId13"/>
    <p:sldId id="260" r:id="rId14"/>
  </p:sldIdLst>
  <p:sldSz cx="12192000" cy="6858000"/>
  <p:notesSz cx="6858000" cy="9144000"/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FD101C-9BA7-0B46-A8C2-4840E8775F22}" v="23" dt="2020-03-09T18:56:15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 snapToGrid="0" snapToObjects="1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35477A-15CA-7C4B-9517-9EECD5382CE0}" type="datetimeFigureOut">
              <a:rPr lang="en-CZ" smtClean="0"/>
              <a:t>09/03/2020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E54E1-DB0C-8641-8AFE-C31F2298748D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930943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E54E1-DB0C-8641-8AFE-C31F2298748D}" type="slidenum">
              <a:rPr lang="en-CZ" smtClean="0"/>
              <a:t>12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92728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F6007-436B-A74A-8375-4854C40934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EE21C-3A34-754D-8FA4-B8C3A611F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85D32-35F5-A64E-9436-52761A92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8F37-EB99-0B4B-B356-642B0D2A2F7D}" type="datetimeFigureOut">
              <a:rPr lang="en-CZ" smtClean="0"/>
              <a:t>09/03/2020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D9CC2-EF77-BA46-832C-C863CB987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7D9D2-65E8-7349-9210-D650ED6D1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124A-927F-7F4C-96E4-61301B77AB08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595323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09A0B-26C9-4347-B7C3-81545B65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8EB911-16EE-A047-94C0-CBCB4CE16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562D0-CE2F-9349-92F1-35D31946D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8F37-EB99-0B4B-B356-642B0D2A2F7D}" type="datetimeFigureOut">
              <a:rPr lang="en-CZ" smtClean="0"/>
              <a:t>09/03/2020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681CCF-D5B1-1148-9E7B-13516D99E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F3DEC-7830-2F4E-ADE1-96237A06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124A-927F-7F4C-96E4-61301B77AB08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57116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96CD95-5E97-A546-BEBB-323233219D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1A52E-7D1B-134D-B967-72D8F8B827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0557-5DF6-5449-AB9B-AC20895BD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8F37-EB99-0B4B-B356-642B0D2A2F7D}" type="datetimeFigureOut">
              <a:rPr lang="en-CZ" smtClean="0"/>
              <a:t>09/03/2020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A9B01-BF0C-DE47-992C-9A175CE3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ED9607-880C-984F-8E82-E4DD64209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124A-927F-7F4C-96E4-61301B77AB08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17929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7B0E-9A19-0149-9783-ABF7125A4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397DD-F5F9-CF44-9426-BF2C8A95E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8F272-905F-4447-8FAF-EBB230DBA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8F37-EB99-0B4B-B356-642B0D2A2F7D}" type="datetimeFigureOut">
              <a:rPr lang="en-CZ" smtClean="0"/>
              <a:t>09/03/2020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17357-A5BA-2F42-987C-0F8F68887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D35A1-BBAE-444D-923C-E12BF9A6A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124A-927F-7F4C-96E4-61301B77AB08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971507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6BB87-CD8C-1F43-B537-58C2C4E06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A219F-9730-A44D-ADC7-918AB14DD4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75083-8464-A942-B794-462DA8BE5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8F37-EB99-0B4B-B356-642B0D2A2F7D}" type="datetimeFigureOut">
              <a:rPr lang="en-CZ" smtClean="0"/>
              <a:t>09/03/2020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6A8ED-2C36-9943-ABFE-0AA08C07F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702410-8D62-F84F-8910-92682FA60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124A-927F-7F4C-96E4-61301B77AB08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612637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CC6C5-1786-1146-85F9-2CE8C6D76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2935D-DC7B-6240-88B5-B1B42EBB8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73C43E-1D52-F545-A351-8DF95CB2EC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DEAED-42B5-1E40-999E-9F82C169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8F37-EB99-0B4B-B356-642B0D2A2F7D}" type="datetimeFigureOut">
              <a:rPr lang="en-CZ" smtClean="0"/>
              <a:t>09/03/2020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2376E-F13E-F94E-91CB-D506E56E3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A0F8A8-9D5B-BD46-A2C5-EF2F03CF0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124A-927F-7F4C-96E4-61301B77AB08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601894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AED7-9686-2F43-83F5-00A687ACF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21D61-7BFF-C540-8DBB-B98C6FB54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8015EB-3A94-DD46-8931-E0B1A7592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AAEA5-DAA7-E540-9EFD-A8C7EE0606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7734D-D4F7-5548-A4EF-9E3D31FCA3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08918-3BDA-DE45-AAB6-D7F9C1F29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8F37-EB99-0B4B-B356-642B0D2A2F7D}" type="datetimeFigureOut">
              <a:rPr lang="en-CZ" smtClean="0"/>
              <a:t>09/03/2020</a:t>
            </a:fld>
            <a:endParaRPr lang="en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2BBB3-9AF4-474C-8B35-AD48E8F6D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E0EE42-A9D0-1C4A-AE11-CA25E2A95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124A-927F-7F4C-96E4-61301B77AB08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685051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AAC96-897A-124D-94A7-E01CF772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FE53DE-3669-C640-8D79-4AA931B9B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8F37-EB99-0B4B-B356-642B0D2A2F7D}" type="datetimeFigureOut">
              <a:rPr lang="en-CZ" smtClean="0"/>
              <a:t>09/03/2020</a:t>
            </a:fld>
            <a:endParaRPr lang="en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86BA48-EE19-5149-B20C-BA21ABE4E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1D19D1-D972-254D-97D6-DDA20AF19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124A-927F-7F4C-96E4-61301B77AB08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75271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12FDE6-C648-4F4E-9902-9AF889EE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8F37-EB99-0B4B-B356-642B0D2A2F7D}" type="datetimeFigureOut">
              <a:rPr lang="en-CZ" smtClean="0"/>
              <a:t>09/03/2020</a:t>
            </a:fld>
            <a:endParaRPr lang="en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04BBE-BFAB-5749-AFF2-24E4E5A0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F44650-BF37-C240-89B4-2E405E3D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124A-927F-7F4C-96E4-61301B77AB08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106892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BF369-C58D-754A-B234-FC81006D1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FBA74-37E9-FA41-9F2B-BF44BDA16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9C8BF0-C153-724E-B8B2-F0B43A3915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8C164-A5ED-964E-B050-4C7D70519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8F37-EB99-0B4B-B356-642B0D2A2F7D}" type="datetimeFigureOut">
              <a:rPr lang="en-CZ" smtClean="0"/>
              <a:t>09/03/2020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71052C-67D7-F441-BC1D-00666D17E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C35E6-5986-9B49-A864-5102D265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124A-927F-7F4C-96E4-61301B77AB08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81601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D6B78-C1F4-8649-B32F-CA8C6760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BDBB9F-7907-6F45-B42D-89398A1941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56C2F-F5BB-3141-B73F-BB644A0EF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29B89-D81F-8547-8B6F-5DACF6FC7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18F37-EB99-0B4B-B356-642B0D2A2F7D}" type="datetimeFigureOut">
              <a:rPr lang="en-CZ" smtClean="0"/>
              <a:t>09/03/2020</a:t>
            </a:fld>
            <a:endParaRPr lang="en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2C56B9-F0AF-AD49-A627-9132ACC1F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9D1EF3-812F-9C4F-82BD-EFCAAF734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2124A-927F-7F4C-96E4-61301B77AB08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2279808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E9E63F-FCC4-8D4F-BBE5-B31B50731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AE89E-C582-054A-ACA2-1520D4B2B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C9E58-27D7-F346-8330-7B62BAA010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18F37-EB99-0B4B-B356-642B0D2A2F7D}" type="datetimeFigureOut">
              <a:rPr lang="en-CZ" smtClean="0"/>
              <a:t>09/03/2020</a:t>
            </a:fld>
            <a:endParaRPr lang="en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A7D4BF-19F4-E649-A735-FC8D2F56F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0BC4B-36C2-184E-8830-01D43EE9FD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2124A-927F-7F4C-96E4-61301B77AB08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6782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sinessinsider.com/fast-fashion-environmental-impact-pollution-emissions-waste-water-2019-10" TargetMode="External"/><Relationship Id="rId3" Type="http://schemas.openxmlformats.org/officeDocument/2006/relationships/hyperlink" Target="https://www.elle.cz/moda/co-je-ta-fast-fashion-proc-o-ni-ted-vsichni-mluvi" TargetMode="External"/><Relationship Id="rId7" Type="http://schemas.openxmlformats.org/officeDocument/2006/relationships/hyperlink" Target="http://blog.zerowastelife.cz/5-ekologickych-problemu-rychle-mody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rtbusinessjourney.com/zara-fast-fashion-strategy/" TargetMode="External"/><Relationship Id="rId11" Type="http://schemas.openxmlformats.org/officeDocument/2006/relationships/hyperlink" Target="https://zena.aktualne.cz/blogy/blog-inkpotstories-rychla-a-pomala-moda-vite-jaky-je-mezi-ni/r~7a86e928189411e98b38ac1f6b220ee8" TargetMode="External"/><Relationship Id="rId5" Type="http://schemas.openxmlformats.org/officeDocument/2006/relationships/hyperlink" Target="https://www.theguardian.com/global-development/2018/apr/24/bangladeshi-police-target-garment-workers-union-rana-plaza-five-years-on" TargetMode="External"/><Relationship Id="rId10" Type="http://schemas.openxmlformats.org/officeDocument/2006/relationships/hyperlink" Target="https://www.respekt.cz/kultura/besnici-fast-fashion-kolik-svet-zaplati-za-levnou-modu" TargetMode="External"/><Relationship Id="rId4" Type="http://schemas.openxmlformats.org/officeDocument/2006/relationships/hyperlink" Target="https://www.thegoodtrade.com/features/what-is-fast-fashion" TargetMode="External"/><Relationship Id="rId9" Type="http://schemas.openxmlformats.org/officeDocument/2006/relationships/hyperlink" Target="https://zajimej.se/proc-ma-smysl-tridit-odpad-aneb-kam-se-starym-tricke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cked.com/2018/4/13/17230770/rana-plaza-collapse-anniversary-garment-workers-safety" TargetMode="External"/><Relationship Id="rId2" Type="http://schemas.openxmlformats.org/officeDocument/2006/relationships/hyperlink" Target="https://www.rethink.industries/article/is-fast-fashion-killing-the-pla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4E3C3-07F0-C64C-B8ED-D352E5F767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CZ" sz="6600" b="1" dirty="0"/>
              <a:t>Fast fashion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B5BB10-1CA6-0E49-9091-CA98B79055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Z" dirty="0"/>
              <a:t>Tereza Netřebová, 2.DA</a:t>
            </a:r>
          </a:p>
        </p:txBody>
      </p:sp>
    </p:spTree>
    <p:extLst>
      <p:ext uri="{BB962C8B-B14F-4D97-AF65-F5344CB8AC3E}">
        <p14:creationId xmlns:p14="http://schemas.microsoft.com/office/powerpoint/2010/main" val="2739243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8179-DEC2-E948-A738-4A991B34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/>
              <a:t>Chudoba</a:t>
            </a:r>
            <a:r>
              <a:rPr lang="en-GB" b="1" dirty="0"/>
              <a:t> a </a:t>
            </a:r>
            <a:r>
              <a:rPr lang="en-GB" b="1" dirty="0" err="1"/>
              <a:t>nehumánní</a:t>
            </a:r>
            <a:r>
              <a:rPr lang="en-GB" b="1" dirty="0"/>
              <a:t> </a:t>
            </a:r>
            <a:r>
              <a:rPr lang="en-GB" b="1" dirty="0" err="1"/>
              <a:t>pracovní</a:t>
            </a:r>
            <a:r>
              <a:rPr lang="en-GB" b="1" dirty="0"/>
              <a:t> </a:t>
            </a:r>
            <a:r>
              <a:rPr lang="en-GB" b="1" dirty="0" err="1"/>
              <a:t>podmínky</a:t>
            </a:r>
            <a:endParaRPr lang="en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93C3C-6385-2A48-A9DA-D657BF018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CZ" sz="2400" dirty="0"/>
              <a:t>Neodpovídající plat</a:t>
            </a:r>
          </a:p>
          <a:p>
            <a:pPr>
              <a:lnSpc>
                <a:spcPct val="200000"/>
              </a:lnSpc>
            </a:pPr>
            <a:r>
              <a:rPr lang="en-CZ" sz="2400" dirty="0"/>
              <a:t>Nebezpečné pracovní podmínky </a:t>
            </a:r>
          </a:p>
          <a:p>
            <a:pPr>
              <a:lnSpc>
                <a:spcPct val="200000"/>
              </a:lnSpc>
            </a:pPr>
            <a:r>
              <a:rPr lang="en-CZ" sz="2400" dirty="0"/>
              <a:t>Znečištění vody a prostředí v okolí továren – nemoci</a:t>
            </a: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42003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F14DB-22ED-EC48-9230-9D01714A6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Pomalá móda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A0C91-EA60-E34D-80FA-FB2303A2F8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CZ" sz="2400" dirty="0"/>
              <a:t>Vznikla jako boj proti rychlé módě</a:t>
            </a:r>
          </a:p>
          <a:p>
            <a:pPr>
              <a:lnSpc>
                <a:spcPct val="200000"/>
              </a:lnSpc>
            </a:pPr>
            <a:r>
              <a:rPr lang="en-CZ" sz="2400" dirty="0"/>
              <a:t>Dbá na šetrnost k prostředí</a:t>
            </a:r>
          </a:p>
          <a:p>
            <a:pPr>
              <a:lnSpc>
                <a:spcPct val="200000"/>
              </a:lnSpc>
            </a:pPr>
            <a:r>
              <a:rPr lang="en-CZ" sz="2400" dirty="0"/>
              <a:t>Dobré pracovní podmínky pro pracovníky</a:t>
            </a:r>
          </a:p>
          <a:p>
            <a:pPr>
              <a:lnSpc>
                <a:spcPct val="200000"/>
              </a:lnSpc>
            </a:pPr>
            <a:r>
              <a:rPr lang="en-CZ" sz="2400" dirty="0"/>
              <a:t>Dbá na kvalitu – ne kvantitu</a:t>
            </a:r>
          </a:p>
          <a:p>
            <a:pPr marL="0" indent="0">
              <a:buNone/>
            </a:pP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40523955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980C1-F73B-C24C-8B54-4F6F51AC0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Zdroje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4ABF8-8FFF-8A44-8003-D33751456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u="sng" dirty="0"/>
              <a:t>The True Cost </a:t>
            </a:r>
            <a:r>
              <a:rPr lang="en-CZ" dirty="0"/>
              <a:t> [dokumentární film]. Režie </a:t>
            </a:r>
            <a:r>
              <a:rPr lang="en-GB" dirty="0"/>
              <a:t>Andrew MORGAN, Francie, 2015</a:t>
            </a:r>
          </a:p>
          <a:p>
            <a:r>
              <a:rPr lang="en-GB" dirty="0"/>
              <a:t>ŠPONEROVÁ, </a:t>
            </a:r>
            <a:r>
              <a:rPr lang="en-GB" dirty="0" err="1"/>
              <a:t>Adéla</a:t>
            </a:r>
            <a:r>
              <a:rPr lang="en-GB" dirty="0"/>
              <a:t>. CO JE TO TA FAST FASHION A PROČ O NÍ TEĎ VŠICHNI MLUVÍ? </a:t>
            </a:r>
            <a:r>
              <a:rPr lang="en-GB" i="1" dirty="0"/>
              <a:t>ELLE</a:t>
            </a:r>
            <a:r>
              <a:rPr lang="en-GB" dirty="0"/>
              <a:t> [online]. Praha: </a:t>
            </a:r>
            <a:r>
              <a:rPr lang="en-GB" dirty="0" err="1"/>
              <a:t>Adéla</a:t>
            </a:r>
            <a:r>
              <a:rPr lang="en-GB" dirty="0"/>
              <a:t> </a:t>
            </a:r>
            <a:r>
              <a:rPr lang="en-GB" dirty="0" err="1"/>
              <a:t>Šponerová</a:t>
            </a:r>
            <a:r>
              <a:rPr lang="en-GB" dirty="0"/>
              <a:t>, 2019, 19. 12. 2019 [cit. 2020-03-09]. </a:t>
            </a:r>
            <a:r>
              <a:rPr lang="en-GB" dirty="0" err="1"/>
              <a:t>Dostupné</a:t>
            </a:r>
            <a:r>
              <a:rPr lang="en-GB" dirty="0"/>
              <a:t> z: </a:t>
            </a:r>
            <a:r>
              <a:rPr lang="en-GB" dirty="0">
                <a:hlinkClick r:id="rId3"/>
              </a:rPr>
              <a:t>https://</a:t>
            </a:r>
            <a:r>
              <a:rPr lang="en-GB" dirty="0" err="1">
                <a:hlinkClick r:id="rId3"/>
              </a:rPr>
              <a:t>www.elle.cz</a:t>
            </a:r>
            <a:r>
              <a:rPr lang="en-GB" dirty="0">
                <a:hlinkClick r:id="rId3"/>
              </a:rPr>
              <a:t>/</a:t>
            </a:r>
            <a:r>
              <a:rPr lang="en-GB" dirty="0" err="1">
                <a:hlinkClick r:id="rId3"/>
              </a:rPr>
              <a:t>moda</a:t>
            </a:r>
            <a:r>
              <a:rPr lang="en-GB" dirty="0">
                <a:hlinkClick r:id="rId3"/>
              </a:rPr>
              <a:t>/co-je-ta-fast-fashion-proc-o-</a:t>
            </a:r>
            <a:r>
              <a:rPr lang="en-GB" dirty="0" err="1">
                <a:hlinkClick r:id="rId3"/>
              </a:rPr>
              <a:t>ni</a:t>
            </a:r>
            <a:r>
              <a:rPr lang="en-GB" dirty="0">
                <a:hlinkClick r:id="rId3"/>
              </a:rPr>
              <a:t>-ted-</a:t>
            </a:r>
            <a:r>
              <a:rPr lang="en-GB" dirty="0" err="1">
                <a:hlinkClick r:id="rId3"/>
              </a:rPr>
              <a:t>vsichni</a:t>
            </a:r>
            <a:r>
              <a:rPr lang="en-GB" dirty="0">
                <a:hlinkClick r:id="rId3"/>
              </a:rPr>
              <a:t>-</a:t>
            </a:r>
            <a:r>
              <a:rPr lang="en-GB" dirty="0" err="1">
                <a:hlinkClick r:id="rId3"/>
              </a:rPr>
              <a:t>mluvi</a:t>
            </a:r>
            <a:endParaRPr lang="en-GB" dirty="0"/>
          </a:p>
          <a:p>
            <a:r>
              <a:rPr lang="en-GB" dirty="0"/>
              <a:t>STANTON, Audrey. What Is Fast Fashion, Anyway? </a:t>
            </a:r>
            <a:r>
              <a:rPr lang="en-GB" i="1" dirty="0"/>
              <a:t>THE GOOD TRADE</a:t>
            </a:r>
            <a:r>
              <a:rPr lang="en-GB" dirty="0"/>
              <a:t> [online]. Audrey Stanton, 2019 [cit. 2020-03-09]. </a:t>
            </a:r>
            <a:r>
              <a:rPr lang="en-GB" dirty="0" err="1"/>
              <a:t>Dostupné</a:t>
            </a:r>
            <a:r>
              <a:rPr lang="en-GB" dirty="0"/>
              <a:t> z: </a:t>
            </a:r>
            <a:r>
              <a:rPr lang="en-GB" dirty="0">
                <a:hlinkClick r:id="rId4"/>
              </a:rPr>
              <a:t>https://www.thegoodtrade.com/features/what-is-fast-fashion</a:t>
            </a:r>
            <a:endParaRPr lang="en-GB" dirty="0"/>
          </a:p>
          <a:p>
            <a:r>
              <a:rPr lang="en-GB" dirty="0"/>
              <a:t>WADUD, </a:t>
            </a:r>
            <a:r>
              <a:rPr lang="en-GB" dirty="0" err="1"/>
              <a:t>Mushfique</a:t>
            </a:r>
            <a:r>
              <a:rPr lang="en-GB" dirty="0"/>
              <a:t>. Rana Plaza, five years on: safety of workers hangs in balance in Bangladesh. </a:t>
            </a:r>
            <a:r>
              <a:rPr lang="en-GB" i="1" dirty="0"/>
              <a:t>The Guardian</a:t>
            </a:r>
            <a:r>
              <a:rPr lang="en-GB" dirty="0"/>
              <a:t>[online]. Dhaka: </a:t>
            </a:r>
            <a:r>
              <a:rPr lang="en-GB" dirty="0" err="1"/>
              <a:t>Mushfique</a:t>
            </a:r>
            <a:r>
              <a:rPr lang="en-GB" dirty="0"/>
              <a:t> </a:t>
            </a:r>
            <a:r>
              <a:rPr lang="en-GB" dirty="0" err="1"/>
              <a:t>Wadud</a:t>
            </a:r>
            <a:r>
              <a:rPr lang="en-GB" dirty="0"/>
              <a:t>, 2018 [cit. 2020-03-09]. </a:t>
            </a:r>
            <a:r>
              <a:rPr lang="en-GB" dirty="0" err="1"/>
              <a:t>Dostupné</a:t>
            </a:r>
            <a:r>
              <a:rPr lang="en-GB" dirty="0"/>
              <a:t> z: </a:t>
            </a:r>
            <a:r>
              <a:rPr lang="en-GB" dirty="0">
                <a:hlinkClick r:id="rId5"/>
              </a:rPr>
              <a:t>https://</a:t>
            </a:r>
            <a:r>
              <a:rPr lang="en-GB" dirty="0" err="1">
                <a:hlinkClick r:id="rId5"/>
              </a:rPr>
              <a:t>www.theguardian.com</a:t>
            </a:r>
            <a:r>
              <a:rPr lang="en-GB" dirty="0">
                <a:hlinkClick r:id="rId5"/>
              </a:rPr>
              <a:t>/global-development/2018/</a:t>
            </a:r>
            <a:r>
              <a:rPr lang="en-GB" dirty="0" err="1">
                <a:hlinkClick r:id="rId5"/>
              </a:rPr>
              <a:t>apr</a:t>
            </a:r>
            <a:r>
              <a:rPr lang="en-GB" dirty="0">
                <a:hlinkClick r:id="rId5"/>
              </a:rPr>
              <a:t>/24/bangladeshi-police-target-garment-workers-union-rana-plaza-five-years-on</a:t>
            </a:r>
            <a:endParaRPr lang="en-GB" dirty="0"/>
          </a:p>
          <a:p>
            <a:r>
              <a:rPr lang="en-GB" dirty="0"/>
              <a:t>MUAMMER. Fast Fashion Strategy: How Zara Took Over The Fashion World. </a:t>
            </a:r>
            <a:r>
              <a:rPr lang="en-GB" i="1" dirty="0"/>
              <a:t>Start Business Journey</a:t>
            </a:r>
            <a:r>
              <a:rPr lang="en-GB" dirty="0"/>
              <a:t>[online]. </a:t>
            </a:r>
            <a:r>
              <a:rPr lang="en-GB" dirty="0" err="1"/>
              <a:t>Muammer</a:t>
            </a:r>
            <a:r>
              <a:rPr lang="en-GB" dirty="0"/>
              <a:t> [cit. 2020-03-09]. </a:t>
            </a:r>
            <a:r>
              <a:rPr lang="en-GB" dirty="0" err="1"/>
              <a:t>Dostupné</a:t>
            </a:r>
            <a:r>
              <a:rPr lang="en-GB" dirty="0"/>
              <a:t> z: </a:t>
            </a:r>
            <a:r>
              <a:rPr lang="en-GB" dirty="0">
                <a:hlinkClick r:id="rId6"/>
              </a:rPr>
              <a:t>https://</a:t>
            </a:r>
            <a:r>
              <a:rPr lang="en-GB" dirty="0" err="1">
                <a:hlinkClick r:id="rId6"/>
              </a:rPr>
              <a:t>startbusinessjourney.com</a:t>
            </a:r>
            <a:r>
              <a:rPr lang="en-GB" dirty="0">
                <a:hlinkClick r:id="rId6"/>
              </a:rPr>
              <a:t>/</a:t>
            </a:r>
            <a:r>
              <a:rPr lang="en-GB" dirty="0" err="1">
                <a:hlinkClick r:id="rId6"/>
              </a:rPr>
              <a:t>zara</a:t>
            </a:r>
            <a:r>
              <a:rPr lang="en-GB" dirty="0">
                <a:hlinkClick r:id="rId6"/>
              </a:rPr>
              <a:t>-fast-fashion-strategy/</a:t>
            </a:r>
            <a:endParaRPr lang="en-GB" dirty="0"/>
          </a:p>
          <a:p>
            <a:br>
              <a:rPr lang="en-GB" u="sng" dirty="0"/>
            </a:br>
            <a:r>
              <a:rPr lang="en-GB" dirty="0"/>
              <a:t>ŠTĚPÁNKOVÁ, Lucie. </a:t>
            </a:r>
            <a:r>
              <a:rPr lang="en-GB" i="1" dirty="0"/>
              <a:t>5 </a:t>
            </a:r>
            <a:r>
              <a:rPr lang="en-GB" i="1" dirty="0" err="1"/>
              <a:t>ekologických</a:t>
            </a:r>
            <a:r>
              <a:rPr lang="en-GB" i="1" dirty="0"/>
              <a:t> </a:t>
            </a:r>
            <a:r>
              <a:rPr lang="en-GB" i="1" dirty="0" err="1"/>
              <a:t>problémů</a:t>
            </a:r>
            <a:r>
              <a:rPr lang="en-GB" i="1" dirty="0"/>
              <a:t> </a:t>
            </a:r>
            <a:r>
              <a:rPr lang="en-GB" i="1" dirty="0" err="1"/>
              <a:t>rychlé</a:t>
            </a:r>
            <a:r>
              <a:rPr lang="en-GB" i="1" dirty="0"/>
              <a:t> </a:t>
            </a:r>
            <a:r>
              <a:rPr lang="en-GB" i="1" dirty="0" err="1"/>
              <a:t>módy</a:t>
            </a:r>
            <a:r>
              <a:rPr lang="en-GB" dirty="0"/>
              <a:t> [online]. Lucie </a:t>
            </a:r>
            <a:r>
              <a:rPr lang="en-GB" dirty="0" err="1"/>
              <a:t>Štěpánková</a:t>
            </a:r>
            <a:r>
              <a:rPr lang="en-GB" dirty="0"/>
              <a:t>, 2019 [cit. 2020-03-09]. </a:t>
            </a:r>
            <a:r>
              <a:rPr lang="en-GB" dirty="0" err="1"/>
              <a:t>Dostupné</a:t>
            </a:r>
            <a:r>
              <a:rPr lang="en-GB" dirty="0"/>
              <a:t> z: </a:t>
            </a:r>
            <a:r>
              <a:rPr lang="en-GB" dirty="0">
                <a:hlinkClick r:id="rId7"/>
              </a:rPr>
              <a:t>http://</a:t>
            </a:r>
            <a:r>
              <a:rPr lang="en-GB" dirty="0" err="1">
                <a:hlinkClick r:id="rId7"/>
              </a:rPr>
              <a:t>blog.zerowastelife.cz</a:t>
            </a:r>
            <a:r>
              <a:rPr lang="en-GB" dirty="0">
                <a:hlinkClick r:id="rId7"/>
              </a:rPr>
              <a:t>/5-ekologickych-problemu-rychle-mody/</a:t>
            </a:r>
            <a:endParaRPr lang="en-GB" dirty="0"/>
          </a:p>
          <a:p>
            <a:br>
              <a:rPr lang="en-GB" u="sng" dirty="0"/>
            </a:br>
            <a:r>
              <a:rPr lang="en-GB" dirty="0"/>
              <a:t>MCFALL-JOHNSEN, Morgan. The fashion industry emits more carbon than international flights and maritime shipping combined. Here are the biggest ways it impacts the planet. </a:t>
            </a:r>
            <a:r>
              <a:rPr lang="en-GB" i="1" dirty="0"/>
              <a:t>BUSINESS INSIDER</a:t>
            </a:r>
            <a:r>
              <a:rPr lang="en-GB" dirty="0"/>
              <a:t>[online]. Morgan McFall-Johnsen, 2019 [cit. 2020-03-09]. </a:t>
            </a:r>
            <a:r>
              <a:rPr lang="en-GB" dirty="0" err="1"/>
              <a:t>Dostupné</a:t>
            </a:r>
            <a:r>
              <a:rPr lang="en-GB" dirty="0"/>
              <a:t> z: </a:t>
            </a:r>
            <a:r>
              <a:rPr lang="en-GB" dirty="0">
                <a:hlinkClick r:id="rId8"/>
              </a:rPr>
              <a:t>https://</a:t>
            </a:r>
            <a:r>
              <a:rPr lang="en-GB" dirty="0" err="1">
                <a:hlinkClick r:id="rId8"/>
              </a:rPr>
              <a:t>www.businessinsider.com</a:t>
            </a:r>
            <a:r>
              <a:rPr lang="en-GB" dirty="0">
                <a:hlinkClick r:id="rId8"/>
              </a:rPr>
              <a:t>/fast-fashion-environmental-impact-pollution-emissions-waste-water-2019-10</a:t>
            </a:r>
            <a:endParaRPr lang="en-GB" dirty="0"/>
          </a:p>
          <a:p>
            <a:br>
              <a:rPr lang="en-GB" u="sng" dirty="0"/>
            </a:br>
            <a:r>
              <a:rPr lang="en-GB" dirty="0"/>
              <a:t>JONÁŠOVÁ, </a:t>
            </a:r>
            <a:r>
              <a:rPr lang="en-GB" dirty="0" err="1"/>
              <a:t>Soňa</a:t>
            </a:r>
            <a:r>
              <a:rPr lang="en-GB" dirty="0"/>
              <a:t>. </a:t>
            </a:r>
            <a:r>
              <a:rPr lang="en-GB" dirty="0" err="1"/>
              <a:t>Kolik</a:t>
            </a:r>
            <a:r>
              <a:rPr lang="en-GB" dirty="0"/>
              <a:t> </a:t>
            </a:r>
            <a:r>
              <a:rPr lang="en-GB" dirty="0" err="1"/>
              <a:t>vody</a:t>
            </a:r>
            <a:r>
              <a:rPr lang="en-GB" dirty="0"/>
              <a:t> </a:t>
            </a:r>
            <a:r>
              <a:rPr lang="en-GB" dirty="0" err="1"/>
              <a:t>proteče</a:t>
            </a:r>
            <a:r>
              <a:rPr lang="en-GB" dirty="0"/>
              <a:t> </a:t>
            </a:r>
            <a:r>
              <a:rPr lang="en-GB" dirty="0" err="1"/>
              <a:t>při</a:t>
            </a:r>
            <a:r>
              <a:rPr lang="en-GB" dirty="0"/>
              <a:t> </a:t>
            </a:r>
            <a:r>
              <a:rPr lang="en-GB" dirty="0" err="1"/>
              <a:t>výrobě</a:t>
            </a:r>
            <a:r>
              <a:rPr lang="en-GB" dirty="0"/>
              <a:t> </a:t>
            </a:r>
            <a:r>
              <a:rPr lang="en-GB" dirty="0" err="1"/>
              <a:t>trička</a:t>
            </a:r>
            <a:r>
              <a:rPr lang="en-GB" dirty="0"/>
              <a:t> </a:t>
            </a:r>
            <a:r>
              <a:rPr lang="en-GB" dirty="0" err="1"/>
              <a:t>aneb</a:t>
            </a:r>
            <a:r>
              <a:rPr lang="en-GB" dirty="0"/>
              <a:t> </a:t>
            </a:r>
            <a:r>
              <a:rPr lang="en-GB" dirty="0" err="1"/>
              <a:t>proč</a:t>
            </a:r>
            <a:r>
              <a:rPr lang="en-GB" dirty="0"/>
              <a:t> </a:t>
            </a:r>
            <a:r>
              <a:rPr lang="en-GB" dirty="0" err="1"/>
              <a:t>má</a:t>
            </a:r>
            <a:r>
              <a:rPr lang="en-GB" dirty="0"/>
              <a:t> </a:t>
            </a:r>
            <a:r>
              <a:rPr lang="en-GB" dirty="0" err="1"/>
              <a:t>smysl</a:t>
            </a:r>
            <a:r>
              <a:rPr lang="en-GB" dirty="0"/>
              <a:t> </a:t>
            </a:r>
            <a:r>
              <a:rPr lang="en-GB" dirty="0" err="1"/>
              <a:t>recyklovat</a:t>
            </a:r>
            <a:r>
              <a:rPr lang="en-GB" dirty="0"/>
              <a:t> </a:t>
            </a:r>
            <a:r>
              <a:rPr lang="en-GB" dirty="0" err="1"/>
              <a:t>textil</a:t>
            </a:r>
            <a:r>
              <a:rPr lang="en-GB" dirty="0"/>
              <a:t>. </a:t>
            </a:r>
            <a:r>
              <a:rPr lang="en-GB" i="1" dirty="0" err="1"/>
              <a:t>Zajímej.se</a:t>
            </a:r>
            <a:r>
              <a:rPr lang="en-GB" dirty="0"/>
              <a:t>[online]. </a:t>
            </a:r>
            <a:r>
              <a:rPr lang="en-GB" dirty="0" err="1"/>
              <a:t>Soňa</a:t>
            </a:r>
            <a:r>
              <a:rPr lang="en-GB" dirty="0"/>
              <a:t> </a:t>
            </a:r>
            <a:r>
              <a:rPr lang="en-GB" dirty="0" err="1"/>
              <a:t>Jonášová</a:t>
            </a:r>
            <a:r>
              <a:rPr lang="en-GB" dirty="0"/>
              <a:t>, 2014 [cit. 2020-03-09]. </a:t>
            </a:r>
            <a:r>
              <a:rPr lang="en-GB" dirty="0" err="1"/>
              <a:t>Dostupné</a:t>
            </a:r>
            <a:r>
              <a:rPr lang="en-GB" dirty="0"/>
              <a:t> z: </a:t>
            </a:r>
            <a:r>
              <a:rPr lang="en-GB" dirty="0">
                <a:hlinkClick r:id="rId9"/>
              </a:rPr>
              <a:t>https://</a:t>
            </a:r>
            <a:r>
              <a:rPr lang="en-GB" dirty="0" err="1">
                <a:hlinkClick r:id="rId9"/>
              </a:rPr>
              <a:t>zajimej.se</a:t>
            </a:r>
            <a:r>
              <a:rPr lang="en-GB" dirty="0">
                <a:hlinkClick r:id="rId9"/>
              </a:rPr>
              <a:t>/proc-ma-</a:t>
            </a:r>
            <a:r>
              <a:rPr lang="en-GB" dirty="0" err="1">
                <a:hlinkClick r:id="rId9"/>
              </a:rPr>
              <a:t>smysl</a:t>
            </a:r>
            <a:r>
              <a:rPr lang="en-GB" dirty="0">
                <a:hlinkClick r:id="rId9"/>
              </a:rPr>
              <a:t>-</a:t>
            </a:r>
            <a:r>
              <a:rPr lang="en-GB" dirty="0" err="1">
                <a:hlinkClick r:id="rId9"/>
              </a:rPr>
              <a:t>tridit</a:t>
            </a:r>
            <a:r>
              <a:rPr lang="en-GB" dirty="0">
                <a:hlinkClick r:id="rId9"/>
              </a:rPr>
              <a:t>-</a:t>
            </a:r>
            <a:r>
              <a:rPr lang="en-GB" dirty="0" err="1">
                <a:hlinkClick r:id="rId9"/>
              </a:rPr>
              <a:t>odpad</a:t>
            </a:r>
            <a:r>
              <a:rPr lang="en-GB" dirty="0">
                <a:hlinkClick r:id="rId9"/>
              </a:rPr>
              <a:t>-</a:t>
            </a:r>
            <a:r>
              <a:rPr lang="en-GB" dirty="0" err="1">
                <a:hlinkClick r:id="rId9"/>
              </a:rPr>
              <a:t>aneb</a:t>
            </a:r>
            <a:r>
              <a:rPr lang="en-GB" dirty="0">
                <a:hlinkClick r:id="rId9"/>
              </a:rPr>
              <a:t>-</a:t>
            </a:r>
            <a:r>
              <a:rPr lang="en-GB" dirty="0" err="1">
                <a:hlinkClick r:id="rId9"/>
              </a:rPr>
              <a:t>kam</a:t>
            </a:r>
            <a:r>
              <a:rPr lang="en-GB" dirty="0">
                <a:hlinkClick r:id="rId9"/>
              </a:rPr>
              <a:t>-se-</a:t>
            </a:r>
            <a:r>
              <a:rPr lang="en-GB" dirty="0" err="1">
                <a:hlinkClick r:id="rId9"/>
              </a:rPr>
              <a:t>starym</a:t>
            </a:r>
            <a:r>
              <a:rPr lang="en-GB" dirty="0">
                <a:hlinkClick r:id="rId9"/>
              </a:rPr>
              <a:t>-</a:t>
            </a:r>
            <a:r>
              <a:rPr lang="en-GB" dirty="0" err="1">
                <a:hlinkClick r:id="rId9"/>
              </a:rPr>
              <a:t>trickem</a:t>
            </a:r>
            <a:r>
              <a:rPr lang="en-GB" dirty="0">
                <a:hlinkClick r:id="rId9"/>
              </a:rPr>
              <a:t>/</a:t>
            </a:r>
          </a:p>
          <a:p>
            <a:br>
              <a:rPr lang="en-GB" u="sng" dirty="0">
                <a:hlinkClick r:id="rId9"/>
              </a:rPr>
            </a:br>
            <a:r>
              <a:rPr lang="en-GB" dirty="0"/>
              <a:t>TUREK, Pavel. BĚSNÍCÍ FAST FASHION. CO SVĚT PLATÍ ZA NÁVYK NA LEVNOU MÓDU. </a:t>
            </a:r>
            <a:r>
              <a:rPr lang="en-GB" i="1" dirty="0"/>
              <a:t>RESPEKT</a:t>
            </a:r>
            <a:r>
              <a:rPr lang="en-GB" dirty="0"/>
              <a:t>[online]. Pavel </a:t>
            </a:r>
            <a:r>
              <a:rPr lang="en-GB" dirty="0" err="1"/>
              <a:t>Turek</a:t>
            </a:r>
            <a:r>
              <a:rPr lang="en-GB" dirty="0"/>
              <a:t>, 2019 [cit. 2020-03-09]. </a:t>
            </a:r>
            <a:r>
              <a:rPr lang="en-GB" dirty="0" err="1"/>
              <a:t>Dostupné</a:t>
            </a:r>
            <a:r>
              <a:rPr lang="en-GB" dirty="0"/>
              <a:t> z: </a:t>
            </a:r>
            <a:r>
              <a:rPr lang="en-GB" dirty="0">
                <a:hlinkClick r:id="rId10"/>
              </a:rPr>
              <a:t>https://</a:t>
            </a:r>
            <a:r>
              <a:rPr lang="en-GB" dirty="0" err="1">
                <a:hlinkClick r:id="rId10"/>
              </a:rPr>
              <a:t>www.respekt.cz</a:t>
            </a:r>
            <a:r>
              <a:rPr lang="en-GB" dirty="0">
                <a:hlinkClick r:id="rId10"/>
              </a:rPr>
              <a:t>/</a:t>
            </a:r>
            <a:r>
              <a:rPr lang="en-GB" dirty="0" err="1">
                <a:hlinkClick r:id="rId10"/>
              </a:rPr>
              <a:t>kultura</a:t>
            </a:r>
            <a:r>
              <a:rPr lang="en-GB" dirty="0">
                <a:hlinkClick r:id="rId10"/>
              </a:rPr>
              <a:t>/</a:t>
            </a:r>
            <a:r>
              <a:rPr lang="en-GB" dirty="0" err="1">
                <a:hlinkClick r:id="rId10"/>
              </a:rPr>
              <a:t>besnici</a:t>
            </a:r>
            <a:r>
              <a:rPr lang="en-GB" dirty="0">
                <a:hlinkClick r:id="rId10"/>
              </a:rPr>
              <a:t>-fast-fashion-</a:t>
            </a:r>
            <a:r>
              <a:rPr lang="en-GB" dirty="0" err="1">
                <a:hlinkClick r:id="rId10"/>
              </a:rPr>
              <a:t>kolik</a:t>
            </a:r>
            <a:r>
              <a:rPr lang="en-GB" dirty="0">
                <a:hlinkClick r:id="rId10"/>
              </a:rPr>
              <a:t>-</a:t>
            </a:r>
            <a:r>
              <a:rPr lang="en-GB" dirty="0" err="1">
                <a:hlinkClick r:id="rId10"/>
              </a:rPr>
              <a:t>svet</a:t>
            </a:r>
            <a:r>
              <a:rPr lang="en-GB" dirty="0">
                <a:hlinkClick r:id="rId10"/>
              </a:rPr>
              <a:t>-</a:t>
            </a:r>
            <a:r>
              <a:rPr lang="en-GB" dirty="0" err="1">
                <a:hlinkClick r:id="rId10"/>
              </a:rPr>
              <a:t>zaplati</a:t>
            </a:r>
            <a:r>
              <a:rPr lang="en-GB" dirty="0">
                <a:hlinkClick r:id="rId10"/>
              </a:rPr>
              <a:t>-za-</a:t>
            </a:r>
            <a:r>
              <a:rPr lang="en-GB" dirty="0" err="1">
                <a:hlinkClick r:id="rId10"/>
              </a:rPr>
              <a:t>levnou</a:t>
            </a:r>
            <a:r>
              <a:rPr lang="en-GB" dirty="0">
                <a:hlinkClick r:id="rId10"/>
              </a:rPr>
              <a:t>-</a:t>
            </a:r>
            <a:r>
              <a:rPr lang="en-GB" dirty="0" err="1">
                <a:hlinkClick r:id="rId10"/>
              </a:rPr>
              <a:t>modu</a:t>
            </a:r>
            <a:endParaRPr lang="en-GB" dirty="0"/>
          </a:p>
          <a:p>
            <a:br>
              <a:rPr lang="en-GB" u="sng" dirty="0"/>
            </a:br>
            <a:r>
              <a:rPr lang="en-GB" dirty="0"/>
              <a:t>BŘINKOVÁ, </a:t>
            </a:r>
            <a:r>
              <a:rPr lang="en-GB" dirty="0" err="1"/>
              <a:t>Karolína</a:t>
            </a:r>
            <a:r>
              <a:rPr lang="en-GB" dirty="0"/>
              <a:t> </a:t>
            </a:r>
            <a:r>
              <a:rPr lang="en-GB" dirty="0" err="1"/>
              <a:t>Břinková</a:t>
            </a:r>
            <a:r>
              <a:rPr lang="en-GB" dirty="0"/>
              <a:t>. </a:t>
            </a:r>
            <a:r>
              <a:rPr lang="en-GB" dirty="0" err="1"/>
              <a:t>Rychlá</a:t>
            </a:r>
            <a:r>
              <a:rPr lang="en-GB" dirty="0"/>
              <a:t> a </a:t>
            </a:r>
            <a:r>
              <a:rPr lang="en-GB" dirty="0" err="1"/>
              <a:t>pomalá</a:t>
            </a:r>
            <a:r>
              <a:rPr lang="en-GB" dirty="0"/>
              <a:t> </a:t>
            </a:r>
            <a:r>
              <a:rPr lang="en-GB" dirty="0" err="1"/>
              <a:t>móda</a:t>
            </a:r>
            <a:r>
              <a:rPr lang="en-GB" dirty="0"/>
              <a:t> - </a:t>
            </a:r>
            <a:r>
              <a:rPr lang="en-GB" dirty="0" err="1"/>
              <a:t>víte</a:t>
            </a:r>
            <a:r>
              <a:rPr lang="en-GB" dirty="0"/>
              <a:t>, </a:t>
            </a:r>
            <a:r>
              <a:rPr lang="en-GB" dirty="0" err="1"/>
              <a:t>jaký</a:t>
            </a:r>
            <a:r>
              <a:rPr lang="en-GB" dirty="0"/>
              <a:t> je </a:t>
            </a:r>
            <a:r>
              <a:rPr lang="en-GB" dirty="0" err="1"/>
              <a:t>mezi</a:t>
            </a:r>
            <a:r>
              <a:rPr lang="en-GB" dirty="0"/>
              <a:t> </a:t>
            </a:r>
            <a:r>
              <a:rPr lang="en-GB" dirty="0" err="1"/>
              <a:t>nimi</a:t>
            </a:r>
            <a:r>
              <a:rPr lang="en-GB" dirty="0"/>
              <a:t> </a:t>
            </a:r>
            <a:r>
              <a:rPr lang="en-GB" dirty="0" err="1"/>
              <a:t>rozdíl</a:t>
            </a:r>
            <a:r>
              <a:rPr lang="en-GB" dirty="0"/>
              <a:t>? </a:t>
            </a:r>
            <a:r>
              <a:rPr lang="en-GB" i="1" dirty="0" err="1"/>
              <a:t>Žena</a:t>
            </a:r>
            <a:r>
              <a:rPr lang="en-GB" dirty="0"/>
              <a:t> [online]. </a:t>
            </a:r>
            <a:r>
              <a:rPr lang="en-GB" dirty="0" err="1"/>
              <a:t>Inkpotstories</a:t>
            </a:r>
            <a:r>
              <a:rPr lang="en-GB" dirty="0"/>
              <a:t>, 2019 [cit. 2020-03-09]. </a:t>
            </a:r>
            <a:r>
              <a:rPr lang="en-GB" dirty="0" err="1"/>
              <a:t>Dostupné</a:t>
            </a:r>
            <a:r>
              <a:rPr lang="en-GB" dirty="0"/>
              <a:t> z: </a:t>
            </a:r>
            <a:r>
              <a:rPr lang="en-GB" dirty="0">
                <a:hlinkClick r:id="rId11"/>
              </a:rPr>
              <a:t>https://zena.aktualne.cz/blogy/blog-inkpotstories-rychla-a-pomala-moda-vite-jaky-je-mezi-ni/r~7a86e928189411e98b38ac1f6b220ee8</a:t>
            </a:r>
            <a:br>
              <a:rPr lang="en-GB" u="sng" dirty="0"/>
            </a:br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931019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1AFEE-F3D8-A04D-9AFF-11EE8166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dirty="0"/>
              <a:t>Zdroje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38765-E194-D54B-847C-9A9526A5E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err="1"/>
              <a:t>Obrázek</a:t>
            </a:r>
            <a:r>
              <a:rPr lang="en-GB" sz="2000" dirty="0"/>
              <a:t> – </a:t>
            </a:r>
            <a:r>
              <a:rPr lang="en-GB" sz="2000" dirty="0" err="1"/>
              <a:t>pozadí</a:t>
            </a:r>
            <a:endParaRPr lang="en-GB" sz="1600" dirty="0"/>
          </a:p>
          <a:p>
            <a:pPr lvl="1"/>
            <a:r>
              <a:rPr lang="en-GB" sz="1800" dirty="0"/>
              <a:t>Is Fast Fashion Killing the Planet? In: </a:t>
            </a:r>
            <a:r>
              <a:rPr lang="en-GB" sz="1800" i="1" dirty="0"/>
              <a:t>RETHINK RETAIL</a:t>
            </a:r>
            <a:r>
              <a:rPr lang="en-GB" sz="1800" dirty="0"/>
              <a:t> [online]. SHAMONTIEL VAUGHN, 2019 [cit. 2020-03-09]. </a:t>
            </a:r>
            <a:r>
              <a:rPr lang="en-GB" sz="1800" dirty="0" err="1"/>
              <a:t>Dostupné</a:t>
            </a:r>
            <a:r>
              <a:rPr lang="en-GB" sz="1800" dirty="0"/>
              <a:t> z: </a:t>
            </a:r>
            <a:r>
              <a:rPr lang="en-GB" sz="1800" dirty="0">
                <a:hlinkClick r:id="rId2"/>
              </a:rPr>
              <a:t>https://www.rethink.industries/article/is-fast-fashion-killing-the-planet/</a:t>
            </a:r>
            <a:endParaRPr lang="en-GB" sz="1800" dirty="0"/>
          </a:p>
          <a:p>
            <a:pPr lvl="1"/>
            <a:endParaRPr lang="en-GB" sz="2000" dirty="0"/>
          </a:p>
          <a:p>
            <a:r>
              <a:rPr lang="en-GB" sz="2000" dirty="0" err="1"/>
              <a:t>Obrázek</a:t>
            </a:r>
            <a:r>
              <a:rPr lang="en-GB" sz="2000" dirty="0"/>
              <a:t> č.1.</a:t>
            </a:r>
          </a:p>
          <a:p>
            <a:r>
              <a:rPr lang="en-GB" sz="1800" dirty="0"/>
              <a:t>HOSSAIN, Zakir. What the Rana Plaza Disaster Changed About Worker Safety. In: </a:t>
            </a:r>
            <a:r>
              <a:rPr lang="en-GB" sz="1800" i="1" dirty="0"/>
              <a:t>RACKED</a:t>
            </a:r>
            <a:r>
              <a:rPr lang="en-GB" sz="1800" dirty="0"/>
              <a:t> [online]. 2018: RACKED, 2018 [cit. 2020-03-09]. </a:t>
            </a:r>
            <a:r>
              <a:rPr lang="en-GB" sz="1800" dirty="0" err="1"/>
              <a:t>Dostupné</a:t>
            </a:r>
            <a:r>
              <a:rPr lang="en-GB" sz="1800" dirty="0"/>
              <a:t> z: </a:t>
            </a:r>
            <a:r>
              <a:rPr lang="en-GB" sz="1800" dirty="0">
                <a:hlinkClick r:id="rId3"/>
              </a:rPr>
              <a:t>https://</a:t>
            </a:r>
            <a:r>
              <a:rPr lang="en-GB" sz="1800" dirty="0" err="1">
                <a:hlinkClick r:id="rId3"/>
              </a:rPr>
              <a:t>www.racked.com</a:t>
            </a:r>
            <a:r>
              <a:rPr lang="en-GB" sz="1800" dirty="0">
                <a:hlinkClick r:id="rId3"/>
              </a:rPr>
              <a:t>/2018/4/13/17230770/rana-plaza-collapse-anniversary-garment-workers-safety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lvl="1"/>
            <a:endParaRPr lang="en-GB" sz="1800" dirty="0"/>
          </a:p>
          <a:p>
            <a:pPr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72310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91BA-D2B8-2B49-9D98-433188065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Pojem „Fast fashion“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C4239-4A32-4B43-AA6F-3808D1E5E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CZ" sz="2400" dirty="0"/>
              <a:t>Česky – rychlá móda</a:t>
            </a:r>
          </a:p>
          <a:p>
            <a:pPr>
              <a:lnSpc>
                <a:spcPct val="200000"/>
              </a:lnSpc>
            </a:pPr>
            <a:r>
              <a:rPr lang="en-GB" sz="2400" dirty="0" err="1"/>
              <a:t>Velmi</a:t>
            </a:r>
            <a:r>
              <a:rPr lang="en-GB" sz="2400" dirty="0"/>
              <a:t> </a:t>
            </a:r>
            <a:r>
              <a:rPr lang="en-GB" sz="2400" dirty="0" err="1"/>
              <a:t>levná</a:t>
            </a:r>
            <a:r>
              <a:rPr lang="en-GB" sz="2400" dirty="0"/>
              <a:t> a </a:t>
            </a:r>
            <a:r>
              <a:rPr lang="en-GB" sz="2400" dirty="0" err="1"/>
              <a:t>lehce</a:t>
            </a:r>
            <a:r>
              <a:rPr lang="en-GB" sz="2400" dirty="0"/>
              <a:t> </a:t>
            </a:r>
            <a:r>
              <a:rPr lang="en-GB" sz="2400" dirty="0" err="1"/>
              <a:t>dostupná</a:t>
            </a:r>
            <a:r>
              <a:rPr lang="en-GB" sz="2400" dirty="0"/>
              <a:t> </a:t>
            </a:r>
            <a:r>
              <a:rPr lang="en-GB" sz="2400" dirty="0" err="1"/>
              <a:t>móda</a:t>
            </a:r>
            <a:r>
              <a:rPr lang="en-GB" sz="2400" dirty="0"/>
              <a:t>, </a:t>
            </a:r>
            <a:r>
              <a:rPr lang="en-GB" sz="2400" dirty="0" err="1"/>
              <a:t>která</a:t>
            </a:r>
            <a:r>
              <a:rPr lang="en-GB" sz="2400" dirty="0"/>
              <a:t> se </a:t>
            </a:r>
            <a:r>
              <a:rPr lang="en-GB" sz="2400" dirty="0" err="1"/>
              <a:t>vyrábí</a:t>
            </a:r>
            <a:r>
              <a:rPr lang="en-GB" sz="2400" dirty="0"/>
              <a:t> v </a:t>
            </a:r>
            <a:r>
              <a:rPr lang="en-GB" sz="2400" dirty="0" err="1"/>
              <a:t>obrovském</a:t>
            </a:r>
            <a:r>
              <a:rPr lang="en-GB" sz="2400" dirty="0"/>
              <a:t> </a:t>
            </a:r>
            <a:r>
              <a:rPr lang="en-GB" sz="2400" dirty="0" err="1"/>
              <a:t>množství</a:t>
            </a:r>
            <a:r>
              <a:rPr lang="en-GB" sz="2400" dirty="0"/>
              <a:t>, bez </a:t>
            </a:r>
            <a:r>
              <a:rPr lang="en-GB" sz="2400" dirty="0" err="1"/>
              <a:t>ohledu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životní</a:t>
            </a:r>
            <a:r>
              <a:rPr lang="en-GB" sz="2400" dirty="0"/>
              <a:t> </a:t>
            </a:r>
            <a:r>
              <a:rPr lang="en-GB" sz="2400" dirty="0" err="1"/>
              <a:t>prostředí</a:t>
            </a:r>
            <a:r>
              <a:rPr lang="en-GB" sz="2400" dirty="0"/>
              <a:t> </a:t>
            </a:r>
            <a:r>
              <a:rPr lang="en-GB" sz="2400" dirty="0" err="1"/>
              <a:t>nebo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pracovní</a:t>
            </a:r>
            <a:r>
              <a:rPr lang="en-GB" sz="2400" dirty="0"/>
              <a:t> </a:t>
            </a:r>
            <a:r>
              <a:rPr lang="en-GB" sz="2400" dirty="0" err="1"/>
              <a:t>podmínky</a:t>
            </a:r>
            <a:r>
              <a:rPr lang="en-GB" sz="2400" dirty="0"/>
              <a:t> </a:t>
            </a:r>
            <a:r>
              <a:rPr lang="en-GB" sz="2400" dirty="0" err="1"/>
              <a:t>zaměstnanců</a:t>
            </a:r>
            <a:endParaRPr lang="en-GB" sz="2400" dirty="0"/>
          </a:p>
          <a:p>
            <a:pPr>
              <a:lnSpc>
                <a:spcPct val="200000"/>
              </a:lnSpc>
            </a:pPr>
            <a:r>
              <a:rPr lang="en-GB" sz="2400" dirty="0" err="1"/>
              <a:t>Např</a:t>
            </a:r>
            <a:r>
              <a:rPr lang="en-GB" sz="2400" dirty="0"/>
              <a:t>. C</a:t>
            </a:r>
            <a:r>
              <a:rPr lang="en-CZ" sz="2400" dirty="0"/>
              <a:t>&amp;A, H&amp;M, Bershka, NewYorker, Forever 21, Zara,…</a:t>
            </a:r>
          </a:p>
          <a:p>
            <a:pPr>
              <a:lnSpc>
                <a:spcPct val="200000"/>
              </a:lnSpc>
            </a:pPr>
            <a:endParaRPr lang="en-CZ" sz="2400" dirty="0"/>
          </a:p>
          <a:p>
            <a:endParaRPr lang="en-CZ" sz="2400" dirty="0"/>
          </a:p>
          <a:p>
            <a:endParaRPr lang="en-CZ" b="1" dirty="0"/>
          </a:p>
        </p:txBody>
      </p:sp>
    </p:spTree>
    <p:extLst>
      <p:ext uri="{BB962C8B-B14F-4D97-AF65-F5344CB8AC3E}">
        <p14:creationId xmlns:p14="http://schemas.microsoft.com/office/powerpoint/2010/main" val="12174375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C2C4C-E999-CE4C-A2E6-1465A710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Zřícení budovy Rana Plaza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B95E2-646A-CF4E-8F45-441C63ED2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CZ" sz="2400" dirty="0"/>
              <a:t>V Bangladéši roku 2013</a:t>
            </a:r>
          </a:p>
          <a:p>
            <a:pPr>
              <a:lnSpc>
                <a:spcPct val="200000"/>
              </a:lnSpc>
            </a:pPr>
            <a:r>
              <a:rPr lang="en-CZ" sz="2400" dirty="0"/>
              <a:t>Rozputalo </a:t>
            </a:r>
            <a:r>
              <a:rPr lang="en-CZ" sz="2400" b="1" dirty="0"/>
              <a:t>„</a:t>
            </a:r>
            <a:r>
              <a:rPr lang="en-CZ" sz="2400" dirty="0"/>
              <a:t>Fashion Revolution</a:t>
            </a:r>
            <a:r>
              <a:rPr lang="en-CZ" sz="2400" b="1" dirty="0"/>
              <a:t>“</a:t>
            </a:r>
            <a:endParaRPr lang="en-CZ" sz="2400" dirty="0"/>
          </a:p>
          <a:p>
            <a:pPr>
              <a:lnSpc>
                <a:spcPct val="200000"/>
              </a:lnSpc>
            </a:pPr>
            <a:r>
              <a:rPr lang="en-CZ" sz="2400" dirty="0"/>
              <a:t>Přes 1100 obětí</a:t>
            </a:r>
          </a:p>
          <a:p>
            <a:pPr>
              <a:lnSpc>
                <a:spcPct val="200000"/>
              </a:lnSpc>
            </a:pPr>
            <a:r>
              <a:rPr lang="en-CZ" sz="2400" dirty="0"/>
              <a:t>Rozvířilo pozornost okolo rychlé módy</a:t>
            </a:r>
          </a:p>
        </p:txBody>
      </p:sp>
    </p:spTree>
    <p:extLst>
      <p:ext uri="{BB962C8B-B14F-4D97-AF65-F5344CB8AC3E}">
        <p14:creationId xmlns:p14="http://schemas.microsoft.com/office/powerpoint/2010/main" val="388379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7E818-6342-9A4D-AD49-ADEB5016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487" y="6351373"/>
            <a:ext cx="10515600" cy="52817"/>
          </a:xfrm>
        </p:spPr>
        <p:txBody>
          <a:bodyPr>
            <a:normAutofit fontScale="90000"/>
          </a:bodyPr>
          <a:lstStyle/>
          <a:p>
            <a:r>
              <a:rPr lang="en-CZ" dirty="0"/>
              <a:t> 								</a:t>
            </a:r>
            <a:r>
              <a:rPr lang="en-CZ" sz="1100" b="1" dirty="0"/>
              <a:t>Obrázek č.1. - Zřícení budovy Rana Plaza, 2013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2C2FA91-93DA-D443-8543-B07A32CEF0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929" y="453810"/>
            <a:ext cx="10183158" cy="571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44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E082-9B9E-324C-8314-A8BFBA75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Negativní důsledky fast fashion </a:t>
            </a:r>
            <a:r>
              <a:rPr lang="en-CZ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0C671-049D-FF48-825E-370257D1B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CZ" sz="2400" dirty="0"/>
              <a:t>Znečištění</a:t>
            </a:r>
          </a:p>
          <a:p>
            <a:pPr>
              <a:lnSpc>
                <a:spcPct val="200000"/>
              </a:lnSpc>
            </a:pPr>
            <a:r>
              <a:rPr lang="en-CZ" sz="2400" dirty="0"/>
              <a:t>Nedostatek vody</a:t>
            </a:r>
          </a:p>
          <a:p>
            <a:pPr>
              <a:lnSpc>
                <a:spcPct val="200000"/>
              </a:lnSpc>
            </a:pPr>
            <a:r>
              <a:rPr lang="en-CZ" sz="2400" dirty="0"/>
              <a:t>Chemizace půdy a odlesnění</a:t>
            </a:r>
          </a:p>
          <a:p>
            <a:pPr>
              <a:lnSpc>
                <a:spcPct val="200000"/>
              </a:lnSpc>
            </a:pPr>
            <a:r>
              <a:rPr lang="en-CZ" sz="2400" dirty="0"/>
              <a:t>Produkce </a:t>
            </a:r>
            <a:r>
              <a:rPr lang="en-GB" sz="2400" dirty="0"/>
              <a:t>CO</a:t>
            </a:r>
            <a:r>
              <a:rPr lang="en-GB" sz="2400" baseline="-25000" dirty="0"/>
              <a:t>2</a:t>
            </a:r>
          </a:p>
          <a:p>
            <a:pPr>
              <a:lnSpc>
                <a:spcPct val="200000"/>
              </a:lnSpc>
            </a:pPr>
            <a:r>
              <a:rPr lang="en-GB" sz="2400" dirty="0" err="1"/>
              <a:t>Chudoba</a:t>
            </a:r>
            <a:r>
              <a:rPr lang="en-GB" sz="2400" dirty="0"/>
              <a:t> a </a:t>
            </a:r>
            <a:r>
              <a:rPr lang="en-GB" sz="2400" dirty="0" err="1"/>
              <a:t>nehumánní</a:t>
            </a:r>
            <a:r>
              <a:rPr lang="en-GB" sz="2400" dirty="0"/>
              <a:t> </a:t>
            </a:r>
            <a:r>
              <a:rPr lang="en-GB" sz="2400" dirty="0" err="1"/>
              <a:t>pracovní</a:t>
            </a:r>
            <a:r>
              <a:rPr lang="en-GB" sz="2400" dirty="0"/>
              <a:t> </a:t>
            </a:r>
            <a:r>
              <a:rPr lang="en-GB" sz="2400" dirty="0" err="1"/>
              <a:t>podmínky</a:t>
            </a:r>
            <a:endParaRPr lang="en-CZ" sz="2400" dirty="0"/>
          </a:p>
        </p:txBody>
      </p:sp>
    </p:spTree>
    <p:extLst>
      <p:ext uri="{BB962C8B-B14F-4D97-AF65-F5344CB8AC3E}">
        <p14:creationId xmlns:p14="http://schemas.microsoft.com/office/powerpoint/2010/main" val="4282139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1085C-4387-0E4B-BDB0-26E183C03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Znečištění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B36E2-749F-8847-A793-F0D8C2847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CZ" sz="2400" dirty="0"/>
              <a:t>Až 52 kolekcí ročně </a:t>
            </a:r>
          </a:p>
          <a:p>
            <a:pPr>
              <a:lnSpc>
                <a:spcPct val="200000"/>
              </a:lnSpc>
            </a:pPr>
            <a:r>
              <a:rPr lang="en-CZ" sz="2400" dirty="0"/>
              <a:t>80% oblečení skončí v odpadu </a:t>
            </a:r>
          </a:p>
          <a:p>
            <a:pPr>
              <a:lnSpc>
                <a:spcPct val="200000"/>
              </a:lnSpc>
            </a:pPr>
            <a:r>
              <a:rPr lang="en-CZ" sz="2400" dirty="0"/>
              <a:t>Mikroplasty znečišťující vodu</a:t>
            </a:r>
          </a:p>
          <a:p>
            <a:pPr>
              <a:lnSpc>
                <a:spcPct val="200000"/>
              </a:lnSpc>
            </a:pPr>
            <a:r>
              <a:rPr lang="en-CZ" sz="2400" dirty="0"/>
              <a:t>Toxické barvy</a:t>
            </a:r>
          </a:p>
          <a:p>
            <a:pPr>
              <a:lnSpc>
                <a:spcPct val="200000"/>
              </a:lnSpc>
            </a:pPr>
            <a:r>
              <a:rPr lang="en-CZ" sz="2400" dirty="0"/>
              <a:t>Geneticky modifikovaná bavlna</a:t>
            </a:r>
          </a:p>
          <a:p>
            <a:pPr>
              <a:lnSpc>
                <a:spcPct val="200000"/>
              </a:lnSpc>
            </a:pPr>
            <a:r>
              <a:rPr lang="en-CZ" sz="2400" dirty="0"/>
              <a:t>Pesticidy</a:t>
            </a:r>
          </a:p>
        </p:txBody>
      </p:sp>
    </p:spTree>
    <p:extLst>
      <p:ext uri="{BB962C8B-B14F-4D97-AF65-F5344CB8AC3E}">
        <p14:creationId xmlns:p14="http://schemas.microsoft.com/office/powerpoint/2010/main" val="3413368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DD845-12D1-EA44-B47F-F448EF11C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Úbytek vody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FC151-3B04-C34A-B601-2090215FF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CZ" sz="2400" dirty="0"/>
              <a:t>Vysoká spotřeba vody při výrobě</a:t>
            </a:r>
          </a:p>
          <a:p>
            <a:pPr>
              <a:lnSpc>
                <a:spcPct val="200000"/>
              </a:lnSpc>
            </a:pPr>
            <a:r>
              <a:rPr lang="en-CZ" sz="2400" dirty="0"/>
              <a:t>K výrobě 1 kg bavlny - </a:t>
            </a:r>
            <a:r>
              <a:rPr lang="en-GB" sz="2400" dirty="0"/>
              <a:t>7 000 </a:t>
            </a:r>
            <a:r>
              <a:rPr lang="en-GB" sz="2400" dirty="0" err="1"/>
              <a:t>až</a:t>
            </a:r>
            <a:r>
              <a:rPr lang="en-GB" sz="2400" dirty="0"/>
              <a:t> 30 000 </a:t>
            </a:r>
            <a:r>
              <a:rPr lang="en-GB" sz="2400" dirty="0" err="1"/>
              <a:t>litrů</a:t>
            </a:r>
            <a:r>
              <a:rPr lang="en-GB" sz="2400" dirty="0"/>
              <a:t> </a:t>
            </a:r>
            <a:r>
              <a:rPr lang="en-GB" sz="2400" dirty="0" err="1"/>
              <a:t>vody</a:t>
            </a:r>
            <a:endParaRPr lang="en-GB" sz="2400" dirty="0"/>
          </a:p>
          <a:p>
            <a:pPr>
              <a:lnSpc>
                <a:spcPct val="200000"/>
              </a:lnSpc>
            </a:pPr>
            <a:r>
              <a:rPr lang="en-CZ" sz="2400" dirty="0"/>
              <a:t>Např. </a:t>
            </a:r>
            <a:r>
              <a:rPr lang="en-GB" sz="2400" dirty="0"/>
              <a:t>8 000 </a:t>
            </a:r>
            <a:r>
              <a:rPr lang="en-GB" sz="2400" dirty="0" err="1"/>
              <a:t>litrů</a:t>
            </a:r>
            <a:r>
              <a:rPr lang="en-GB" sz="2400" dirty="0"/>
              <a:t> </a:t>
            </a:r>
            <a:r>
              <a:rPr lang="en-GB" sz="2400" dirty="0" err="1"/>
              <a:t>vody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jedny</a:t>
            </a:r>
            <a:r>
              <a:rPr lang="en-GB" sz="2400" dirty="0"/>
              <a:t> </a:t>
            </a:r>
            <a:r>
              <a:rPr lang="en-GB" sz="2400" dirty="0" err="1"/>
              <a:t>džíny</a:t>
            </a:r>
            <a:endParaRPr lang="en-GB" sz="2400" dirty="0"/>
          </a:p>
          <a:p>
            <a:pPr marL="914400" lvl="2" indent="0">
              <a:lnSpc>
                <a:spcPct val="200000"/>
              </a:lnSpc>
              <a:buNone/>
            </a:pPr>
            <a:r>
              <a:rPr lang="en-GB" sz="2400" dirty="0"/>
              <a:t>   2 500 </a:t>
            </a:r>
            <a:r>
              <a:rPr lang="en-GB" sz="2400" dirty="0" err="1"/>
              <a:t>litrů</a:t>
            </a:r>
            <a:r>
              <a:rPr lang="en-GB" sz="2400" dirty="0"/>
              <a:t> </a:t>
            </a:r>
            <a:r>
              <a:rPr lang="en-GB" sz="2400" dirty="0" err="1"/>
              <a:t>vody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jedno</a:t>
            </a:r>
            <a:r>
              <a:rPr lang="en-GB" sz="2400" dirty="0"/>
              <a:t> </a:t>
            </a:r>
            <a:r>
              <a:rPr lang="en-GB" sz="2400" dirty="0" err="1"/>
              <a:t>tričko</a:t>
            </a:r>
            <a:endParaRPr lang="en-CZ" sz="2400" dirty="0"/>
          </a:p>
          <a:p>
            <a:pPr>
              <a:lnSpc>
                <a:spcPct val="200000"/>
              </a:lnSpc>
            </a:pPr>
            <a:r>
              <a:rPr lang="en-CZ" sz="2400" dirty="0"/>
              <a:t>Vysychání Aralského jezera</a:t>
            </a:r>
          </a:p>
          <a:p>
            <a:pPr marL="914400" lvl="2" indent="0">
              <a:lnSpc>
                <a:spcPct val="200000"/>
              </a:lnSpc>
              <a:buNone/>
            </a:pPr>
            <a:endParaRPr lang="en-GB" sz="2400" dirty="0"/>
          </a:p>
          <a:p>
            <a:pPr marL="914400" lvl="2" indent="0">
              <a:lnSpc>
                <a:spcPct val="200000"/>
              </a:lnSpc>
              <a:buNone/>
            </a:pPr>
            <a:endParaRPr lang="en-CZ" sz="2400" dirty="0"/>
          </a:p>
        </p:txBody>
      </p:sp>
    </p:spTree>
    <p:extLst>
      <p:ext uri="{BB962C8B-B14F-4D97-AF65-F5344CB8AC3E}">
        <p14:creationId xmlns:p14="http://schemas.microsoft.com/office/powerpoint/2010/main" val="2991214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0EBDA-0F74-984E-98FB-06B8425C6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Chemizace půdy a odlesnění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0F87B-60A9-2643-8C30-FB160DB98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CZ" sz="2400" dirty="0"/>
              <a:t>Půda znečištěná pesticidy</a:t>
            </a:r>
          </a:p>
          <a:p>
            <a:pPr>
              <a:lnSpc>
                <a:spcPct val="200000"/>
              </a:lnSpc>
            </a:pPr>
            <a:r>
              <a:rPr lang="en-CZ" sz="2400" dirty="0"/>
              <a:t>Vykácení přes 70 milionů stromů – získání viskózy</a:t>
            </a:r>
          </a:p>
          <a:p>
            <a:endParaRPr lang="en-CZ" dirty="0"/>
          </a:p>
          <a:p>
            <a:endParaRPr lang="en-CZ" dirty="0"/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2458189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CEB6E-1ECD-C54A-BF61-976A751E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Z" b="1" dirty="0"/>
              <a:t>Produkce </a:t>
            </a:r>
            <a:r>
              <a:rPr lang="en-GB" b="1" dirty="0"/>
              <a:t>CO</a:t>
            </a:r>
            <a:r>
              <a:rPr lang="en-GB" b="1" baseline="-25000" dirty="0"/>
              <a:t>2</a:t>
            </a:r>
            <a:endParaRPr lang="en-CZ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FBCBA-1210-0C4F-AAE6-2C04EAD06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Z" dirty="0"/>
              <a:t>10% celkového vzniku uhlíkové stopy</a:t>
            </a:r>
          </a:p>
          <a:p>
            <a:endParaRPr lang="en-CZ" dirty="0"/>
          </a:p>
        </p:txBody>
      </p:sp>
    </p:spTree>
    <p:extLst>
      <p:ext uri="{BB962C8B-B14F-4D97-AF65-F5344CB8AC3E}">
        <p14:creationId xmlns:p14="http://schemas.microsoft.com/office/powerpoint/2010/main" val="3819593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768</Words>
  <Application>Microsoft Macintosh PowerPoint</Application>
  <PresentationFormat>Widescreen</PresentationFormat>
  <Paragraphs>66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Fast fashion</vt:lpstr>
      <vt:lpstr>Pojem „Fast fashion“</vt:lpstr>
      <vt:lpstr>Zřícení budovy Rana Plaza</vt:lpstr>
      <vt:lpstr>         Obrázek č.1. - Zřícení budovy Rana Plaza, 2013</vt:lpstr>
      <vt:lpstr>Negativní důsledky fast fashion  </vt:lpstr>
      <vt:lpstr>Znečištění</vt:lpstr>
      <vt:lpstr>Úbytek vody</vt:lpstr>
      <vt:lpstr>Chemizace půdy a odlesnění</vt:lpstr>
      <vt:lpstr>Produkce CO2</vt:lpstr>
      <vt:lpstr>Chudoba a nehumánní pracovní podmínky</vt:lpstr>
      <vt:lpstr>Pomalá móda </vt:lpstr>
      <vt:lpstr>Zdroje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Fast fashion</dc:title>
  <dc:creator>Tomáš Netřeba</dc:creator>
  <cp:lastModifiedBy>Tomáš Netřeba</cp:lastModifiedBy>
  <cp:revision>14</cp:revision>
  <dcterms:created xsi:type="dcterms:W3CDTF">2020-03-09T14:57:07Z</dcterms:created>
  <dcterms:modified xsi:type="dcterms:W3CDTF">2020-03-09T19:09:00Z</dcterms:modified>
</cp:coreProperties>
</file>