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>
        <p:scale>
          <a:sx n="93" d="100"/>
          <a:sy n="93" d="100"/>
        </p:scale>
        <p:origin x="186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F009-1F45-7349-9182-96C46076F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A267-117F-8246-8B0E-943AE5C83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87328-4AD2-8B48-8C2E-BAF12BFE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59C45-7AC5-174B-8E6F-AE97C6F6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1E4A4-AD44-6B49-B59A-FCDF6169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239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50F3-C19D-A749-BD0B-617598D6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8AFC7-6C3C-9040-9A66-58656C95C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CD72A-EB47-304A-82D1-454CA06A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7334-1E41-CE4C-937D-62CBBE65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2029E-18FF-6E4B-A6CE-6DA91309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436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51959-ABCB-9B47-8224-CAE0CDAD5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5FD6D-CD42-BD48-9403-511173A69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5E12E-F268-1141-AB1F-5A3AEDB7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1D9F-2588-EC4C-AB58-4EACBBA0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E10A-17B4-314A-A883-97B41461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8064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A5B1-D229-B04D-B72C-15D66052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FB79-8C97-094D-B117-1E865F5DF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7824F-EA21-AC4B-BEF5-88C9E301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826CB-8DB8-CE4A-BAA6-BE9EF719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CB8F-F55C-7A43-8D60-394C2F1C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2704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A5BD-664C-7945-97B5-80C30CE6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31159-8A13-3E44-BE2F-D46EE7D41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69D2C-1B50-EA41-A66C-CC718DDB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A2C63-A783-C64A-AF22-13790362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3E490-3F54-E047-ACC9-ACE3D368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7108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63F3-B781-1142-8B23-5FD8BB26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E26E8-53E0-ED47-81DF-ECB9AA8BF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8148B-740E-2640-9BC4-E0A08F12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234E9-9094-1040-8747-4ACC7DA9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EED69-67CE-D748-B213-8F172CA4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EC626-792B-5D48-9DB2-0F45ACB8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3736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D1DA-97CC-724E-AAAE-CBF5FAA0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5DD09-47B9-1643-A811-9E7BEB67C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B1D32-55C8-CC4C-B42E-4CC19ACE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82A67-69D0-864C-98CC-31DF2439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42113-2959-424A-BA35-6E887854F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23C04-712A-2840-BB2A-AB47D658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AAD1C-4A7E-334F-9527-BBEE4BD1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5C96C-450F-DB48-A32D-D357008E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5905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0FE9-BBAE-0F45-9A81-252F0C16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64111-0C95-DB4E-9D3E-0A760F97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B68A7-8D28-0E45-B18E-24980D04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DADA1-52AD-524B-8E96-02F1B57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2485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4351C-63E1-6141-B5A5-D558511E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8FDE4-9928-C543-8B1B-0EFF9D59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A2897-C0FE-D54D-AF96-A10FDED2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78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1AE1-A9E0-B846-AB3C-BD175612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1E4FE-B6C6-ED40-A888-18D1577F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08C87-D913-4F4D-8230-115A139A0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FFB76-BE96-A34C-A42F-651A4F71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58AFA-C2DD-8047-8D76-D271C242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78005-E779-664D-A195-9CC36E41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57664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09E9-52A6-3746-A3E8-75DE0ACB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915E8-6D94-3648-8D33-A01437369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B3836-1856-634C-BF21-DF9C5C142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19335-E4D7-DD48-BDB4-D94F64A5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3DAC2-0792-244F-B9E1-3D2E1D1B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A10ED-3003-4844-89BD-A0B20539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4876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812A7-A3C1-F649-B1E5-023442EE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9ABF-601B-C344-BC76-C0F515B85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F0132-DC1F-5648-8DA9-5202630C0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C5FC1-0569-354D-8BB8-36DA2470E259}" type="datetimeFigureOut">
              <a:rPr lang="en-CZ" smtClean="0"/>
              <a:t>10/03/2020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BFC04-5421-2E43-8D21-EF461F193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1EF4-C6AA-3542-8B94-8117405BF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6A3A-DFBF-9744-89A8-D1864CFC06A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1472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UYeIRWQk8" TargetMode="External"/><Relationship Id="rId7" Type="http://schemas.openxmlformats.org/officeDocument/2006/relationships/hyperlink" Target="https://www.youtube.com/watch?v=9aAgqSBNcMw" TargetMode="External"/><Relationship Id="rId2" Type="http://schemas.openxmlformats.org/officeDocument/2006/relationships/hyperlink" Target="https://www.youtube.com/watch?v=H3kxKVx72_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XrBcpa_D_4" TargetMode="External"/><Relationship Id="rId5" Type="http://schemas.openxmlformats.org/officeDocument/2006/relationships/hyperlink" Target="https://www.youtube.com/watch?v=XM4cznYYmDg" TargetMode="External"/><Relationship Id="rId4" Type="http://schemas.openxmlformats.org/officeDocument/2006/relationships/hyperlink" Target="https://www.youtube.com/watch?v=FQsmrJvriQ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amentnilisty.cz/profily/Oto-Brazdil-100056/clanek/Konzumni-spolecnost-jako-civilizacni-choroba-spolecnosti-globalizovane-79599" TargetMode="External"/><Relationship Id="rId7" Type="http://schemas.openxmlformats.org/officeDocument/2006/relationships/hyperlink" Target="https://www.memedroid.com/memes/detail/674439" TargetMode="External"/><Relationship Id="rId2" Type="http://schemas.openxmlformats.org/officeDocument/2006/relationships/hyperlink" Target="https://wikisofia.cz/wiki/Konzumn%C3%AD_spole%C4%8Dno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oubor:Maslowova_pyramida_pot%C5%99eb_-_%C4%8Dernob%C3%ADle.jpg" TargetMode="External"/><Relationship Id="rId5" Type="http://schemas.openxmlformats.org/officeDocument/2006/relationships/hyperlink" Target="https://g.cz/seat-cina-naklady-totemy/" TargetMode="External"/><Relationship Id="rId4" Type="http://schemas.openxmlformats.org/officeDocument/2006/relationships/hyperlink" Target="https://www.parlamentnilisty.cz/profily/Oto-Brazdil-100056/clanek/Konzumni-spolecnost-jako-civilizacni-choroba-spolecnosti-globalizovane-7960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A910A-7E90-2244-B95C-E48DF9E06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128B30-7CFB-3345-A1B4-5C0AFCC5D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Z">
                <a:solidFill>
                  <a:srgbClr val="FFFFFF"/>
                </a:solidFill>
              </a:rPr>
              <a:t>Konzumní společnost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26799-79D8-9B46-9871-52423018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</a:t>
            </a:r>
            <a:r>
              <a:rPr lang="en-CZ">
                <a:solidFill>
                  <a:srgbClr val="FFFFFF"/>
                </a:solidFill>
              </a:rPr>
              <a:t>arie Bohoňková 2.DA</a:t>
            </a:r>
          </a:p>
        </p:txBody>
      </p:sp>
    </p:spTree>
    <p:extLst>
      <p:ext uri="{BB962C8B-B14F-4D97-AF65-F5344CB8AC3E}">
        <p14:creationId xmlns:p14="http://schemas.microsoft.com/office/powerpoint/2010/main" val="920486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E760-31F7-B34B-BCDC-8DFB7CC3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Dopady konzumní společnosti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09439-AE7F-E543-AAC6-9DE55849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Masivní zhoršení životního prostředí (nadměrná spotřeba přírodních surovin, znečišťování ovzduší, půdy, vody vlivem masivního zpracování v továrnách, přepravou přes půlku světa, atd.)</a:t>
            </a:r>
          </a:p>
          <a:p>
            <a:r>
              <a:rPr lang="en-CZ" dirty="0"/>
              <a:t>Zdraví stranou (cílení reklam na fastfoody, prohlubování důvěry dětí v nepoživatelnosti jenom protože je na obalu jejich oblíbená postavička z pohádky, není čas v klidu a zdravě jíst a spát, porotože peníze nepočkají,…)</a:t>
            </a:r>
          </a:p>
          <a:p>
            <a:r>
              <a:rPr lang="en-CZ" dirty="0"/>
              <a:t>Vznik obřích skládek (výrobky se neopravují, životnost produktů nižší)</a:t>
            </a:r>
          </a:p>
          <a:p>
            <a:r>
              <a:rPr lang="en-CZ" dirty="0"/>
              <a:t>Využívání dětské práce za účelem vyprodukovat co nejvíce za malou cenu,…</a:t>
            </a:r>
          </a:p>
        </p:txBody>
      </p:sp>
    </p:spTree>
    <p:extLst>
      <p:ext uri="{BB962C8B-B14F-4D97-AF65-F5344CB8AC3E}">
        <p14:creationId xmlns:p14="http://schemas.microsoft.com/office/powerpoint/2010/main" val="126227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56B0-9A64-3E40-AAAA-720A75D8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Opak konzumní společnosti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B0F5-BE34-E74C-A2D5-DE69A9141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Opak</a:t>
            </a:r>
            <a:r>
              <a:rPr lang="en-GB" dirty="0"/>
              <a:t> </a:t>
            </a:r>
            <a:r>
              <a:rPr lang="en-GB" dirty="0" err="1"/>
              <a:t>Konzumní</a:t>
            </a:r>
            <a:r>
              <a:rPr lang="en-GB" dirty="0"/>
              <a:t> </a:t>
            </a:r>
            <a:r>
              <a:rPr lang="en-GB" dirty="0" err="1"/>
              <a:t>společnosti</a:t>
            </a:r>
            <a:r>
              <a:rPr lang="en-GB" dirty="0"/>
              <a:t> a </a:t>
            </a:r>
            <a:r>
              <a:rPr lang="en-GB" dirty="0" err="1"/>
              <a:t>konzumního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zamýšlet</a:t>
            </a:r>
            <a:r>
              <a:rPr lang="en-GB" dirty="0"/>
              <a:t> se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tím</a:t>
            </a:r>
            <a:r>
              <a:rPr lang="en-GB" dirty="0"/>
              <a:t>, co </a:t>
            </a:r>
            <a:r>
              <a:rPr lang="en-GB" dirty="0" err="1"/>
              <a:t>skutečně</a:t>
            </a:r>
            <a:r>
              <a:rPr lang="en-GB" dirty="0"/>
              <a:t> </a:t>
            </a:r>
            <a:r>
              <a:rPr lang="en-GB" dirty="0" err="1"/>
              <a:t>potřebujeme</a:t>
            </a:r>
            <a:r>
              <a:rPr lang="en-GB" dirty="0"/>
              <a:t>. </a:t>
            </a:r>
            <a:r>
              <a:rPr lang="en-GB" dirty="0" err="1"/>
              <a:t>Podpora</a:t>
            </a:r>
            <a:r>
              <a:rPr lang="en-GB" dirty="0"/>
              <a:t> </a:t>
            </a:r>
            <a:r>
              <a:rPr lang="en-GB" dirty="0" err="1"/>
              <a:t>lokálních</a:t>
            </a:r>
            <a:r>
              <a:rPr lang="en-GB" dirty="0"/>
              <a:t> </a:t>
            </a:r>
            <a:r>
              <a:rPr lang="en-GB" dirty="0" err="1"/>
              <a:t>pěstitelů</a:t>
            </a:r>
            <a:r>
              <a:rPr lang="en-GB" dirty="0"/>
              <a:t> a </a:t>
            </a:r>
            <a:r>
              <a:rPr lang="en-GB" dirty="0" err="1"/>
              <a:t>chovatelů</a:t>
            </a:r>
            <a:r>
              <a:rPr lang="en-GB" dirty="0"/>
              <a:t>, </a:t>
            </a:r>
            <a:r>
              <a:rPr lang="en-GB" dirty="0" err="1"/>
              <a:t>výrobců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základních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. </a:t>
            </a:r>
            <a:r>
              <a:rPr lang="en-GB" dirty="0" err="1"/>
              <a:t>Dokázat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výrobek</a:t>
            </a:r>
            <a:r>
              <a:rPr lang="en-GB" dirty="0"/>
              <a:t> </a:t>
            </a:r>
            <a:r>
              <a:rPr lang="en-GB" dirty="0" err="1"/>
              <a:t>sám</a:t>
            </a:r>
            <a:r>
              <a:rPr lang="en-GB" dirty="0"/>
              <a:t> </a:t>
            </a:r>
            <a:r>
              <a:rPr lang="en-GB" dirty="0" err="1"/>
              <a:t>vytvořit</a:t>
            </a:r>
            <a:r>
              <a:rPr lang="en-GB" dirty="0"/>
              <a:t>. </a:t>
            </a:r>
            <a:r>
              <a:rPr lang="en-GB" dirty="0" err="1"/>
              <a:t>Nepodporovat</a:t>
            </a:r>
            <a:r>
              <a:rPr lang="en-GB" dirty="0"/>
              <a:t> </a:t>
            </a:r>
            <a:r>
              <a:rPr lang="en-GB" dirty="0" err="1"/>
              <a:t>nadnárodní</a:t>
            </a:r>
            <a:r>
              <a:rPr lang="en-GB" dirty="0"/>
              <a:t> </a:t>
            </a:r>
            <a:r>
              <a:rPr lang="en-GB" dirty="0" err="1"/>
              <a:t>značky</a:t>
            </a:r>
            <a:r>
              <a:rPr lang="en-GB" dirty="0"/>
              <a:t> a </a:t>
            </a:r>
            <a:r>
              <a:rPr lang="en-GB" dirty="0" err="1"/>
              <a:t>globální</a:t>
            </a:r>
            <a:r>
              <a:rPr lang="en-GB" dirty="0"/>
              <a:t> </a:t>
            </a:r>
            <a:r>
              <a:rPr lang="en-GB" dirty="0" err="1"/>
              <a:t>fastfoodově</a:t>
            </a:r>
            <a:r>
              <a:rPr lang="en-GB" dirty="0"/>
              <a:t> </a:t>
            </a:r>
            <a:r>
              <a:rPr lang="en-GB" dirty="0" err="1"/>
              <a:t>řetězce</a:t>
            </a:r>
            <a:r>
              <a:rPr lang="en-GB" dirty="0"/>
              <a:t>. </a:t>
            </a:r>
            <a:r>
              <a:rPr lang="en-GB" dirty="0" err="1"/>
              <a:t>Nežít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pro </a:t>
            </a:r>
            <a:r>
              <a:rPr lang="en-GB" dirty="0" err="1"/>
              <a:t>nakupování</a:t>
            </a:r>
            <a:r>
              <a:rPr lang="en-GB" dirty="0"/>
              <a:t>. </a:t>
            </a:r>
            <a:r>
              <a:rPr lang="en-CZ" dirty="0"/>
              <a:t>[7]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5312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5669-0448-6D40-BC6D-04641462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 stojí za zhlédnutí na yb?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A286-A036-734D-8356-48D12184B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hlinkClick r:id="rId2"/>
              </a:rPr>
              <a:t>https://www.youtube.com/watch?v=H3kxKVx72_k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–</a:t>
            </a:r>
            <a:r>
              <a:rPr lang="en-GB" dirty="0"/>
              <a:t> </a:t>
            </a:r>
            <a:r>
              <a:rPr lang="en-GB" dirty="0" err="1"/>
              <a:t>Planeta</a:t>
            </a:r>
            <a:r>
              <a:rPr lang="en-GB" dirty="0"/>
              <a:t> </a:t>
            </a:r>
            <a:r>
              <a:rPr lang="en-GB" dirty="0" err="1"/>
              <a:t>plná</a:t>
            </a:r>
            <a:r>
              <a:rPr lang="en-GB" dirty="0"/>
              <a:t> </a:t>
            </a:r>
            <a:r>
              <a:rPr lang="en-GB" dirty="0" err="1"/>
              <a:t>plastů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https://www.youtube.com/watch?v=hsUYeIRWQk8</a:t>
            </a:r>
            <a:r>
              <a:rPr lang="en-GB" dirty="0"/>
              <a:t> - </a:t>
            </a:r>
            <a:r>
              <a:rPr lang="en-GB" dirty="0" err="1"/>
              <a:t>Konzumní</a:t>
            </a:r>
            <a:r>
              <a:rPr lang="en-GB" dirty="0"/>
              <a:t> </a:t>
            </a:r>
            <a:r>
              <a:rPr lang="en-GB" dirty="0" err="1"/>
              <a:t>děti</a:t>
            </a:r>
            <a:r>
              <a:rPr lang="en-GB" dirty="0"/>
              <a:t>, </a:t>
            </a:r>
            <a:r>
              <a:rPr lang="en-GB" dirty="0" err="1"/>
              <a:t>aneb</a:t>
            </a:r>
            <a:r>
              <a:rPr lang="en-GB" dirty="0"/>
              <a:t> </a:t>
            </a:r>
            <a:r>
              <a:rPr lang="en-GB" dirty="0" err="1"/>
              <a:t>komercializace</a:t>
            </a:r>
            <a:r>
              <a:rPr lang="en-GB" dirty="0"/>
              <a:t> </a:t>
            </a:r>
            <a:r>
              <a:rPr lang="en-GB" dirty="0" err="1"/>
              <a:t>dětství</a:t>
            </a:r>
            <a:r>
              <a:rPr lang="en-GB" dirty="0"/>
              <a:t> </a:t>
            </a:r>
          </a:p>
          <a:p>
            <a:r>
              <a:rPr lang="en-GB" dirty="0">
                <a:hlinkClick r:id="rId4"/>
              </a:rPr>
              <a:t>https://www.youtube.com/watch?v=FQsmrJvriQ4</a:t>
            </a:r>
            <a:r>
              <a:rPr lang="en-GB" dirty="0"/>
              <a:t> – </a:t>
            </a:r>
            <a:r>
              <a:rPr lang="en-GB" dirty="0" err="1"/>
              <a:t>Nakupuj</a:t>
            </a:r>
            <a:r>
              <a:rPr lang="en-GB" dirty="0"/>
              <a:t>, </a:t>
            </a:r>
            <a:r>
              <a:rPr lang="en-GB" dirty="0" err="1"/>
              <a:t>dokud</a:t>
            </a:r>
            <a:r>
              <a:rPr lang="en-GB" dirty="0"/>
              <a:t> </a:t>
            </a:r>
            <a:r>
              <a:rPr lang="en-GB" dirty="0" err="1"/>
              <a:t>nepadneš</a:t>
            </a:r>
            <a:endParaRPr lang="en-GB" dirty="0"/>
          </a:p>
          <a:p>
            <a:r>
              <a:rPr lang="en-GB" dirty="0">
                <a:hlinkClick r:id="rId5"/>
              </a:rPr>
              <a:t>https://www.youtube.com/watch?v=XM4cznYYmDg</a:t>
            </a:r>
            <a:r>
              <a:rPr lang="en-GB" dirty="0"/>
              <a:t> – </a:t>
            </a:r>
            <a:r>
              <a:rPr lang="en-GB" dirty="0" err="1"/>
              <a:t>Čerstvé</a:t>
            </a:r>
            <a:r>
              <a:rPr lang="en-GB" dirty="0"/>
              <a:t>, ale v </a:t>
            </a:r>
            <a:r>
              <a:rPr lang="en-GB" dirty="0" err="1"/>
              <a:t>kontajneri</a:t>
            </a:r>
            <a:r>
              <a:rPr lang="en-GB" dirty="0"/>
              <a:t> – </a:t>
            </a:r>
            <a:r>
              <a:rPr lang="en-GB" dirty="0" err="1"/>
              <a:t>plytvanie</a:t>
            </a:r>
            <a:r>
              <a:rPr lang="en-GB" dirty="0"/>
              <a:t> </a:t>
            </a:r>
            <a:r>
              <a:rPr lang="en-GB" dirty="0" err="1"/>
              <a:t>potravinami</a:t>
            </a:r>
            <a:endParaRPr lang="en-GB" dirty="0"/>
          </a:p>
          <a:p>
            <a:r>
              <a:rPr lang="en-GB" dirty="0">
                <a:hlinkClick r:id="rId6"/>
              </a:rPr>
              <a:t>https://www.youtube.com/watch?v=fXrBcpa_D_4</a:t>
            </a:r>
            <a:r>
              <a:rPr lang="en-GB" dirty="0"/>
              <a:t> – </a:t>
            </a:r>
            <a:r>
              <a:rPr lang="en-GB" dirty="0" err="1"/>
              <a:t>Proč</a:t>
            </a:r>
            <a:r>
              <a:rPr lang="en-GB" dirty="0"/>
              <a:t> </a:t>
            </a:r>
            <a:r>
              <a:rPr lang="en-GB" dirty="0" err="1"/>
              <a:t>tolik</a:t>
            </a:r>
            <a:r>
              <a:rPr lang="en-GB" dirty="0"/>
              <a:t> </a:t>
            </a:r>
            <a:r>
              <a:rPr lang="en-GB" dirty="0" err="1"/>
              <a:t>nakupujeme</a:t>
            </a:r>
            <a:r>
              <a:rPr lang="en-GB" dirty="0"/>
              <a:t>? (</a:t>
            </a:r>
            <a:r>
              <a:rPr lang="en-GB" dirty="0" err="1"/>
              <a:t>Tohle</a:t>
            </a:r>
            <a:r>
              <a:rPr lang="en-GB" dirty="0"/>
              <a:t> je </a:t>
            </a:r>
            <a:r>
              <a:rPr lang="en-GB" dirty="0" err="1"/>
              <a:t>dobré</a:t>
            </a:r>
            <a:r>
              <a:rPr lang="en-GB" dirty="0"/>
              <a:t>, </a:t>
            </a:r>
            <a:r>
              <a:rPr lang="en-GB" dirty="0" err="1"/>
              <a:t>tady</a:t>
            </a:r>
            <a:r>
              <a:rPr lang="en-GB" dirty="0"/>
              <a:t> </a:t>
            </a:r>
            <a:r>
              <a:rPr lang="en-GB" dirty="0" err="1"/>
              <a:t>pani</a:t>
            </a:r>
            <a:r>
              <a:rPr lang="en-GB" dirty="0"/>
              <a:t> </a:t>
            </a:r>
            <a:r>
              <a:rPr lang="en-GB" dirty="0" err="1"/>
              <a:t>čichá</a:t>
            </a:r>
            <a:r>
              <a:rPr lang="en-GB" dirty="0"/>
              <a:t> </a:t>
            </a:r>
            <a:r>
              <a:rPr lang="en-GB" dirty="0" err="1"/>
              <a:t>všechno</a:t>
            </a:r>
            <a:r>
              <a:rPr lang="en-GB" dirty="0"/>
              <a:t> </a:t>
            </a:r>
            <a:r>
              <a:rPr lang="en-GB" dirty="0" err="1"/>
              <a:t>všude</a:t>
            </a:r>
            <a:r>
              <a:rPr lang="en-GB" dirty="0"/>
              <a:t> po </a:t>
            </a:r>
            <a:r>
              <a:rPr lang="en-GB" dirty="0" err="1"/>
              <a:t>světě</a:t>
            </a:r>
            <a:r>
              <a:rPr lang="en-GB" dirty="0"/>
              <a:t>, </a:t>
            </a:r>
            <a:r>
              <a:rPr lang="en-GB" dirty="0" err="1"/>
              <a:t>zapisuje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to a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dělá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toho</a:t>
            </a:r>
            <a:r>
              <a:rPr lang="en-GB" dirty="0"/>
              <a:t> </a:t>
            </a:r>
            <a:r>
              <a:rPr lang="en-GB" dirty="0" err="1"/>
              <a:t>specifickou</a:t>
            </a:r>
            <a:r>
              <a:rPr lang="en-GB" dirty="0"/>
              <a:t> </a:t>
            </a:r>
            <a:r>
              <a:rPr lang="en-GB" dirty="0" err="1"/>
              <a:t>vůni</a:t>
            </a:r>
            <a:r>
              <a:rPr lang="en-GB" dirty="0"/>
              <a:t> do </a:t>
            </a:r>
            <a:r>
              <a:rPr lang="en-GB" dirty="0" err="1"/>
              <a:t>hotelu</a:t>
            </a:r>
            <a:r>
              <a:rPr lang="en-GB" dirty="0"/>
              <a:t>, aby se tam </a:t>
            </a:r>
            <a:r>
              <a:rPr lang="en-GB" dirty="0" err="1"/>
              <a:t>zákazníci</a:t>
            </a:r>
            <a:r>
              <a:rPr lang="en-GB" dirty="0"/>
              <a:t> </a:t>
            </a:r>
            <a:r>
              <a:rPr lang="en-GB" dirty="0" err="1"/>
              <a:t>vraceli</a:t>
            </a:r>
            <a:r>
              <a:rPr lang="en-GB" dirty="0"/>
              <a:t> :D)</a:t>
            </a:r>
          </a:p>
          <a:p>
            <a:r>
              <a:rPr lang="en-GB" dirty="0">
                <a:hlinkClick r:id="rId7"/>
              </a:rPr>
              <a:t>https://www.youtube.com/watch?v=9aAgqSBNcMw</a:t>
            </a:r>
            <a:r>
              <a:rPr lang="en-GB" dirty="0"/>
              <a:t> – </a:t>
            </a:r>
            <a:r>
              <a:rPr lang="en-GB" dirty="0" err="1"/>
              <a:t>Zodpovědný</a:t>
            </a:r>
            <a:r>
              <a:rPr lang="en-GB" dirty="0"/>
              <a:t> </a:t>
            </a:r>
            <a:r>
              <a:rPr lang="en-GB" dirty="0" err="1"/>
              <a:t>konzumerismus</a:t>
            </a:r>
            <a:r>
              <a:rPr lang="en-GB" dirty="0"/>
              <a:t> I </a:t>
            </a:r>
            <a:r>
              <a:rPr lang="en-GB" dirty="0" err="1"/>
              <a:t>Lenka</a:t>
            </a:r>
            <a:r>
              <a:rPr lang="en-GB" dirty="0"/>
              <a:t> </a:t>
            </a:r>
            <a:r>
              <a:rPr lang="en-GB" dirty="0" err="1"/>
              <a:t>Vacková</a:t>
            </a:r>
            <a:r>
              <a:rPr lang="en-GB" dirty="0"/>
              <a:t> I </a:t>
            </a:r>
            <a:r>
              <a:rPr lang="en-GB" dirty="0" err="1"/>
              <a:t>TedxYouth@SKOLAEUPRAHA</a:t>
            </a:r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dál</a:t>
            </a:r>
            <a:r>
              <a:rPr lang="en-GB" dirty="0"/>
              <a:t>, je tam </a:t>
            </a:r>
            <a:r>
              <a:rPr lang="en-GB" dirty="0" err="1"/>
              <a:t>toho</a:t>
            </a:r>
            <a:r>
              <a:rPr lang="en-GB" dirty="0"/>
              <a:t> </a:t>
            </a:r>
            <a:r>
              <a:rPr lang="en-GB" dirty="0" err="1"/>
              <a:t>hodně</a:t>
            </a:r>
            <a:r>
              <a:rPr lang="en-GB" dirty="0"/>
              <a:t>, </a:t>
            </a:r>
            <a:r>
              <a:rPr lang="en-GB" dirty="0" err="1"/>
              <a:t>stejně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Netflix </a:t>
            </a:r>
            <a:r>
              <a:rPr lang="en-GB" dirty="0" err="1"/>
              <a:t>např</a:t>
            </a:r>
            <a:r>
              <a:rPr lang="en-GB" dirty="0"/>
              <a:t>, </a:t>
            </a:r>
            <a:r>
              <a:rPr lang="en-GB" dirty="0" err="1"/>
              <a:t>pořady</a:t>
            </a:r>
            <a:r>
              <a:rPr lang="en-GB" dirty="0"/>
              <a:t> Rotten a Broken </a:t>
            </a:r>
            <a:r>
              <a:rPr lang="en-GB" dirty="0"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03789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9D57-5B56-B24E-A762-80DCD3C8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Citace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3984-4769-3849-BF7E-DD98DD392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Z" sz="1400" dirty="0"/>
              <a:t>[1] </a:t>
            </a:r>
            <a:r>
              <a:rPr lang="en-GB" sz="1400" dirty="0" err="1"/>
              <a:t>Konzumní</a:t>
            </a:r>
            <a:r>
              <a:rPr lang="en-GB" sz="1400" dirty="0"/>
              <a:t> </a:t>
            </a:r>
            <a:r>
              <a:rPr lang="en-GB" sz="1400" dirty="0" err="1"/>
              <a:t>společnost</a:t>
            </a:r>
            <a:r>
              <a:rPr lang="en-GB" sz="1400" dirty="0"/>
              <a:t>... In: </a:t>
            </a:r>
            <a:r>
              <a:rPr lang="en-GB" sz="1400" i="1" dirty="0" err="1"/>
              <a:t>Www.wikisofia.cz</a:t>
            </a:r>
            <a:r>
              <a:rPr lang="en-GB" sz="1400" dirty="0"/>
              <a:t> [online]. .: ., [2015]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2"/>
              </a:rPr>
              <a:t>https://wikisofia.cz/wiki/Konzumn%C3%AD_spole%C4%8Dnost</a:t>
            </a:r>
            <a:endParaRPr lang="en-CZ" sz="1400" dirty="0"/>
          </a:p>
          <a:p>
            <a:r>
              <a:rPr lang="en-CZ" sz="1400" dirty="0"/>
              <a:t>[2] </a:t>
            </a:r>
            <a:r>
              <a:rPr lang="en-GB" sz="1400" dirty="0" err="1"/>
              <a:t>Konzumerismus</a:t>
            </a:r>
            <a:r>
              <a:rPr lang="en-GB" sz="1400" dirty="0"/>
              <a:t>... In: </a:t>
            </a:r>
            <a:r>
              <a:rPr lang="en-GB" sz="1400" i="1" dirty="0" err="1"/>
              <a:t>Www.parlamentnilisty.cz</a:t>
            </a:r>
            <a:r>
              <a:rPr lang="en-GB" sz="1400" dirty="0"/>
              <a:t> [online]. .: ., 2017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3"/>
              </a:rPr>
              <a:t>https://www.parlamentnilisty.cz/profily/Oto-Brazdil-100056/clanek/Konzumni-spolecnost-jako-civilizacni-choroba-spolecnosti-globalizovane-79599</a:t>
            </a:r>
            <a:endParaRPr lang="en-CZ" sz="1400" dirty="0"/>
          </a:p>
          <a:p>
            <a:r>
              <a:rPr lang="en-CZ" sz="1400" dirty="0"/>
              <a:t>[3] </a:t>
            </a:r>
            <a:r>
              <a:rPr lang="en-GB" sz="1400" dirty="0" err="1"/>
              <a:t>Masová</a:t>
            </a:r>
            <a:r>
              <a:rPr lang="en-GB" sz="1400" dirty="0"/>
              <a:t> </a:t>
            </a:r>
            <a:r>
              <a:rPr lang="en-GB" sz="1400" dirty="0" err="1"/>
              <a:t>produkce</a:t>
            </a:r>
            <a:r>
              <a:rPr lang="en-GB" sz="1400" dirty="0"/>
              <a:t>... In: </a:t>
            </a:r>
            <a:r>
              <a:rPr lang="en-GB" sz="1400" i="1" dirty="0" err="1"/>
              <a:t>Www.parlamentnilisty.cz</a:t>
            </a:r>
            <a:r>
              <a:rPr lang="en-GB" sz="1400" dirty="0"/>
              <a:t> [online]. .: ., 2017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3"/>
              </a:rPr>
              <a:t>https://www.parlamentnilisty.cz/profily/Oto-Brazdil-100056/clanek/Konzumni-spolecnost-jako-civilizacni-choroba-spolecnosti-globalizovane-79599</a:t>
            </a:r>
            <a:endParaRPr lang="en-CZ" sz="1400" dirty="0"/>
          </a:p>
          <a:p>
            <a:r>
              <a:rPr lang="en-CZ" sz="1400" dirty="0"/>
              <a:t>[4] </a:t>
            </a:r>
            <a:r>
              <a:rPr lang="en-GB" sz="1400" dirty="0" err="1"/>
              <a:t>Nadspotřeba</a:t>
            </a:r>
            <a:r>
              <a:rPr lang="en-GB" sz="1400" dirty="0"/>
              <a:t>... In: </a:t>
            </a:r>
            <a:r>
              <a:rPr lang="en-GB" sz="1400" i="1" dirty="0" err="1"/>
              <a:t>Www.parlamentnilisty.cz</a:t>
            </a:r>
            <a:r>
              <a:rPr lang="en-GB" sz="1400" dirty="0"/>
              <a:t> [online]. .: ., 2017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3"/>
              </a:rPr>
              <a:t>https://www.parlamentnilisty.cz/profily/Oto-Brazdil-100056/clanek/Konzumni-spolecnost-jako-civilizacni-choroba-spolecnosti-globalizovane-79599</a:t>
            </a:r>
            <a:endParaRPr lang="en-CZ" sz="1400" dirty="0"/>
          </a:p>
          <a:p>
            <a:r>
              <a:rPr lang="en-CZ" sz="1400" dirty="0"/>
              <a:t>[5] </a:t>
            </a:r>
            <a:r>
              <a:rPr lang="en-GB" sz="1400" dirty="0" err="1"/>
              <a:t>Konzumní</a:t>
            </a:r>
            <a:r>
              <a:rPr lang="en-GB" sz="1400" dirty="0"/>
              <a:t> </a:t>
            </a:r>
            <a:r>
              <a:rPr lang="en-GB" sz="1400" dirty="0" err="1"/>
              <a:t>společnost</a:t>
            </a:r>
            <a:r>
              <a:rPr lang="en-GB" sz="1400" dirty="0"/>
              <a:t> </a:t>
            </a:r>
            <a:r>
              <a:rPr lang="en-GB" sz="1400" dirty="0" err="1"/>
              <a:t>spotřebovává</a:t>
            </a:r>
            <a:r>
              <a:rPr lang="en-GB" sz="1400" dirty="0"/>
              <a:t>... In: </a:t>
            </a:r>
            <a:r>
              <a:rPr lang="en-GB" sz="1400" i="1" dirty="0" err="1"/>
              <a:t>Www.parlamentnilisty.cz</a:t>
            </a:r>
            <a:r>
              <a:rPr lang="en-GB" sz="1400" dirty="0"/>
              <a:t> [online]. .: ., 2017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4"/>
              </a:rPr>
              <a:t>https://www.parlamentnilisty.cz/profily/Oto-Brazdil-100056/clanek/Konzumni-spolecnost-jako-civilizacni-choroba-spolecnosti-globalizovane-79600</a:t>
            </a:r>
            <a:endParaRPr lang="en-GB" sz="1400" dirty="0"/>
          </a:p>
          <a:p>
            <a:r>
              <a:rPr lang="en-CZ" sz="1400" dirty="0"/>
              <a:t>[6] </a:t>
            </a:r>
            <a:r>
              <a:rPr lang="en-GB" sz="1400" dirty="0" err="1"/>
              <a:t>Reklama</a:t>
            </a:r>
            <a:r>
              <a:rPr lang="en-GB" sz="1400" dirty="0"/>
              <a:t> a marketing... In: </a:t>
            </a:r>
            <a:r>
              <a:rPr lang="en-GB" sz="1400" i="1" dirty="0" err="1"/>
              <a:t>Www.wikisofia.cz</a:t>
            </a:r>
            <a:r>
              <a:rPr lang="en-GB" sz="1400" dirty="0"/>
              <a:t> [online]. .: ., [2015]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2"/>
              </a:rPr>
              <a:t>https://wikisofia.cz/wiki/Konzumn%C3%AD_spole%C4%8Dnost</a:t>
            </a:r>
            <a:endParaRPr lang="en-CZ" sz="1400" dirty="0"/>
          </a:p>
          <a:p>
            <a:r>
              <a:rPr lang="en-CZ" sz="1400" dirty="0"/>
              <a:t>[7] </a:t>
            </a:r>
            <a:r>
              <a:rPr lang="en-GB" sz="1400" dirty="0" err="1"/>
              <a:t>Opak</a:t>
            </a:r>
            <a:r>
              <a:rPr lang="en-GB" sz="1400" dirty="0"/>
              <a:t> </a:t>
            </a:r>
            <a:r>
              <a:rPr lang="en-GB" sz="1400" dirty="0" err="1"/>
              <a:t>konzumní</a:t>
            </a:r>
            <a:r>
              <a:rPr lang="en-GB" sz="1400" dirty="0"/>
              <a:t> </a:t>
            </a:r>
            <a:r>
              <a:rPr lang="en-GB" sz="1400" dirty="0" err="1"/>
              <a:t>společnosti</a:t>
            </a:r>
            <a:r>
              <a:rPr lang="en-GB" sz="1400" dirty="0"/>
              <a:t>... In: </a:t>
            </a:r>
            <a:r>
              <a:rPr lang="en-GB" sz="1400" i="1" dirty="0" err="1"/>
              <a:t>Www.wikisofia.cz</a:t>
            </a:r>
            <a:r>
              <a:rPr lang="en-GB" sz="1400" dirty="0"/>
              <a:t> [online]. .: ., [2015]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2"/>
              </a:rPr>
              <a:t>https://wikisofia.cz/wiki/Konzumn%C3%AD_spole%C4%8Dnost</a:t>
            </a:r>
            <a:endParaRPr lang="en-CZ" sz="1400" dirty="0"/>
          </a:p>
          <a:p>
            <a:r>
              <a:rPr lang="en-CZ" sz="1400" dirty="0"/>
              <a:t>Obrázky:</a:t>
            </a:r>
          </a:p>
          <a:p>
            <a:r>
              <a:rPr lang="en-CZ" sz="1400" dirty="0"/>
              <a:t>Obr.č.1 - </a:t>
            </a:r>
            <a:r>
              <a:rPr lang="en-GB" sz="1400" dirty="0" err="1"/>
              <a:t>Hlavní</a:t>
            </a:r>
            <a:r>
              <a:rPr lang="en-GB" sz="1400" dirty="0"/>
              <a:t> </a:t>
            </a:r>
            <a:r>
              <a:rPr lang="en-GB" sz="1400" dirty="0" err="1"/>
              <a:t>strana</a:t>
            </a:r>
            <a:r>
              <a:rPr lang="en-GB" sz="1400" dirty="0"/>
              <a:t>... In: </a:t>
            </a:r>
            <a:r>
              <a:rPr lang="en-GB" sz="1400" i="1" dirty="0" err="1"/>
              <a:t>Www.g.cz</a:t>
            </a:r>
            <a:r>
              <a:rPr lang="en-GB" sz="1400" dirty="0"/>
              <a:t> [online]. .: ., []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5"/>
              </a:rPr>
              <a:t>https://g.cz/seat-cina-naklady-totemy/</a:t>
            </a:r>
            <a:endParaRPr lang="en-CZ" sz="1400" dirty="0"/>
          </a:p>
          <a:p>
            <a:r>
              <a:rPr lang="en-CZ" sz="1400" dirty="0"/>
              <a:t>Obr.č.2 - </a:t>
            </a:r>
            <a:r>
              <a:rPr lang="en-GB" sz="1400" dirty="0" err="1"/>
              <a:t>Maslowova</a:t>
            </a:r>
            <a:r>
              <a:rPr lang="en-GB" sz="1400" dirty="0"/>
              <a:t> </a:t>
            </a:r>
            <a:r>
              <a:rPr lang="en-GB" sz="1400" dirty="0" err="1"/>
              <a:t>pyramida</a:t>
            </a:r>
            <a:r>
              <a:rPr lang="en-GB" sz="1400" dirty="0"/>
              <a:t>... In: </a:t>
            </a:r>
            <a:r>
              <a:rPr lang="en-GB" sz="1400" i="1" dirty="0" err="1"/>
              <a:t>Www.wikipedia.org</a:t>
            </a:r>
            <a:r>
              <a:rPr lang="en-GB" sz="1400" dirty="0"/>
              <a:t> [online]. .: ., 2014 [cit. 2020-03-10]. </a:t>
            </a:r>
            <a:r>
              <a:rPr lang="en-GB" sz="1400" dirty="0" err="1"/>
              <a:t>Dostupné</a:t>
            </a:r>
            <a:r>
              <a:rPr lang="en-GB" sz="1400" dirty="0"/>
              <a:t> z: </a:t>
            </a:r>
            <a:r>
              <a:rPr lang="en-GB" sz="1400" dirty="0">
                <a:hlinkClick r:id="rId6"/>
              </a:rPr>
              <a:t>https://cs.wikipedia.org/wiki/Soubor:Maslowova_pyramida_pot%C5%99eb_-_%C4%8Dernob%C3%ADle.jpg</a:t>
            </a:r>
            <a:endParaRPr lang="en-GB" sz="1400" dirty="0"/>
          </a:p>
          <a:p>
            <a:r>
              <a:rPr lang="en-GB" sz="1400" dirty="0"/>
              <a:t>Obr.č.3 - </a:t>
            </a:r>
            <a:r>
              <a:rPr lang="en-GB" sz="1500" dirty="0" err="1"/>
              <a:t>Závěrečný</a:t>
            </a:r>
            <a:r>
              <a:rPr lang="en-GB" sz="1500" dirty="0"/>
              <a:t> joke. In: </a:t>
            </a:r>
            <a:r>
              <a:rPr lang="en-GB" sz="1500" i="1" dirty="0" err="1"/>
              <a:t>Www.memedroid.com</a:t>
            </a:r>
            <a:r>
              <a:rPr lang="en-GB" sz="1500" dirty="0"/>
              <a:t> [online]. .: ., . [cit. 2020-03-10]. </a:t>
            </a:r>
            <a:r>
              <a:rPr lang="en-GB" sz="1500" dirty="0" err="1"/>
              <a:t>Dostupné</a:t>
            </a:r>
            <a:r>
              <a:rPr lang="en-GB" sz="1500" dirty="0"/>
              <a:t> z: </a:t>
            </a:r>
            <a:r>
              <a:rPr lang="en-GB" sz="1500" dirty="0">
                <a:hlinkClick r:id="rId7"/>
              </a:rPr>
              <a:t>https://www.memedroid.com/memes/detail/674439</a:t>
            </a:r>
            <a:br>
              <a:rPr lang="en-GB" sz="1500" u="sng" dirty="0"/>
            </a:b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55800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288137-98E5-644F-B33F-1306EF248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263650"/>
            <a:ext cx="6350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6904-671E-1447-8EA8-2A4F90E2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Konzumní společnosti a její definice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34BBC-BA40-A346-9450-20C02D70C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Konzumní společnost je taková, kde dochází ke spotřebě materiálů v přemíře nad základními potřebami. </a:t>
            </a:r>
            <a:r>
              <a:rPr lang="en-CZ"/>
              <a:t>[1]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3399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7824-AE78-E643-8D13-4691BE7E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Základní pojmy související s tématem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C31A-C8C5-5743-923A-1E854C6E7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Konzumerismus</a:t>
            </a:r>
          </a:p>
          <a:p>
            <a:r>
              <a:rPr lang="en-CZ" dirty="0"/>
              <a:t>Masová produkce</a:t>
            </a:r>
          </a:p>
          <a:p>
            <a:r>
              <a:rPr lang="en-CZ" dirty="0"/>
              <a:t>Nadspotřeba</a:t>
            </a:r>
          </a:p>
        </p:txBody>
      </p:sp>
    </p:spTree>
    <p:extLst>
      <p:ext uri="{BB962C8B-B14F-4D97-AF65-F5344CB8AC3E}">
        <p14:creationId xmlns:p14="http://schemas.microsoft.com/office/powerpoint/2010/main" val="420548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682-11EB-4C43-91FE-A15B4E77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Konzumerismus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FB89-2970-9646-BE66-A8384364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Je to </a:t>
            </a:r>
            <a:r>
              <a:rPr lang="en-GB" dirty="0" err="1"/>
              <a:t>způsob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neodůvodněné</a:t>
            </a:r>
            <a:r>
              <a:rPr lang="en-GB" dirty="0"/>
              <a:t> </a:t>
            </a:r>
            <a:r>
              <a:rPr lang="en-GB" dirty="0" err="1"/>
              <a:t>spotřebě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rámec</a:t>
            </a:r>
            <a:r>
              <a:rPr lang="en-GB" dirty="0"/>
              <a:t> </a:t>
            </a:r>
            <a:r>
              <a:rPr lang="en-GB" dirty="0" err="1"/>
              <a:t>nutnosti</a:t>
            </a:r>
            <a:r>
              <a:rPr lang="en-GB" dirty="0"/>
              <a:t> </a:t>
            </a:r>
            <a:r>
              <a:rPr lang="en-GB" dirty="0" err="1"/>
              <a:t>uspokojit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lidské</a:t>
            </a:r>
            <a:r>
              <a:rPr lang="en-GB" dirty="0"/>
              <a:t> </a:t>
            </a:r>
            <a:r>
              <a:rPr lang="en-GB" dirty="0" err="1"/>
              <a:t>potřeby</a:t>
            </a:r>
            <a:r>
              <a:rPr lang="en-GB" dirty="0"/>
              <a:t>.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říci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jedná</a:t>
            </a:r>
            <a:r>
              <a:rPr lang="en-GB" dirty="0"/>
              <a:t> o </a:t>
            </a:r>
            <a:r>
              <a:rPr lang="en-GB" dirty="0" err="1"/>
              <a:t>ideologii</a:t>
            </a:r>
            <a:r>
              <a:rPr lang="en-GB" dirty="0"/>
              <a:t>, </a:t>
            </a:r>
            <a:r>
              <a:rPr lang="en-GB" dirty="0" err="1"/>
              <a:t>životní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se </a:t>
            </a:r>
            <a:r>
              <a:rPr lang="en-GB" dirty="0" err="1"/>
              <a:t>stal</a:t>
            </a:r>
            <a:r>
              <a:rPr lang="en-GB" dirty="0"/>
              <a:t> </a:t>
            </a:r>
            <a:r>
              <a:rPr lang="en-GB" dirty="0" err="1"/>
              <a:t>populárním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médiím</a:t>
            </a:r>
            <a:r>
              <a:rPr lang="en-GB" dirty="0"/>
              <a:t>. </a:t>
            </a:r>
            <a:r>
              <a:rPr lang="en-CZ" dirty="0"/>
              <a:t>[2]</a:t>
            </a:r>
            <a:r>
              <a:rPr lang="en-GB" dirty="0"/>
              <a:t> 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4723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235F-E7DC-5147-B221-19DFF368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Masová produkce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F8E9-BF12-7346-81BA-6619B3BB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Výroba</a:t>
            </a:r>
            <a:r>
              <a:rPr lang="en-GB" dirty="0"/>
              <a:t> </a:t>
            </a:r>
            <a:r>
              <a:rPr lang="en-GB" dirty="0" err="1"/>
              <a:t>specifického</a:t>
            </a:r>
            <a:r>
              <a:rPr lang="en-GB" dirty="0"/>
              <a:t> </a:t>
            </a:r>
            <a:r>
              <a:rPr lang="en-GB" dirty="0" err="1"/>
              <a:t>druhu</a:t>
            </a:r>
            <a:r>
              <a:rPr lang="en-GB" dirty="0"/>
              <a:t> </a:t>
            </a:r>
            <a:r>
              <a:rPr lang="en-GB" dirty="0" err="1"/>
              <a:t>výrobku</a:t>
            </a:r>
            <a:r>
              <a:rPr lang="en-GB" dirty="0"/>
              <a:t> v </a:t>
            </a:r>
            <a:r>
              <a:rPr lang="en-GB" dirty="0" err="1"/>
              <a:t>obrovských</a:t>
            </a:r>
            <a:r>
              <a:rPr lang="en-GB" dirty="0"/>
              <a:t> </a:t>
            </a:r>
            <a:r>
              <a:rPr lang="en-GB" dirty="0" err="1"/>
              <a:t>množstvích</a:t>
            </a:r>
            <a:r>
              <a:rPr lang="en-GB" dirty="0"/>
              <a:t>. Pro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druh</a:t>
            </a:r>
            <a:r>
              <a:rPr lang="en-GB" dirty="0"/>
              <a:t> </a:t>
            </a:r>
            <a:r>
              <a:rPr lang="en-GB" dirty="0" err="1"/>
              <a:t>výroby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typické</a:t>
            </a:r>
            <a:r>
              <a:rPr lang="en-GB" dirty="0"/>
              <a:t> </a:t>
            </a:r>
            <a:r>
              <a:rPr lang="en-GB" dirty="0" err="1"/>
              <a:t>nižší</a:t>
            </a:r>
            <a:r>
              <a:rPr lang="en-GB" dirty="0"/>
              <a:t> </a:t>
            </a:r>
            <a:r>
              <a:rPr lang="en-GB" dirty="0" err="1"/>
              <a:t>náklady</a:t>
            </a:r>
            <a:r>
              <a:rPr lang="en-GB" dirty="0"/>
              <a:t> a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specializovaných</a:t>
            </a:r>
            <a:r>
              <a:rPr lang="en-GB" dirty="0"/>
              <a:t> </a:t>
            </a:r>
            <a:r>
              <a:rPr lang="en-GB" dirty="0" err="1"/>
              <a:t>etap</a:t>
            </a:r>
            <a:r>
              <a:rPr lang="en-GB" dirty="0"/>
              <a:t>. </a:t>
            </a:r>
            <a:r>
              <a:rPr lang="en-CZ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4106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47CB-C82D-6547-9526-505A749F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Nadspotřeba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AEEF0-A9F1-4D4F-B319-EFB8AAFF5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Spotřeba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určitou</a:t>
            </a:r>
            <a:r>
              <a:rPr lang="en-GB" dirty="0"/>
              <a:t> </a:t>
            </a:r>
            <a:r>
              <a:rPr lang="en-GB" dirty="0" err="1"/>
              <a:t>normu</a:t>
            </a:r>
            <a:r>
              <a:rPr lang="en-GB" dirty="0"/>
              <a:t>. V </a:t>
            </a:r>
            <a:r>
              <a:rPr lang="en-GB" dirty="0" err="1"/>
              <a:t>případě</a:t>
            </a:r>
            <a:r>
              <a:rPr lang="en-GB" dirty="0"/>
              <a:t> </a:t>
            </a:r>
            <a:r>
              <a:rPr lang="en-GB" dirty="0" err="1"/>
              <a:t>běžného</a:t>
            </a:r>
            <a:r>
              <a:rPr lang="en-GB" dirty="0"/>
              <a:t> </a:t>
            </a:r>
            <a:r>
              <a:rPr lang="en-GB" dirty="0" err="1"/>
              <a:t>zákazníka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za </a:t>
            </a:r>
            <a:r>
              <a:rPr lang="en-GB" dirty="0" err="1"/>
              <a:t>normu</a:t>
            </a:r>
            <a:r>
              <a:rPr lang="en-GB" dirty="0"/>
              <a:t> </a:t>
            </a:r>
            <a:r>
              <a:rPr lang="en-GB" dirty="0" err="1"/>
              <a:t>považovat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produktů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dovede</a:t>
            </a:r>
            <a:r>
              <a:rPr lang="en-GB" dirty="0"/>
              <a:t> </a:t>
            </a:r>
            <a:r>
              <a:rPr lang="en-GB" dirty="0" err="1"/>
              <a:t>bezprostředně</a:t>
            </a:r>
            <a:r>
              <a:rPr lang="en-GB" dirty="0"/>
              <a:t> </a:t>
            </a:r>
            <a:r>
              <a:rPr lang="en-GB" dirty="0" err="1"/>
              <a:t>zkonzumovat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jinak</a:t>
            </a:r>
            <a:r>
              <a:rPr lang="en-GB" dirty="0"/>
              <a:t> </a:t>
            </a:r>
            <a:r>
              <a:rPr lang="en-GB" dirty="0" err="1"/>
              <a:t>využít</a:t>
            </a:r>
            <a:r>
              <a:rPr lang="en-GB" dirty="0"/>
              <a:t>. </a:t>
            </a:r>
            <a:r>
              <a:rPr lang="en-GB" dirty="0" err="1"/>
              <a:t>Jinými</a:t>
            </a:r>
            <a:r>
              <a:rPr lang="en-GB" dirty="0"/>
              <a:t> </a:t>
            </a:r>
            <a:r>
              <a:rPr lang="en-GB" dirty="0" err="1"/>
              <a:t>slovy</a:t>
            </a:r>
            <a:r>
              <a:rPr lang="en-GB" dirty="0"/>
              <a:t>, je to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produktů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uspokojí</a:t>
            </a:r>
            <a:r>
              <a:rPr lang="en-GB" dirty="0"/>
              <a:t> </a:t>
            </a:r>
            <a:r>
              <a:rPr lang="en-GB" dirty="0" err="1"/>
              <a:t>zákazníkovy</a:t>
            </a:r>
            <a:r>
              <a:rPr lang="en-GB" dirty="0"/>
              <a:t> </a:t>
            </a:r>
            <a:r>
              <a:rPr lang="en-GB" dirty="0" err="1"/>
              <a:t>potřeby</a:t>
            </a:r>
            <a:r>
              <a:rPr lang="en-GB" dirty="0"/>
              <a:t>. </a:t>
            </a:r>
            <a:r>
              <a:rPr lang="en-GB" dirty="0" err="1"/>
              <a:t>Nadspotřeba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zákazník</a:t>
            </a:r>
            <a:r>
              <a:rPr lang="en-GB" dirty="0"/>
              <a:t> </a:t>
            </a:r>
            <a:r>
              <a:rPr lang="en-GB" dirty="0" err="1"/>
              <a:t>nakoupí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skutečnosti</a:t>
            </a:r>
            <a:r>
              <a:rPr lang="en-GB" dirty="0"/>
              <a:t> </a:t>
            </a:r>
            <a:r>
              <a:rPr lang="en-GB" dirty="0" err="1"/>
              <a:t>spotřebuje</a:t>
            </a:r>
            <a:r>
              <a:rPr lang="en-GB" dirty="0"/>
              <a:t>. </a:t>
            </a:r>
            <a:r>
              <a:rPr lang="en-CZ" dirty="0"/>
              <a:t>[4]</a:t>
            </a:r>
            <a:r>
              <a:rPr lang="en-GB" dirty="0"/>
              <a:t> 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50680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99CD-E9E8-B745-BF0B-EB417A75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Maslowova pyramida potřeb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9AD6-813D-9A43-9B46-20AF458D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Pyramida</a:t>
            </a:r>
            <a:r>
              <a:rPr lang="en-GB" dirty="0"/>
              <a:t> </a:t>
            </a:r>
            <a:r>
              <a:rPr lang="en-GB" dirty="0" err="1"/>
              <a:t>potřeb</a:t>
            </a:r>
            <a:r>
              <a:rPr lang="en-GB" dirty="0"/>
              <a:t> </a:t>
            </a:r>
            <a:r>
              <a:rPr lang="en-GB" dirty="0" err="1"/>
              <a:t>vytvořená</a:t>
            </a:r>
            <a:r>
              <a:rPr lang="en-GB" dirty="0"/>
              <a:t> </a:t>
            </a:r>
            <a:r>
              <a:rPr lang="en-GB" dirty="0" err="1"/>
              <a:t>americkým</a:t>
            </a:r>
            <a:r>
              <a:rPr lang="en-GB" dirty="0"/>
              <a:t> </a:t>
            </a:r>
            <a:r>
              <a:rPr lang="en-GB" dirty="0" err="1"/>
              <a:t>psychologem</a:t>
            </a:r>
            <a:r>
              <a:rPr lang="en-GB" dirty="0"/>
              <a:t> </a:t>
            </a:r>
            <a:r>
              <a:rPr lang="en-GB" dirty="0" err="1"/>
              <a:t>Abrahamem</a:t>
            </a:r>
            <a:r>
              <a:rPr lang="en-GB" dirty="0"/>
              <a:t> </a:t>
            </a:r>
            <a:r>
              <a:rPr lang="en-GB" dirty="0" err="1"/>
              <a:t>Maslowem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0CC12-E898-CF49-AAE9-A0F1C46F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84" y="2856970"/>
            <a:ext cx="4076031" cy="3319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601BD-E20B-B14B-AA63-A8DE96A48BA0}"/>
              </a:ext>
            </a:extLst>
          </p:cNvPr>
          <p:cNvSpPr txBox="1"/>
          <p:nvPr/>
        </p:nvSpPr>
        <p:spPr>
          <a:xfrm>
            <a:off x="5687122" y="6123543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Obr. </a:t>
            </a:r>
            <a:r>
              <a:rPr lang="en-GB" dirty="0"/>
              <a:t>č</a:t>
            </a:r>
            <a:r>
              <a:rPr lang="en-CZ" dirty="0"/>
              <a:t>. 2</a:t>
            </a:r>
          </a:p>
        </p:txBody>
      </p:sp>
    </p:spTree>
    <p:extLst>
      <p:ext uri="{BB962C8B-B14F-4D97-AF65-F5344CB8AC3E}">
        <p14:creationId xmlns:p14="http://schemas.microsoft.com/office/powerpoint/2010/main" val="85977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255E-2F76-604B-A5C4-FF6F9373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Seberealizace v konzumní společnosti?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127C-1304-D94D-874F-445A161A4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Seberealizace</a:t>
            </a:r>
            <a:r>
              <a:rPr lang="en-GB" dirty="0"/>
              <a:t> = </a:t>
            </a:r>
            <a:r>
              <a:rPr lang="en-GB" dirty="0" err="1"/>
              <a:t>plné</a:t>
            </a:r>
            <a:r>
              <a:rPr lang="en-GB" dirty="0"/>
              <a:t> </a:t>
            </a:r>
            <a:r>
              <a:rPr lang="en-GB" dirty="0" err="1"/>
              <a:t>rozvinutí</a:t>
            </a:r>
            <a:r>
              <a:rPr lang="en-GB" dirty="0"/>
              <a:t> a </a:t>
            </a:r>
            <a:r>
              <a:rPr lang="en-GB" dirty="0" err="1"/>
              <a:t>využití</a:t>
            </a:r>
            <a:r>
              <a:rPr lang="en-GB" dirty="0"/>
              <a:t> </a:t>
            </a:r>
            <a:r>
              <a:rPr lang="en-GB" dirty="0" err="1"/>
              <a:t>vlastních</a:t>
            </a:r>
            <a:r>
              <a:rPr lang="en-GB" dirty="0"/>
              <a:t> </a:t>
            </a:r>
            <a:r>
              <a:rPr lang="en-GB" dirty="0" err="1"/>
              <a:t>potenciálů</a:t>
            </a:r>
            <a:r>
              <a:rPr lang="en-GB" dirty="0"/>
              <a:t> a </a:t>
            </a:r>
            <a:r>
              <a:rPr lang="en-GB" dirty="0" err="1"/>
              <a:t>naplnění</a:t>
            </a:r>
            <a:r>
              <a:rPr lang="en-GB" dirty="0"/>
              <a:t> </a:t>
            </a:r>
            <a:r>
              <a:rPr lang="en-GB" dirty="0" err="1"/>
              <a:t>osobních</a:t>
            </a:r>
            <a:r>
              <a:rPr lang="en-GB" dirty="0"/>
              <a:t> </a:t>
            </a:r>
            <a:r>
              <a:rPr lang="en-GB" dirty="0" err="1"/>
              <a:t>cílů</a:t>
            </a:r>
            <a:r>
              <a:rPr lang="en-GB" dirty="0"/>
              <a:t>. </a:t>
            </a:r>
            <a:r>
              <a:rPr lang="en-GB" dirty="0" err="1"/>
              <a:t>Cílem</a:t>
            </a:r>
            <a:r>
              <a:rPr lang="en-GB" dirty="0"/>
              <a:t> je </a:t>
            </a:r>
            <a:r>
              <a:rPr lang="en-GB" dirty="0" err="1"/>
              <a:t>stabilní</a:t>
            </a:r>
            <a:r>
              <a:rPr lang="en-GB" dirty="0"/>
              <a:t> </a:t>
            </a:r>
            <a:r>
              <a:rPr lang="en-GB" dirty="0" err="1"/>
              <a:t>štěstí</a:t>
            </a:r>
            <a:r>
              <a:rPr lang="en-GB" dirty="0"/>
              <a:t>.</a:t>
            </a:r>
          </a:p>
          <a:p>
            <a:r>
              <a:rPr lang="en-GB" dirty="0" err="1"/>
              <a:t>Konzumní</a:t>
            </a:r>
            <a:r>
              <a:rPr lang="en-GB" dirty="0"/>
              <a:t> </a:t>
            </a:r>
            <a:r>
              <a:rPr lang="en-GB" dirty="0" err="1"/>
              <a:t>společnost</a:t>
            </a:r>
            <a:r>
              <a:rPr lang="en-GB" dirty="0"/>
              <a:t> = </a:t>
            </a:r>
            <a:r>
              <a:rPr lang="en-GB" dirty="0" err="1"/>
              <a:t>spotřebovává</a:t>
            </a:r>
            <a:r>
              <a:rPr lang="en-GB" dirty="0"/>
              <a:t> bez </a:t>
            </a:r>
            <a:r>
              <a:rPr lang="en-GB" dirty="0" err="1"/>
              <a:t>ohledu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to, </a:t>
            </a:r>
            <a:r>
              <a:rPr lang="en-GB" dirty="0" err="1"/>
              <a:t>zda</a:t>
            </a:r>
            <a:r>
              <a:rPr lang="en-GB" dirty="0"/>
              <a:t> se </a:t>
            </a:r>
            <a:r>
              <a:rPr lang="en-GB" dirty="0" err="1"/>
              <a:t>jedná</a:t>
            </a:r>
            <a:r>
              <a:rPr lang="en-GB" dirty="0"/>
              <a:t> o </a:t>
            </a:r>
            <a:r>
              <a:rPr lang="en-GB" dirty="0" err="1"/>
              <a:t>produkty</a:t>
            </a:r>
            <a:r>
              <a:rPr lang="en-GB" dirty="0"/>
              <a:t> </a:t>
            </a:r>
            <a:r>
              <a:rPr lang="en-GB" dirty="0" err="1"/>
              <a:t>nezbytné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alespoň</a:t>
            </a:r>
            <a:r>
              <a:rPr lang="en-GB" dirty="0"/>
              <a:t> </a:t>
            </a:r>
            <a:r>
              <a:rPr lang="en-GB" dirty="0" err="1"/>
              <a:t>užitečné</a:t>
            </a:r>
            <a:r>
              <a:rPr lang="en-GB" dirty="0"/>
              <a:t>,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produkty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vyráběny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proto, aby 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prodávány</a:t>
            </a:r>
            <a:r>
              <a:rPr lang="en-GB" dirty="0"/>
              <a:t>. </a:t>
            </a:r>
            <a:r>
              <a:rPr lang="en-CZ" dirty="0"/>
              <a:t>[5]</a:t>
            </a:r>
            <a:r>
              <a:rPr lang="en-GB" dirty="0"/>
              <a:t> </a:t>
            </a:r>
          </a:p>
          <a:p>
            <a:r>
              <a:rPr lang="en-GB" dirty="0"/>
              <a:t>-&gt; </a:t>
            </a:r>
            <a:r>
              <a:rPr lang="en-GB" dirty="0" err="1"/>
              <a:t>nutnost</a:t>
            </a:r>
            <a:r>
              <a:rPr lang="en-GB" dirty="0"/>
              <a:t> </a:t>
            </a:r>
            <a:r>
              <a:rPr lang="en-GB" dirty="0" err="1"/>
              <a:t>neustále</a:t>
            </a:r>
            <a:r>
              <a:rPr lang="en-GB" dirty="0"/>
              <a:t> </a:t>
            </a:r>
            <a:r>
              <a:rPr lang="en-GB" dirty="0" err="1"/>
              <a:t>nakupovat</a:t>
            </a:r>
            <a:r>
              <a:rPr lang="en-GB" dirty="0"/>
              <a:t> -&gt; </a:t>
            </a:r>
            <a:r>
              <a:rPr lang="en-GB" dirty="0" err="1"/>
              <a:t>musí</a:t>
            </a:r>
            <a:r>
              <a:rPr lang="en-GB" dirty="0"/>
              <a:t> se </a:t>
            </a:r>
            <a:r>
              <a:rPr lang="en-GB" dirty="0" err="1"/>
              <a:t>vydělávat</a:t>
            </a:r>
            <a:r>
              <a:rPr lang="en-GB" dirty="0"/>
              <a:t> -&gt; </a:t>
            </a:r>
            <a:r>
              <a:rPr lang="en-GB" dirty="0" err="1"/>
              <a:t>když</a:t>
            </a:r>
            <a:r>
              <a:rPr lang="en-GB" dirty="0"/>
              <a:t> to </a:t>
            </a:r>
            <a:r>
              <a:rPr lang="en-GB" dirty="0" err="1"/>
              <a:t>nestačí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půjčky</a:t>
            </a:r>
            <a:r>
              <a:rPr lang="en-GB" dirty="0"/>
              <a:t> -&gt; </a:t>
            </a:r>
            <a:r>
              <a:rPr lang="en-GB" dirty="0" err="1"/>
              <a:t>tlak</a:t>
            </a:r>
            <a:r>
              <a:rPr lang="en-GB" dirty="0"/>
              <a:t> a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nároky</a:t>
            </a:r>
            <a:r>
              <a:rPr lang="en-GB" dirty="0"/>
              <a:t> </a:t>
            </a:r>
            <a:r>
              <a:rPr lang="en-GB" dirty="0" err="1"/>
              <a:t>společnosti</a:t>
            </a:r>
            <a:r>
              <a:rPr lang="en-GB" dirty="0"/>
              <a:t> -&gt; </a:t>
            </a:r>
            <a:r>
              <a:rPr lang="en-GB" dirty="0" err="1"/>
              <a:t>seberealizace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</a:t>
            </a:r>
            <a:r>
              <a:rPr lang="en-GB" dirty="0" err="1"/>
              <a:t>bokem</a:t>
            </a:r>
            <a:r>
              <a:rPr lang="en-GB" dirty="0"/>
              <a:t> a </a:t>
            </a:r>
            <a:r>
              <a:rPr lang="en-GB" dirty="0" err="1"/>
              <a:t>nedochází</a:t>
            </a:r>
            <a:r>
              <a:rPr lang="en-GB" dirty="0"/>
              <a:t> k </a:t>
            </a:r>
            <a:r>
              <a:rPr lang="en-GB" dirty="0" err="1"/>
              <a:t>jejímu</a:t>
            </a:r>
            <a:r>
              <a:rPr lang="en-GB" dirty="0"/>
              <a:t> </a:t>
            </a:r>
            <a:r>
              <a:rPr lang="en-GB" dirty="0" err="1"/>
              <a:t>naplnění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Stabilní</a:t>
            </a:r>
            <a:r>
              <a:rPr lang="en-GB" dirty="0"/>
              <a:t> </a:t>
            </a:r>
            <a:r>
              <a:rPr lang="en-GB" dirty="0" err="1"/>
              <a:t>štěstí</a:t>
            </a:r>
            <a:r>
              <a:rPr lang="en-GB" dirty="0"/>
              <a:t> </a:t>
            </a:r>
            <a:r>
              <a:rPr lang="en-GB" dirty="0" err="1"/>
              <a:t>nahrazováno</a:t>
            </a:r>
            <a:r>
              <a:rPr lang="en-GB" dirty="0"/>
              <a:t> </a:t>
            </a:r>
            <a:r>
              <a:rPr lang="en-GB" dirty="0" err="1"/>
              <a:t>instantním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formě</a:t>
            </a:r>
            <a:r>
              <a:rPr lang="en-GB" dirty="0"/>
              <a:t> </a:t>
            </a:r>
            <a:r>
              <a:rPr lang="en-GB" dirty="0" err="1"/>
              <a:t>nadspotřeby</a:t>
            </a:r>
            <a:r>
              <a:rPr lang="en-GB" dirty="0"/>
              <a:t> a </a:t>
            </a:r>
            <a:r>
              <a:rPr lang="en-GB" dirty="0" err="1"/>
              <a:t>dělání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radosti</a:t>
            </a:r>
            <a:r>
              <a:rPr lang="en-GB" dirty="0"/>
              <a:t> </a:t>
            </a:r>
            <a:r>
              <a:rPr lang="en-GB" dirty="0" err="1"/>
              <a:t>nákupem</a:t>
            </a:r>
            <a:r>
              <a:rPr lang="en-GB" dirty="0"/>
              <a:t> </a:t>
            </a:r>
            <a:r>
              <a:rPr lang="en-GB" dirty="0" err="1"/>
              <a:t>čehokoli</a:t>
            </a:r>
            <a:r>
              <a:rPr lang="en-GB" dirty="0"/>
              <a:t> (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boty</a:t>
            </a:r>
            <a:r>
              <a:rPr lang="en-GB" dirty="0"/>
              <a:t>, </a:t>
            </a:r>
            <a:r>
              <a:rPr lang="en-GB" dirty="0" err="1"/>
              <a:t>dobrej</a:t>
            </a:r>
            <a:r>
              <a:rPr lang="en-GB" dirty="0"/>
              <a:t> </a:t>
            </a:r>
            <a:r>
              <a:rPr lang="en-GB" dirty="0" err="1"/>
              <a:t>dort</a:t>
            </a:r>
            <a:r>
              <a:rPr lang="en-GB" dirty="0"/>
              <a:t> a </a:t>
            </a:r>
            <a:r>
              <a:rPr lang="en-GB" dirty="0" err="1"/>
              <a:t>kafe</a:t>
            </a:r>
            <a:r>
              <a:rPr lang="en-GB" dirty="0"/>
              <a:t> </a:t>
            </a:r>
            <a:r>
              <a:rPr lang="en-GB" dirty="0" err="1"/>
              <a:t>spraví</a:t>
            </a:r>
            <a:r>
              <a:rPr lang="en-GB" dirty="0"/>
              <a:t> </a:t>
            </a:r>
            <a:r>
              <a:rPr lang="en-GB" dirty="0" err="1"/>
              <a:t>všechno</a:t>
            </a:r>
            <a:r>
              <a:rPr lang="en-GB" dirty="0"/>
              <a:t> :D 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99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9115-9079-B64B-A83B-E3DB85AD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Reklama a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F025-6FFB-F447-AD22-A8853512A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</a:t>
            </a:r>
            <a:r>
              <a:rPr lang="en-CZ" dirty="0"/>
              <a:t>ytvoření potřeby nadměrně spotřebovávat</a:t>
            </a:r>
          </a:p>
          <a:p>
            <a:r>
              <a:rPr lang="en-GB" i="1" dirty="0"/>
              <a:t>„</a:t>
            </a:r>
            <a:r>
              <a:rPr lang="en-GB" i="1" dirty="0" err="1"/>
              <a:t>Reklama</a:t>
            </a:r>
            <a:r>
              <a:rPr lang="en-GB" i="1" dirty="0"/>
              <a:t> a marketing s </a:t>
            </a:r>
            <a:r>
              <a:rPr lang="en-GB" i="1" dirty="0" err="1"/>
              <a:t>ní</a:t>
            </a:r>
            <a:r>
              <a:rPr lang="en-GB" i="1" dirty="0"/>
              <a:t> </a:t>
            </a:r>
            <a:r>
              <a:rPr lang="en-GB" i="1" dirty="0" err="1"/>
              <a:t>spojený</a:t>
            </a:r>
            <a:r>
              <a:rPr lang="en-GB" i="1" dirty="0"/>
              <a:t> </a:t>
            </a:r>
            <a:r>
              <a:rPr lang="en-GB" i="1" dirty="0" err="1"/>
              <a:t>vytváří</a:t>
            </a:r>
            <a:r>
              <a:rPr lang="en-GB" i="1" dirty="0"/>
              <a:t> </a:t>
            </a:r>
            <a:r>
              <a:rPr lang="en-GB" i="1" dirty="0" err="1"/>
              <a:t>umělé</a:t>
            </a:r>
            <a:r>
              <a:rPr lang="en-GB" i="1" dirty="0"/>
              <a:t> </a:t>
            </a:r>
            <a:r>
              <a:rPr lang="en-GB" i="1" dirty="0" err="1"/>
              <a:t>potřeby</a:t>
            </a:r>
            <a:r>
              <a:rPr lang="en-GB" i="1" dirty="0"/>
              <a:t> a </a:t>
            </a:r>
            <a:r>
              <a:rPr lang="en-GB" i="1" dirty="0" err="1"/>
              <a:t>iluze</a:t>
            </a:r>
            <a:r>
              <a:rPr lang="en-GB" i="1" dirty="0"/>
              <a:t> o </a:t>
            </a:r>
            <a:r>
              <a:rPr lang="en-GB" i="1" dirty="0" err="1"/>
              <a:t>spokojeném</a:t>
            </a:r>
            <a:r>
              <a:rPr lang="en-GB" i="1" dirty="0"/>
              <a:t> </a:t>
            </a:r>
            <a:r>
              <a:rPr lang="en-GB" i="1" dirty="0" err="1"/>
              <a:t>životě</a:t>
            </a:r>
            <a:r>
              <a:rPr lang="en-GB" i="1" dirty="0"/>
              <a:t> </a:t>
            </a:r>
            <a:r>
              <a:rPr lang="en-GB" i="1" dirty="0" err="1"/>
              <a:t>při</a:t>
            </a:r>
            <a:r>
              <a:rPr lang="en-GB" i="1" dirty="0"/>
              <a:t> </a:t>
            </a:r>
            <a:r>
              <a:rPr lang="en-GB" i="1" dirty="0" err="1"/>
              <a:t>jejich</a:t>
            </a:r>
            <a:r>
              <a:rPr lang="en-GB" i="1" dirty="0"/>
              <a:t> </a:t>
            </a:r>
            <a:r>
              <a:rPr lang="en-GB" i="1" dirty="0" err="1"/>
              <a:t>spotřebovávání</a:t>
            </a:r>
            <a:r>
              <a:rPr lang="en-GB" i="1" dirty="0"/>
              <a:t> - </a:t>
            </a:r>
            <a:r>
              <a:rPr lang="en-GB" i="1" dirty="0" err="1"/>
              <a:t>konzumaci</a:t>
            </a:r>
            <a:r>
              <a:rPr lang="en-GB" i="1" dirty="0"/>
              <a:t> - a </a:t>
            </a:r>
            <a:r>
              <a:rPr lang="en-GB" i="1" dirty="0" err="1"/>
              <a:t>stává</a:t>
            </a:r>
            <a:r>
              <a:rPr lang="en-GB" i="1" dirty="0"/>
              <a:t> se </a:t>
            </a:r>
            <a:r>
              <a:rPr lang="en-GB" i="1" dirty="0" err="1"/>
              <a:t>stimulem</a:t>
            </a:r>
            <a:r>
              <a:rPr lang="en-GB" i="1" dirty="0"/>
              <a:t> pro </a:t>
            </a:r>
            <a:r>
              <a:rPr lang="en-GB" i="1" dirty="0" err="1"/>
              <a:t>řadu</a:t>
            </a:r>
            <a:r>
              <a:rPr lang="en-GB" i="1" dirty="0"/>
              <a:t> </a:t>
            </a:r>
            <a:r>
              <a:rPr lang="en-GB" i="1" dirty="0" err="1"/>
              <a:t>lidí</a:t>
            </a:r>
            <a:r>
              <a:rPr lang="en-GB" i="1" dirty="0"/>
              <a:t>, </a:t>
            </a:r>
            <a:r>
              <a:rPr lang="en-GB" i="1" dirty="0" err="1"/>
              <a:t>působí</a:t>
            </a:r>
            <a:r>
              <a:rPr lang="en-GB" i="1" dirty="0"/>
              <a:t> </a:t>
            </a:r>
            <a:r>
              <a:rPr lang="en-GB" i="1" dirty="0" err="1"/>
              <a:t>dokonce</a:t>
            </a:r>
            <a:r>
              <a:rPr lang="en-GB" i="1" dirty="0"/>
              <a:t> </a:t>
            </a:r>
            <a:r>
              <a:rPr lang="en-GB" i="1" dirty="0" err="1"/>
              <a:t>masově</a:t>
            </a:r>
            <a:r>
              <a:rPr lang="en-GB" i="1" dirty="0"/>
              <a:t> (s </a:t>
            </a:r>
            <a:r>
              <a:rPr lang="en-GB" i="1" dirty="0" err="1"/>
              <a:t>pomocí</a:t>
            </a:r>
            <a:r>
              <a:rPr lang="en-GB" i="1" dirty="0"/>
              <a:t> </a:t>
            </a:r>
            <a:r>
              <a:rPr lang="en-GB" i="1" dirty="0" err="1"/>
              <a:t>masmédií</a:t>
            </a:r>
            <a:r>
              <a:rPr lang="en-GB" i="1" dirty="0"/>
              <a:t>) </a:t>
            </a:r>
            <a:r>
              <a:rPr lang="en-GB" i="1" dirty="0" err="1"/>
              <a:t>velké</a:t>
            </a:r>
            <a:r>
              <a:rPr lang="en-GB" i="1" dirty="0"/>
              <a:t> </a:t>
            </a:r>
            <a:r>
              <a:rPr lang="en-GB" i="1" dirty="0" err="1"/>
              <a:t>skupiny</a:t>
            </a:r>
            <a:r>
              <a:rPr lang="en-GB" i="1" dirty="0"/>
              <a:t> a </a:t>
            </a:r>
            <a:r>
              <a:rPr lang="en-GB" i="1" dirty="0" err="1"/>
              <a:t>ovlivňuje</a:t>
            </a:r>
            <a:r>
              <a:rPr lang="en-GB" i="1" dirty="0"/>
              <a:t> </a:t>
            </a:r>
            <a:r>
              <a:rPr lang="en-GB" i="1" dirty="0" err="1"/>
              <a:t>jejich</a:t>
            </a:r>
            <a:r>
              <a:rPr lang="en-GB" i="1" dirty="0"/>
              <a:t> </a:t>
            </a:r>
            <a:r>
              <a:rPr lang="en-GB" i="1" dirty="0" err="1"/>
              <a:t>chování</a:t>
            </a:r>
            <a:r>
              <a:rPr lang="en-GB" i="1" dirty="0"/>
              <a:t> </a:t>
            </a:r>
            <a:r>
              <a:rPr lang="en-GB" i="1" dirty="0" err="1"/>
              <a:t>způsobem</a:t>
            </a:r>
            <a:r>
              <a:rPr lang="en-GB" i="1" dirty="0"/>
              <a:t>, </a:t>
            </a:r>
            <a:r>
              <a:rPr lang="en-GB" i="1" dirty="0" err="1"/>
              <a:t>jakým</a:t>
            </a:r>
            <a:r>
              <a:rPr lang="en-GB" i="1" dirty="0"/>
              <a:t> </a:t>
            </a:r>
            <a:r>
              <a:rPr lang="en-GB" i="1" dirty="0" err="1"/>
              <a:t>reaguje</a:t>
            </a:r>
            <a:r>
              <a:rPr lang="en-GB" i="1" dirty="0"/>
              <a:t> </a:t>
            </a:r>
            <a:r>
              <a:rPr lang="en-GB" i="1" dirty="0" err="1"/>
              <a:t>hejno</a:t>
            </a:r>
            <a:r>
              <a:rPr lang="en-GB" i="1" dirty="0"/>
              <a:t> </a:t>
            </a:r>
            <a:r>
              <a:rPr lang="en-GB" i="1" dirty="0" err="1"/>
              <a:t>sardinek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nějaké</a:t>
            </a:r>
            <a:r>
              <a:rPr lang="en-GB" i="1" dirty="0"/>
              <a:t> </a:t>
            </a:r>
            <a:r>
              <a:rPr lang="en-GB" i="1" dirty="0" err="1"/>
              <a:t>nebezpečí</a:t>
            </a:r>
            <a:r>
              <a:rPr lang="en-GB" i="1" dirty="0"/>
              <a:t>, </a:t>
            </a:r>
            <a:r>
              <a:rPr lang="en-GB" i="1" dirty="0" err="1"/>
              <a:t>tj</a:t>
            </a:r>
            <a:r>
              <a:rPr lang="en-GB" i="1" dirty="0"/>
              <a:t>. </a:t>
            </a:r>
            <a:r>
              <a:rPr lang="en-GB" i="1" dirty="0" err="1"/>
              <a:t>instinktivně</a:t>
            </a:r>
            <a:r>
              <a:rPr lang="en-GB" i="1" dirty="0"/>
              <a:t> </a:t>
            </a:r>
            <a:r>
              <a:rPr lang="en-GB" i="1" dirty="0" err="1"/>
              <a:t>každý</a:t>
            </a:r>
            <a:r>
              <a:rPr lang="en-GB" i="1" dirty="0"/>
              <a:t> </a:t>
            </a:r>
            <a:r>
              <a:rPr lang="en-GB" i="1" dirty="0" err="1"/>
              <a:t>jedinec</a:t>
            </a:r>
            <a:r>
              <a:rPr lang="en-GB" i="1" dirty="0"/>
              <a:t> </a:t>
            </a:r>
            <a:r>
              <a:rPr lang="en-GB" i="1" dirty="0" err="1"/>
              <a:t>reaguje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směr</a:t>
            </a:r>
            <a:r>
              <a:rPr lang="en-GB" i="1" dirty="0"/>
              <a:t> </a:t>
            </a:r>
            <a:r>
              <a:rPr lang="en-GB" i="1" dirty="0" err="1"/>
              <a:t>pohybové</a:t>
            </a:r>
            <a:r>
              <a:rPr lang="en-GB" i="1" dirty="0"/>
              <a:t> </a:t>
            </a:r>
            <a:r>
              <a:rPr lang="en-GB" i="1" dirty="0" err="1"/>
              <a:t>reakce</a:t>
            </a:r>
            <a:r>
              <a:rPr lang="en-GB" i="1" dirty="0"/>
              <a:t> </a:t>
            </a:r>
            <a:r>
              <a:rPr lang="en-GB" i="1" dirty="0" err="1"/>
              <a:t>souseda</a:t>
            </a:r>
            <a:r>
              <a:rPr lang="en-GB" i="1" dirty="0"/>
              <a:t>, </a:t>
            </a:r>
            <a:r>
              <a:rPr lang="en-GB" i="1" dirty="0" err="1"/>
              <a:t>takže</a:t>
            </a:r>
            <a:r>
              <a:rPr lang="en-GB" i="1" dirty="0"/>
              <a:t> </a:t>
            </a:r>
            <a:r>
              <a:rPr lang="en-GB" i="1" dirty="0" err="1"/>
              <a:t>jakákoliv</a:t>
            </a:r>
            <a:r>
              <a:rPr lang="en-GB" i="1" dirty="0"/>
              <a:t> </a:t>
            </a:r>
            <a:r>
              <a:rPr lang="en-GB" i="1" dirty="0" err="1"/>
              <a:t>změna</a:t>
            </a:r>
            <a:r>
              <a:rPr lang="en-GB" i="1" dirty="0"/>
              <a:t> v </a:t>
            </a:r>
            <a:r>
              <a:rPr lang="en-GB" i="1" dirty="0" err="1"/>
              <a:t>chování</a:t>
            </a:r>
            <a:r>
              <a:rPr lang="en-GB" i="1" dirty="0"/>
              <a:t> </a:t>
            </a:r>
            <a:r>
              <a:rPr lang="en-GB" i="1" dirty="0" err="1"/>
              <a:t>jednoho</a:t>
            </a:r>
            <a:r>
              <a:rPr lang="en-GB" i="1" dirty="0"/>
              <a:t> </a:t>
            </a:r>
            <a:r>
              <a:rPr lang="en-GB" i="1" dirty="0" err="1"/>
              <a:t>člena</a:t>
            </a:r>
            <a:r>
              <a:rPr lang="en-GB" i="1" dirty="0"/>
              <a:t> </a:t>
            </a:r>
            <a:r>
              <a:rPr lang="en-GB" i="1" dirty="0" err="1"/>
              <a:t>daného</a:t>
            </a:r>
            <a:r>
              <a:rPr lang="en-GB" i="1" dirty="0"/>
              <a:t> </a:t>
            </a:r>
            <a:r>
              <a:rPr lang="en-GB" i="1" dirty="0" err="1"/>
              <a:t>hejna</a:t>
            </a:r>
            <a:r>
              <a:rPr lang="en-GB" i="1" dirty="0"/>
              <a:t> </a:t>
            </a:r>
            <a:r>
              <a:rPr lang="en-GB" i="1" dirty="0" err="1"/>
              <a:t>může</a:t>
            </a:r>
            <a:r>
              <a:rPr lang="en-GB" i="1" dirty="0"/>
              <a:t> </a:t>
            </a:r>
            <a:r>
              <a:rPr lang="en-GB" i="1" dirty="0" err="1"/>
              <a:t>vyvolat</a:t>
            </a:r>
            <a:r>
              <a:rPr lang="en-GB" i="1" dirty="0"/>
              <a:t> </a:t>
            </a:r>
            <a:r>
              <a:rPr lang="en-GB" i="1" dirty="0" err="1"/>
              <a:t>reakci</a:t>
            </a:r>
            <a:r>
              <a:rPr lang="en-GB" i="1" dirty="0"/>
              <a:t> </a:t>
            </a:r>
            <a:r>
              <a:rPr lang="en-GB" i="1" dirty="0" err="1"/>
              <a:t>řádově</a:t>
            </a:r>
            <a:r>
              <a:rPr lang="en-GB" i="1" dirty="0"/>
              <a:t> </a:t>
            </a:r>
            <a:r>
              <a:rPr lang="en-GB" i="1" dirty="0" err="1"/>
              <a:t>desetitisíců</a:t>
            </a:r>
            <a:r>
              <a:rPr lang="en-GB" i="1" dirty="0"/>
              <a:t> </a:t>
            </a:r>
            <a:r>
              <a:rPr lang="en-GB" i="1" dirty="0" err="1"/>
              <a:t>jedinců</a:t>
            </a:r>
            <a:r>
              <a:rPr lang="en-GB" i="1" dirty="0"/>
              <a:t> - a to bez </a:t>
            </a:r>
            <a:r>
              <a:rPr lang="en-GB" i="1" dirty="0" err="1"/>
              <a:t>zjevného</a:t>
            </a:r>
            <a:r>
              <a:rPr lang="en-GB" i="1" dirty="0"/>
              <a:t> </a:t>
            </a:r>
            <a:r>
              <a:rPr lang="en-GB" i="1" dirty="0" err="1"/>
              <a:t>důvodu</a:t>
            </a:r>
            <a:r>
              <a:rPr lang="en-GB" i="1" dirty="0"/>
              <a:t>. Je to </a:t>
            </a:r>
            <a:r>
              <a:rPr lang="en-GB" i="1" dirty="0" err="1"/>
              <a:t>jednoduché</a:t>
            </a:r>
            <a:r>
              <a:rPr lang="en-GB" i="1" dirty="0"/>
              <a:t> a </a:t>
            </a:r>
            <a:r>
              <a:rPr lang="en-GB" i="1" dirty="0" err="1"/>
              <a:t>účinné</a:t>
            </a:r>
            <a:r>
              <a:rPr lang="en-GB" i="1" dirty="0"/>
              <a:t>, a </a:t>
            </a:r>
            <a:r>
              <a:rPr lang="en-GB" i="1" dirty="0" err="1"/>
              <a:t>zároveň</a:t>
            </a:r>
            <a:r>
              <a:rPr lang="en-GB" i="1" dirty="0"/>
              <a:t> </a:t>
            </a:r>
            <a:r>
              <a:rPr lang="en-GB" i="1" dirty="0" err="1"/>
              <a:t>vytvářený</a:t>
            </a:r>
            <a:r>
              <a:rPr lang="en-GB" i="1" dirty="0"/>
              <a:t> </a:t>
            </a:r>
            <a:r>
              <a:rPr lang="en-GB" i="1" dirty="0" err="1"/>
              <a:t>semknutý</a:t>
            </a:r>
            <a:r>
              <a:rPr lang="en-GB" i="1" dirty="0"/>
              <a:t> </a:t>
            </a:r>
            <a:r>
              <a:rPr lang="en-GB" i="1" dirty="0" err="1"/>
              <a:t>shluk</a:t>
            </a:r>
            <a:r>
              <a:rPr lang="en-GB" i="1" dirty="0"/>
              <a:t> </a:t>
            </a:r>
            <a:r>
              <a:rPr lang="en-GB" i="1" dirty="0" err="1"/>
              <a:t>vyvolává</a:t>
            </a:r>
            <a:r>
              <a:rPr lang="en-GB" i="1" dirty="0"/>
              <a:t> </a:t>
            </a:r>
            <a:r>
              <a:rPr lang="en-GB" i="1" dirty="0" err="1"/>
              <a:t>respekt</a:t>
            </a:r>
            <a:r>
              <a:rPr lang="en-GB" i="1" dirty="0"/>
              <a:t> u </a:t>
            </a:r>
            <a:r>
              <a:rPr lang="en-GB" i="1" dirty="0" err="1"/>
              <a:t>predátorů</a:t>
            </a:r>
            <a:r>
              <a:rPr lang="en-GB" i="1" dirty="0"/>
              <a:t>, </a:t>
            </a:r>
            <a:r>
              <a:rPr lang="en-GB" i="1" dirty="0" err="1"/>
              <a:t>pokud</a:t>
            </a:r>
            <a:r>
              <a:rPr lang="en-GB" i="1" dirty="0"/>
              <a:t> se </a:t>
            </a:r>
            <a:r>
              <a:rPr lang="en-GB" i="1" dirty="0" err="1"/>
              <a:t>tito</a:t>
            </a:r>
            <a:r>
              <a:rPr lang="en-GB" i="1" dirty="0"/>
              <a:t> </a:t>
            </a:r>
            <a:r>
              <a:rPr lang="en-GB" i="1" dirty="0" err="1"/>
              <a:t>již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danou</a:t>
            </a:r>
            <a:r>
              <a:rPr lang="en-GB" i="1" dirty="0"/>
              <a:t> </a:t>
            </a:r>
            <a:r>
              <a:rPr lang="en-GB" i="1" dirty="0" err="1"/>
              <a:t>situaci</a:t>
            </a:r>
            <a:r>
              <a:rPr lang="en-GB" i="1" dirty="0"/>
              <a:t> </a:t>
            </a:r>
            <a:r>
              <a:rPr lang="en-GB" i="1" dirty="0" err="1"/>
              <a:t>neadaptovali</a:t>
            </a:r>
            <a:r>
              <a:rPr lang="en-GB" i="1" dirty="0"/>
              <a:t>.” </a:t>
            </a:r>
            <a:r>
              <a:rPr lang="en-CZ" dirty="0"/>
              <a:t>[6]</a:t>
            </a:r>
            <a:r>
              <a:rPr lang="en-GB" dirty="0"/>
              <a:t> 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61149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1203</Words>
  <Application>Microsoft Macintosh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Konzumní společnost</vt:lpstr>
      <vt:lpstr>Konzumní společnosti a její definice</vt:lpstr>
      <vt:lpstr>Základní pojmy související s tématem</vt:lpstr>
      <vt:lpstr>Konzumerismus</vt:lpstr>
      <vt:lpstr>Masová produkce</vt:lpstr>
      <vt:lpstr>Nadspotřeba</vt:lpstr>
      <vt:lpstr>Maslowova pyramida potřeb</vt:lpstr>
      <vt:lpstr>Seberealizace v konzumní společnosti?</vt:lpstr>
      <vt:lpstr>Reklama a marketing</vt:lpstr>
      <vt:lpstr>Dopady konzumní společnosti</vt:lpstr>
      <vt:lpstr>Opak konzumní společnosti</vt:lpstr>
      <vt:lpstr>Co stojí za zhlédnutí na yb?</vt:lpstr>
      <vt:lpstr>Citace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Konzumní společnost</dc:title>
  <dc:creator>Marie Bohoňková</dc:creator>
  <cp:lastModifiedBy>Marie Bohoňková</cp:lastModifiedBy>
  <cp:revision>3</cp:revision>
  <dcterms:created xsi:type="dcterms:W3CDTF">2020-03-10T17:37:14Z</dcterms:created>
  <dcterms:modified xsi:type="dcterms:W3CDTF">2020-03-10T18:06:04Z</dcterms:modified>
</cp:coreProperties>
</file>