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0" r:id="rId7"/>
    <p:sldId id="264" r:id="rId8"/>
    <p:sldId id="261" r:id="rId9"/>
    <p:sldId id="263" r:id="rId10"/>
    <p:sldId id="262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ka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93860-F183-4D91-BE49-8538E47E8028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07CA1-5651-40A3-B2BB-0CADAEC9B51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07CA1-5651-40A3-B2BB-0CADAEC9B515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07CA1-5651-40A3-B2BB-0CADAEC9B515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A2481B-5154-415F-B752-558547769AA3}" type="datetimeFigureOut">
              <a:rPr lang="cs-CZ" smtClean="0"/>
              <a:pPr/>
              <a:t>08.03.2020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news-room/fact-sheets/detail/depression" TargetMode="External"/><Relationship Id="rId2" Type="http://schemas.openxmlformats.org/officeDocument/2006/relationships/hyperlink" Target="https://www.statistikaamy.cz/2017/03/pocet-lidi-s-depresi-stoupl-o-petin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os.cz/narodni-onkologicky-program/co-musite-vedet/ceska-republika-a-rakovina-v-cislech/" TargetMode="External"/><Relationship Id="rId5" Type="http://schemas.openxmlformats.org/officeDocument/2006/relationships/hyperlink" Target="https://www.solen.cz/pdfs/int/2006/03/04.pdf" TargetMode="External"/><Relationship Id="rId4" Type="http://schemas.openxmlformats.org/officeDocument/2006/relationships/hyperlink" Target="http://www.mzcr.cz/dokumenty/cesi-ziji-deletrapi-je-ale-civilizacni-nemocizmenit-to-muze-narodni-strategi_9418_3030_1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skovdatech.cz/clanek/116-depresivni-cesko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Civilizační choroby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Martina Artemis Průchová</a:t>
            </a:r>
          </a:p>
          <a:p>
            <a:r>
              <a:rPr lang="cs-CZ" dirty="0" smtClean="0"/>
              <a:t>03/2020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Použité zdroje: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100" i="1" dirty="0" smtClean="0"/>
              <a:t>Počet lidí s depresí stoupl o pětinu</a:t>
            </a:r>
            <a:r>
              <a:rPr lang="cs-CZ" sz="2100" dirty="0" smtClean="0"/>
              <a:t> [online]. 2017, </a:t>
            </a:r>
            <a:r>
              <a:rPr lang="cs-CZ" sz="2100" b="1" dirty="0" err="1" smtClean="0"/>
              <a:t>2017</a:t>
            </a:r>
            <a:r>
              <a:rPr lang="cs-CZ" sz="2100" dirty="0" smtClean="0"/>
              <a:t>(3) [cit. 2020-03-06]. Dostupné z: </a:t>
            </a:r>
            <a:r>
              <a:rPr lang="cs-CZ" sz="2100" dirty="0" smtClean="0">
                <a:hlinkClick r:id="rId2"/>
              </a:rPr>
              <a:t>https://www.statistikaamy.cz/2017/03/pocet-lidi-s-depresi-stoupl-o-petinu/</a:t>
            </a:r>
            <a:r>
              <a:rPr lang="cs-CZ" sz="2100" dirty="0" smtClean="0"/>
              <a:t> . Měsíčník Českého statistického úřadu.</a:t>
            </a:r>
          </a:p>
          <a:p>
            <a:r>
              <a:rPr lang="cs-CZ" sz="2100" dirty="0" err="1" smtClean="0"/>
              <a:t>Depression</a:t>
            </a:r>
            <a:r>
              <a:rPr lang="cs-CZ" sz="2100" dirty="0" smtClean="0"/>
              <a:t>. In: w</a:t>
            </a:r>
            <a:r>
              <a:rPr lang="cs-CZ" sz="2100" i="1" dirty="0" smtClean="0"/>
              <a:t>ww.</a:t>
            </a:r>
            <a:r>
              <a:rPr lang="cs-CZ" sz="2100" i="1" dirty="0" err="1" smtClean="0"/>
              <a:t>who.int</a:t>
            </a:r>
            <a:r>
              <a:rPr lang="cs-CZ" sz="2100" dirty="0" smtClean="0"/>
              <a:t> [online]. Ženeva: </a:t>
            </a:r>
            <a:r>
              <a:rPr lang="cs-CZ" sz="2100" dirty="0" err="1" smtClean="0"/>
              <a:t>World</a:t>
            </a:r>
            <a:r>
              <a:rPr lang="cs-CZ" sz="2100" dirty="0" smtClean="0"/>
              <a:t> </a:t>
            </a:r>
            <a:r>
              <a:rPr lang="cs-CZ" sz="2100" dirty="0" err="1" smtClean="0"/>
              <a:t>Health</a:t>
            </a:r>
            <a:r>
              <a:rPr lang="cs-CZ" sz="2100" dirty="0" smtClean="0"/>
              <a:t> </a:t>
            </a:r>
            <a:r>
              <a:rPr lang="cs-CZ" sz="2100" dirty="0" err="1" smtClean="0"/>
              <a:t>Organization</a:t>
            </a:r>
            <a:r>
              <a:rPr lang="cs-CZ" sz="2100" dirty="0" smtClean="0"/>
              <a:t> [cit. 2020-03-06]. Dostupné z: </a:t>
            </a:r>
            <a:r>
              <a:rPr lang="cs-CZ" sz="2100" dirty="0" smtClean="0">
                <a:hlinkClick r:id="rId3"/>
              </a:rPr>
              <a:t>https://www.who.int/news-room/fact-sheets/detail/depression</a:t>
            </a:r>
            <a:r>
              <a:rPr lang="cs-CZ" sz="2100" dirty="0" smtClean="0"/>
              <a:t>  </a:t>
            </a:r>
          </a:p>
          <a:p>
            <a:r>
              <a:rPr lang="cs-CZ" sz="2100" dirty="0" smtClean="0"/>
              <a:t>Češi žijí déle, trápí je ale civilizační nemoci. Změnit to může Národní strategie ochrany a podpory zdraví a prevence nemocí. In: </a:t>
            </a:r>
            <a:r>
              <a:rPr lang="cs-CZ" sz="2100" i="1" dirty="0" err="1" smtClean="0"/>
              <a:t>Mzcr.cz</a:t>
            </a:r>
            <a:r>
              <a:rPr lang="cs-CZ" sz="2100" dirty="0" smtClean="0"/>
              <a:t> [online]. Praha: Ministerstvo zdravotnictví ČR, 2014 [cit. 2020-03-07]. Dostupné z: </a:t>
            </a:r>
            <a:r>
              <a:rPr lang="cs-CZ" sz="2100" dirty="0" smtClean="0">
                <a:hlinkClick r:id="rId4"/>
              </a:rPr>
              <a:t>http://www.</a:t>
            </a:r>
            <a:r>
              <a:rPr lang="cs-CZ" sz="2100" dirty="0" err="1" smtClean="0">
                <a:hlinkClick r:id="rId4"/>
              </a:rPr>
              <a:t>mzcr.cz</a:t>
            </a:r>
            <a:r>
              <a:rPr lang="cs-CZ" sz="2100" dirty="0" smtClean="0">
                <a:hlinkClick r:id="rId4"/>
              </a:rPr>
              <a:t>/dokumenty/cesi-</a:t>
            </a:r>
            <a:r>
              <a:rPr lang="cs-CZ" sz="2100" dirty="0" err="1" smtClean="0">
                <a:hlinkClick r:id="rId4"/>
              </a:rPr>
              <a:t>ziji</a:t>
            </a:r>
            <a:r>
              <a:rPr lang="cs-CZ" sz="2100" dirty="0" smtClean="0">
                <a:hlinkClick r:id="rId4"/>
              </a:rPr>
              <a:t>-</a:t>
            </a:r>
            <a:r>
              <a:rPr lang="cs-CZ" sz="2100" dirty="0" err="1" smtClean="0">
                <a:hlinkClick r:id="rId4"/>
              </a:rPr>
              <a:t>deletrapi</a:t>
            </a:r>
            <a:r>
              <a:rPr lang="cs-CZ" sz="2100" dirty="0" smtClean="0">
                <a:hlinkClick r:id="rId4"/>
              </a:rPr>
              <a:t>-je-ale-</a:t>
            </a:r>
            <a:r>
              <a:rPr lang="cs-CZ" sz="2100" dirty="0" err="1" smtClean="0">
                <a:hlinkClick r:id="rId4"/>
              </a:rPr>
              <a:t>civilizacni</a:t>
            </a:r>
            <a:r>
              <a:rPr lang="cs-CZ" sz="2100" dirty="0" smtClean="0">
                <a:hlinkClick r:id="rId4"/>
              </a:rPr>
              <a:t>-</a:t>
            </a:r>
            <a:r>
              <a:rPr lang="cs-CZ" sz="2100" dirty="0" err="1" smtClean="0">
                <a:hlinkClick r:id="rId4"/>
              </a:rPr>
              <a:t>nemocizmenit</a:t>
            </a:r>
            <a:r>
              <a:rPr lang="cs-CZ" sz="2100" dirty="0" smtClean="0">
                <a:hlinkClick r:id="rId4"/>
              </a:rPr>
              <a:t>-to-</a:t>
            </a:r>
            <a:r>
              <a:rPr lang="cs-CZ" sz="2100" dirty="0" err="1" smtClean="0">
                <a:hlinkClick r:id="rId4"/>
              </a:rPr>
              <a:t>muze</a:t>
            </a:r>
            <a:r>
              <a:rPr lang="cs-CZ" sz="2100" dirty="0" smtClean="0">
                <a:hlinkClick r:id="rId4"/>
              </a:rPr>
              <a:t>-</a:t>
            </a:r>
            <a:r>
              <a:rPr lang="cs-CZ" sz="2100" dirty="0" err="1" smtClean="0">
                <a:hlinkClick r:id="rId4"/>
              </a:rPr>
              <a:t>narodni</a:t>
            </a:r>
            <a:r>
              <a:rPr lang="cs-CZ" sz="2100" dirty="0" smtClean="0">
                <a:hlinkClick r:id="rId4"/>
              </a:rPr>
              <a:t>-</a:t>
            </a:r>
            <a:r>
              <a:rPr lang="cs-CZ" sz="2100" dirty="0" err="1" smtClean="0">
                <a:hlinkClick r:id="rId4"/>
              </a:rPr>
              <a:t>strategi</a:t>
            </a:r>
            <a:r>
              <a:rPr lang="cs-CZ" sz="2100" dirty="0" smtClean="0">
                <a:hlinkClick r:id="rId4"/>
              </a:rPr>
              <a:t>_9418_3030_1.html</a:t>
            </a:r>
            <a:r>
              <a:rPr lang="cs-CZ" sz="2100" dirty="0" smtClean="0"/>
              <a:t> </a:t>
            </a:r>
          </a:p>
          <a:p>
            <a:r>
              <a:rPr lang="cs-CZ" sz="2100" dirty="0" smtClean="0"/>
              <a:t>doc. MUDr. Jaromír </a:t>
            </a:r>
            <a:r>
              <a:rPr lang="cs-CZ" sz="2100" dirty="0" err="1" smtClean="0"/>
              <a:t>Bystroň</a:t>
            </a:r>
            <a:r>
              <a:rPr lang="cs-CZ" sz="2100" dirty="0" smtClean="0"/>
              <a:t>, CSc. CHRONICKÁ ÚNAVA A CHRONICKÝ ÚNAVOVÝ SYNDROM. In: </a:t>
            </a:r>
            <a:r>
              <a:rPr lang="cs-CZ" sz="2100" i="1" dirty="0" smtClean="0"/>
              <a:t>https://www.solen.cz/</a:t>
            </a:r>
            <a:r>
              <a:rPr lang="cs-CZ" sz="2100" dirty="0" smtClean="0"/>
              <a:t> [online]. Olomouc: Fakultní nemocnice Olomouc, </a:t>
            </a:r>
            <a:r>
              <a:rPr lang="cs-CZ" sz="2100" dirty="0" smtClean="0"/>
              <a:t>2006</a:t>
            </a:r>
            <a:r>
              <a:rPr lang="cs-CZ" sz="2100" dirty="0" smtClean="0"/>
              <a:t> </a:t>
            </a:r>
            <a:r>
              <a:rPr lang="cs-CZ" sz="2100" dirty="0" smtClean="0"/>
              <a:t> </a:t>
            </a:r>
            <a:r>
              <a:rPr lang="cs-CZ" sz="2100" dirty="0" smtClean="0"/>
              <a:t>[cit. 2020-03-07]. Dostupné z: </a:t>
            </a:r>
            <a:r>
              <a:rPr lang="cs-CZ" sz="2100" dirty="0" smtClean="0">
                <a:hlinkClick r:id="rId5"/>
              </a:rPr>
              <a:t>https://www.solen.cz/pdfs/int/2006/03/04.pdf</a:t>
            </a:r>
            <a:r>
              <a:rPr lang="cs-CZ" sz="2100" dirty="0" smtClean="0"/>
              <a:t> </a:t>
            </a:r>
          </a:p>
          <a:p>
            <a:r>
              <a:rPr lang="cs-CZ" sz="2100" dirty="0" smtClean="0"/>
              <a:t>In: </a:t>
            </a:r>
            <a:r>
              <a:rPr lang="cs-CZ" sz="2100" i="1" dirty="0" err="1" smtClean="0"/>
              <a:t>Linkos</a:t>
            </a:r>
            <a:r>
              <a:rPr lang="cs-CZ" sz="2100" i="1" dirty="0" smtClean="0"/>
              <a:t>: Česká onkologická společnost České lékařské společnosti J. E. </a:t>
            </a:r>
            <a:r>
              <a:rPr lang="cs-CZ" sz="2100" i="1" dirty="0" err="1" smtClean="0"/>
              <a:t>Purkyně</a:t>
            </a:r>
            <a:r>
              <a:rPr lang="cs-CZ" sz="2100" dirty="0" smtClean="0"/>
              <a:t> [online]. Praha, 2018 [cit. 2020-03-08]. Dostupné z: </a:t>
            </a:r>
            <a:r>
              <a:rPr lang="cs-CZ" sz="2100" dirty="0" smtClean="0">
                <a:hlinkClick r:id="rId6"/>
              </a:rPr>
              <a:t>https://www.linkos.cz/narodni-onkologicky-program/co-musite-vedet/ceska-republika-a-rakovina-v-cislech</a:t>
            </a:r>
            <a:r>
              <a:rPr lang="cs-CZ" sz="2100" dirty="0" smtClean="0">
                <a:hlinkClick r:id="rId6"/>
              </a:rPr>
              <a:t>/</a:t>
            </a:r>
            <a:r>
              <a:rPr lang="cs-CZ" sz="2100" dirty="0" smtClean="0"/>
              <a:t> </a:t>
            </a:r>
            <a:endParaRPr lang="cs-CZ" sz="2100" dirty="0" smtClean="0"/>
          </a:p>
          <a:p>
            <a:endParaRPr lang="cs-CZ" sz="2100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jsou civilizační choroby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cs-CZ" sz="3600" dirty="0" smtClean="0"/>
              <a:t>Civilizační chorobou je každá nemoc, jež má co do činění s moderním způsobem života a vyspělou civilizací.</a:t>
            </a:r>
          </a:p>
          <a:p>
            <a:r>
              <a:rPr lang="cs-CZ" sz="3600" dirty="0" smtClean="0"/>
              <a:t>Jde o chronické neinfekční nemoci, za jejichž hlavní příčinou stojí především životní styl lidí. </a:t>
            </a:r>
            <a:endParaRPr 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Příčiny civilizačních chorob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Úbytek fyzického pohybu</a:t>
            </a:r>
          </a:p>
          <a:p>
            <a:r>
              <a:rPr lang="cs-CZ" dirty="0" smtClean="0"/>
              <a:t>Nevhodné stravování</a:t>
            </a:r>
          </a:p>
          <a:p>
            <a:r>
              <a:rPr lang="cs-CZ" dirty="0" smtClean="0"/>
              <a:t>Stres</a:t>
            </a:r>
          </a:p>
          <a:p>
            <a:r>
              <a:rPr lang="cs-CZ" dirty="0" smtClean="0"/>
              <a:t>Kouření</a:t>
            </a:r>
          </a:p>
          <a:p>
            <a:r>
              <a:rPr lang="cs-CZ" dirty="0" smtClean="0"/>
              <a:t>Konzumace alkoholických nápojů</a:t>
            </a:r>
          </a:p>
          <a:p>
            <a:r>
              <a:rPr lang="cs-CZ" dirty="0" smtClean="0"/>
              <a:t>„životní styl dnešní doby“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Co se mezi civilizační choroby řadí: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Kardiovaskulární onemocnění</a:t>
            </a:r>
          </a:p>
          <a:p>
            <a:pPr>
              <a:buNone/>
            </a:pPr>
            <a:r>
              <a:rPr lang="cs-CZ" dirty="0" smtClean="0"/>
              <a:t>	- infarkt myokardu</a:t>
            </a:r>
          </a:p>
          <a:p>
            <a:pPr>
              <a:buNone/>
            </a:pPr>
            <a:r>
              <a:rPr lang="cs-CZ" dirty="0" smtClean="0"/>
              <a:t>	- ateroskleróza</a:t>
            </a:r>
          </a:p>
          <a:p>
            <a:r>
              <a:rPr lang="cs-CZ" dirty="0" smtClean="0"/>
              <a:t>Obezita</a:t>
            </a:r>
          </a:p>
          <a:p>
            <a:r>
              <a:rPr lang="cs-CZ" dirty="0" smtClean="0"/>
              <a:t>Cukrovka</a:t>
            </a:r>
          </a:p>
          <a:p>
            <a:r>
              <a:rPr lang="cs-CZ" dirty="0" smtClean="0"/>
              <a:t>Nádorová onemocnění</a:t>
            </a:r>
          </a:p>
          <a:p>
            <a:r>
              <a:rPr lang="cs-CZ" dirty="0" smtClean="0"/>
              <a:t>Předčasné porody a potraty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Chronický únavový syndrom</a:t>
            </a:r>
          </a:p>
          <a:p>
            <a:r>
              <a:rPr lang="cs-CZ" dirty="0" smtClean="0"/>
              <a:t>Demence včetně Alzheimerovy choroby</a:t>
            </a:r>
          </a:p>
          <a:p>
            <a:r>
              <a:rPr lang="cs-CZ" dirty="0" smtClean="0"/>
              <a:t>Alergie</a:t>
            </a:r>
          </a:p>
          <a:p>
            <a:r>
              <a:rPr lang="cs-CZ" dirty="0" smtClean="0"/>
              <a:t>Poruchy příjmu potravy</a:t>
            </a:r>
          </a:p>
          <a:p>
            <a:r>
              <a:rPr lang="cs-CZ" dirty="0" smtClean="0"/>
              <a:t>Úzkosti</a:t>
            </a:r>
          </a:p>
          <a:p>
            <a:r>
              <a:rPr lang="cs-CZ" dirty="0" smtClean="0"/>
              <a:t>Deprese</a:t>
            </a:r>
          </a:p>
          <a:p>
            <a:r>
              <a:rPr lang="cs-CZ" dirty="0" smtClean="0"/>
              <a:t>Syndrom vyhoření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Nádorová </a:t>
            </a:r>
            <a:r>
              <a:rPr lang="cs-CZ" dirty="0" smtClean="0"/>
              <a:t>onemocnění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2. nejčastější příčina úmrtnosti v ČR</a:t>
            </a:r>
          </a:p>
          <a:p>
            <a:r>
              <a:rPr lang="cs-CZ" b="1" dirty="0" smtClean="0"/>
              <a:t>Ročně umírá na nádorová onemocnění více než 27 tisíc </a:t>
            </a:r>
            <a:r>
              <a:rPr lang="cs-CZ" b="1" dirty="0" smtClean="0"/>
              <a:t>osob (23 </a:t>
            </a:r>
            <a:r>
              <a:rPr lang="cs-CZ" b="1" dirty="0" smtClean="0"/>
              <a:t>% z celkové </a:t>
            </a:r>
            <a:r>
              <a:rPr lang="cs-CZ" b="1" dirty="0" smtClean="0"/>
              <a:t>úmrtnosti).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Deprese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Duševní porucha s dlouhodobě přetrvávajícím smutkem, ztrátou zájmu a neschopností provádět každodenní činnosti.</a:t>
            </a:r>
          </a:p>
          <a:p>
            <a:r>
              <a:rPr lang="cs-CZ" dirty="0" smtClean="0"/>
              <a:t>Lidé s depresí mají navíc ztrátu energie, chuti k jídlu, zhoršenou náladu, poruchy spánku a pocit bezcennosti a beznaděje.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Deprese v grafech</a:t>
            </a:r>
            <a:endParaRPr lang="cs-CZ" dirty="0"/>
          </a:p>
        </p:txBody>
      </p:sp>
      <p:pic>
        <p:nvPicPr>
          <p:cNvPr id="4" name="Zástupný symbol pro obsah 3" descr="Share of population with chronic depress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7601" y="1774825"/>
            <a:ext cx="6248797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Deprese v číslech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264 </a:t>
            </a:r>
            <a:r>
              <a:rPr lang="cs-CZ" dirty="0" err="1" smtClean="0"/>
              <a:t>millionů</a:t>
            </a:r>
            <a:r>
              <a:rPr lang="cs-CZ" dirty="0" smtClean="0"/>
              <a:t> lidí na světě</a:t>
            </a:r>
          </a:p>
          <a:p>
            <a:r>
              <a:rPr lang="cs-CZ" dirty="0" smtClean="0"/>
              <a:t>800 000 osob ročně spáchá sebevraždu</a:t>
            </a:r>
          </a:p>
          <a:p>
            <a:r>
              <a:rPr lang="cs-CZ" dirty="0" smtClean="0"/>
              <a:t>2.nejčastější příčina smrti v kategorii 15-29 let</a:t>
            </a:r>
          </a:p>
          <a:p>
            <a:r>
              <a:rPr lang="cs-CZ" dirty="0" smtClean="0"/>
              <a:t>v 76 až 85 % člověk nevyhledá pomoc/léčbu</a:t>
            </a:r>
          </a:p>
          <a:p>
            <a:r>
              <a:rPr lang="cs-CZ" dirty="0" err="1" smtClean="0">
                <a:hlinkClick r:id="rId2"/>
              </a:rPr>
              <a:t>Daepresivní</a:t>
            </a:r>
            <a:r>
              <a:rPr lang="cs-CZ" dirty="0" smtClean="0">
                <a:hlinkClick r:id="rId2"/>
              </a:rPr>
              <a:t> Česko - další tabulky a grafy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Chronický únavový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cs-CZ" i="1" dirty="0" smtClean="0"/>
              <a:t>„Únava u CFS je klinicky měřitelná, somaticky nevysvětlitelná únava trvající minimálně půl roku, která není výsledkem probíhající zátěže, nepolevuje podstatně po odpočinku a je spojena s výraznou redukcí úrovně dřívějších 			</a:t>
            </a:r>
            <a:r>
              <a:rPr lang="cs-CZ" i="1" dirty="0" smtClean="0"/>
              <a:t>	aktivit</a:t>
            </a:r>
            <a:r>
              <a:rPr lang="cs-CZ" i="1" dirty="0" smtClean="0"/>
              <a:t>.“</a:t>
            </a:r>
          </a:p>
          <a:p>
            <a:endParaRPr lang="cs-CZ" dirty="0"/>
          </a:p>
        </p:txBody>
      </p:sp>
      <p:pic>
        <p:nvPicPr>
          <p:cNvPr id="1026" name="Picture 2" descr="C:\Users\Martinka\Documents\REMAX Diamond\eye-strain-tired-ey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3976414" cy="2605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386</TotalTime>
  <Words>241</Words>
  <Application>Microsoft Office PowerPoint</Application>
  <PresentationFormat>Předvádění na obrazovce (4:3)</PresentationFormat>
  <Paragraphs>54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Modul</vt:lpstr>
      <vt:lpstr>Civilizační choroby</vt:lpstr>
      <vt:lpstr>Co jsou civilizační choroby</vt:lpstr>
      <vt:lpstr>Příčiny civilizačních chorob</vt:lpstr>
      <vt:lpstr>Co se mezi civilizační choroby řadí:</vt:lpstr>
      <vt:lpstr>Nádorová onemocnění</vt:lpstr>
      <vt:lpstr>Deprese</vt:lpstr>
      <vt:lpstr>Deprese v grafech</vt:lpstr>
      <vt:lpstr>Deprese v číslech</vt:lpstr>
      <vt:lpstr>Chronický únavový syndrom</vt:lpstr>
      <vt:lpstr>Použité zdroje: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Civilizační choroby</dc:title>
  <dc:creator>Martinka</dc:creator>
  <cp:lastModifiedBy>Martinka</cp:lastModifiedBy>
  <cp:revision>32</cp:revision>
  <dcterms:created xsi:type="dcterms:W3CDTF">2020-03-07T07:42:27Z</dcterms:created>
  <dcterms:modified xsi:type="dcterms:W3CDTF">2020-03-08T12:47:26Z</dcterms:modified>
</cp:coreProperties>
</file>