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95" r:id="rId30"/>
    <p:sldId id="284" r:id="rId31"/>
    <p:sldId id="285" r:id="rId32"/>
    <p:sldId id="286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por_o_rukopis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y7z4mEKAY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hlas.cz/radio_cesko/vyroci/_zprava/336636" TargetMode="External"/><Relationship Id="rId2" Type="http://schemas.openxmlformats.org/officeDocument/2006/relationships/hyperlink" Target="http://cs.wikisource.org/wiki/Psan%C3%AD_ze_dne_11._dubna_1848_do_Frankfurt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3Icvq_tmQ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3Icvq_tmQ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fd.cz/film/407309-zlocin-v-polne/galerie/?type=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i.cz/databaze/kdo18/search.php?zp=6&amp;name=METTERNIC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AD0333-E2BB-4F47-A178-7455457D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/>
          <a:lstStyle/>
          <a:p>
            <a:r>
              <a:rPr lang="cs-CZ" sz="4000" dirty="0">
                <a:effectLst/>
              </a:rPr>
              <a:t>Češi a česká politika v 19. století v</a:t>
            </a:r>
            <a:br>
              <a:rPr lang="cs-CZ" sz="4000" dirty="0">
                <a:effectLst/>
              </a:rPr>
            </a:br>
            <a:r>
              <a:rPr lang="cs-CZ" sz="4000" dirty="0">
                <a:effectLst/>
              </a:rPr>
              <a:t>habsburské monarchii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71044AC-14D7-46E1-8142-5A3451B84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/>
          <a:lstStyle/>
          <a:p>
            <a:r>
              <a:rPr lang="cs-CZ" dirty="0"/>
              <a:t>Zdeňka Pavlíková, Karlínské gymnázium</a:t>
            </a:r>
          </a:p>
        </p:txBody>
      </p:sp>
    </p:spTree>
    <p:extLst>
      <p:ext uri="{BB962C8B-B14F-4D97-AF65-F5344CB8AC3E}">
        <p14:creationId xmlns:p14="http://schemas.microsoft.com/office/powerpoint/2010/main" val="169801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A94231-DD0F-4C6E-A2A6-EC9280B1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5D87FD0-A2DB-46C0-87C3-39B0D9737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„vlasteneckou atmosféru“ celého 19. století je charakteristický tzv. spor o rukopisy, výborně popsáno na </a:t>
            </a:r>
          </a:p>
          <a:p>
            <a:r>
              <a:rPr lang="cs-CZ" u="sng" dirty="0">
                <a:hlinkClick r:id="rId2"/>
              </a:rPr>
              <a:t>http://cs.wikipedia.org/wiki/Spor_o_rukopisy</a:t>
            </a:r>
            <a:r>
              <a:rPr lang="cs-CZ" dirty="0"/>
              <a:t> (otázka etického relativismu, vědecká přísnost x služba pro národ)</a:t>
            </a:r>
          </a:p>
          <a:p>
            <a:r>
              <a:rPr lang="cs-CZ" dirty="0"/>
              <a:t>Rozvoj českého národního obrození a národního hnutí zůstal vzhledem k absolutistickému režimu omezen jen na projevy </a:t>
            </a:r>
            <a:r>
              <a:rPr lang="cs-CZ" dirty="0" err="1"/>
              <a:t>kulturněosvětové</a:t>
            </a:r>
            <a:r>
              <a:rPr lang="cs-CZ" dirty="0"/>
              <a:t>. Formulace národně-politických požadavků a snahy o jejich realizaci byly nakrátko umožněny až s revolucí 1848.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1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E84FFE-5AF7-40E7-AD7D-7BF1BC4B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II. Revoluce 1848 –Vídeň I.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057BBED-9D12-4376-A69A-4542B4C3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2906"/>
            <a:ext cx="10058400" cy="4592134"/>
          </a:xfrm>
        </p:spPr>
        <p:txBody>
          <a:bodyPr>
            <a:normAutofit/>
          </a:bodyPr>
          <a:lstStyle/>
          <a:p>
            <a:r>
              <a:rPr lang="cs-CZ" b="1" dirty="0"/>
              <a:t>březen 1848</a:t>
            </a:r>
            <a:r>
              <a:rPr lang="cs-CZ" dirty="0"/>
              <a:t>,ozbrojené povstání (jako reakce na Itálii a Francii): císař donucen svrhnout Metternicha, slíbil ústavu, vyřešení poddanské otázky. Uherské části říše si vybojovaly značnou samostatnost – právo svolat uherský sněm. Vznikla provizorní vláda v čele s </a:t>
            </a:r>
            <a:r>
              <a:rPr lang="cs-CZ" dirty="0" err="1"/>
              <a:t>hrabětem</a:t>
            </a:r>
            <a:r>
              <a:rPr lang="cs-CZ" dirty="0"/>
              <a:t> </a:t>
            </a:r>
            <a:r>
              <a:rPr lang="cs-CZ" dirty="0" err="1"/>
              <a:t>Kolowratem</a:t>
            </a:r>
            <a:r>
              <a:rPr lang="cs-CZ" dirty="0"/>
              <a:t>.</a:t>
            </a:r>
          </a:p>
          <a:p>
            <a:r>
              <a:rPr lang="cs-CZ" b="1" dirty="0"/>
              <a:t>-duben 1848</a:t>
            </a:r>
            <a:r>
              <a:rPr lang="cs-CZ" dirty="0"/>
              <a:t>, vydána nová ústava </a:t>
            </a:r>
            <a:r>
              <a:rPr lang="cs-CZ" dirty="0" err="1"/>
              <a:t>Pillersdorfova</a:t>
            </a:r>
            <a:r>
              <a:rPr lang="cs-CZ" dirty="0"/>
              <a:t> (oktrojovaná ústava), neplatí v Uhrách,</a:t>
            </a:r>
          </a:p>
          <a:p>
            <a:r>
              <a:rPr lang="cs-CZ" dirty="0"/>
              <a:t>nejvyšší moc má panovník a úředníci, ale jejich moc kontroluje – 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Říšský sněm </a:t>
            </a:r>
            <a:r>
              <a:rPr lang="cs-CZ" dirty="0"/>
              <a:t>(zákonodárná moc), 2 komory: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1panská sněmovna, </a:t>
            </a:r>
            <a:r>
              <a:rPr lang="cs-CZ" dirty="0"/>
              <a:t>jmenuje panovník </a:t>
            </a:r>
            <a:r>
              <a:rPr lang="cs-CZ" dirty="0">
                <a:solidFill>
                  <a:srgbClr val="FF0000"/>
                </a:solidFill>
              </a:rPr>
              <a:t>2. poslanecká sněmovna</a:t>
            </a:r>
            <a:r>
              <a:rPr lang="cs-CZ" dirty="0"/>
              <a:t>, volby ale vysoký census!!!</a:t>
            </a:r>
          </a:p>
          <a:p>
            <a:r>
              <a:rPr lang="cs-CZ" dirty="0"/>
              <a:t>pro demokraty, revoluční síly nepřijatelné!!!</a:t>
            </a:r>
          </a:p>
          <a:p>
            <a:r>
              <a:rPr lang="cs-CZ" b="1" dirty="0"/>
              <a:t>-květen 1848, </a:t>
            </a:r>
            <a:r>
              <a:rPr lang="cs-CZ" dirty="0"/>
              <a:t>vynucené odvolání ústavy, chtějí novou ne oktrojovanou, Ferdinand I. prchá z Vídně</a:t>
            </a:r>
          </a:p>
        </p:txBody>
      </p:sp>
    </p:spTree>
    <p:extLst>
      <p:ext uri="{BB962C8B-B14F-4D97-AF65-F5344CB8AC3E}">
        <p14:creationId xmlns:p14="http://schemas.microsoft.com/office/powerpoint/2010/main" val="199545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ýsledek obrázku pro revoluce 1848 pra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6329" y="527159"/>
            <a:ext cx="6352429" cy="5577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42C05B-61AD-4CCA-A8C3-365C18FB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Revoluce 1848 – Čechy</a:t>
            </a:r>
            <a:br>
              <a:rPr lang="cs-CZ" dirty="0"/>
            </a:br>
            <a:r>
              <a:rPr lang="cs-CZ" dirty="0">
                <a:hlinkClick r:id="rId2"/>
              </a:rPr>
              <a:t>video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70D70A7-8197-4FB1-8DD3-3C6502D87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11. března 1848</a:t>
            </a:r>
            <a:r>
              <a:rPr lang="cs-CZ" dirty="0"/>
              <a:t> </a:t>
            </a:r>
            <a:r>
              <a:rPr lang="cs-CZ" b="1" dirty="0"/>
              <a:t>se sešlo pražské měšťanstvo na</a:t>
            </a:r>
            <a:r>
              <a:rPr lang="cs-CZ" dirty="0"/>
              <a:t> schůzi v restauraci </a:t>
            </a:r>
            <a:r>
              <a:rPr lang="cs-CZ" b="1" dirty="0"/>
              <a:t>Svatováclavských lázní</a:t>
            </a:r>
            <a:r>
              <a:rPr lang="cs-CZ" dirty="0"/>
              <a:t> na Novém Městě pražském, aby </a:t>
            </a:r>
            <a:r>
              <a:rPr lang="cs-CZ" b="1" dirty="0"/>
              <a:t>sestavilo petici požadavků</a:t>
            </a:r>
            <a:r>
              <a:rPr lang="cs-CZ" dirty="0"/>
              <a:t>, které se měly odevzdat císaři ve Vídni. Petici měl dopracovat </a:t>
            </a:r>
            <a:r>
              <a:rPr lang="cs-CZ" b="1" dirty="0"/>
              <a:t>Svatováclavský výbor</a:t>
            </a:r>
            <a:r>
              <a:rPr lang="cs-CZ" dirty="0"/>
              <a:t>, který se později přejmenoval na </a:t>
            </a:r>
            <a:r>
              <a:rPr lang="cs-CZ" b="1" dirty="0"/>
              <a:t>Národní výbor</a:t>
            </a:r>
            <a:r>
              <a:rPr lang="cs-CZ" dirty="0"/>
              <a:t>. Listinu poté podepisovali Pražané.</a:t>
            </a:r>
          </a:p>
          <a:p>
            <a:r>
              <a:rPr lang="cs-CZ" i="1" u="sng" dirty="0"/>
              <a:t>Jazykové</a:t>
            </a:r>
            <a:endParaRPr lang="cs-CZ" dirty="0"/>
          </a:p>
          <a:p>
            <a:r>
              <a:rPr lang="cs-CZ" dirty="0"/>
              <a:t>- zrovnoprávnění </a:t>
            </a:r>
            <a:r>
              <a:rPr lang="cs-CZ" dirty="0" err="1"/>
              <a:t>čj</a:t>
            </a:r>
            <a:r>
              <a:rPr lang="cs-CZ" dirty="0"/>
              <a:t> a </a:t>
            </a:r>
            <a:r>
              <a:rPr lang="cs-CZ" dirty="0" err="1"/>
              <a:t>nj</a:t>
            </a:r>
            <a:r>
              <a:rPr lang="cs-CZ" dirty="0"/>
              <a:t> v úřadech a na školách</a:t>
            </a:r>
          </a:p>
          <a:p>
            <a:r>
              <a:rPr lang="cs-CZ" i="1" u="sng" dirty="0"/>
              <a:t>Státoprávní</a:t>
            </a:r>
            <a:endParaRPr lang="cs-CZ" dirty="0"/>
          </a:p>
          <a:p>
            <a:r>
              <a:rPr lang="cs-CZ" dirty="0"/>
              <a:t>- uznání a upevnění jednoty zemí Koruny české</a:t>
            </a:r>
          </a:p>
          <a:p>
            <a:r>
              <a:rPr lang="cs-CZ" dirty="0"/>
              <a:t>- vytvoření samosprávného celku z Čech, Moravy a Slezska</a:t>
            </a:r>
          </a:p>
          <a:p>
            <a:r>
              <a:rPr lang="cs-CZ" i="1" u="sng" dirty="0"/>
              <a:t>Liberální</a:t>
            </a:r>
            <a:endParaRPr lang="cs-CZ" dirty="0"/>
          </a:p>
          <a:p>
            <a:r>
              <a:rPr lang="cs-CZ" dirty="0"/>
              <a:t>- obecní a městskou samosprávu</a:t>
            </a:r>
          </a:p>
          <a:p>
            <a:r>
              <a:rPr lang="cs-CZ" dirty="0"/>
              <a:t>- veřejnost soudního jednání</a:t>
            </a:r>
          </a:p>
          <a:p>
            <a:r>
              <a:rPr lang="cs-CZ" dirty="0"/>
              <a:t>- </a:t>
            </a:r>
            <a:r>
              <a:rPr lang="cs-CZ" dirty="0">
                <a:solidFill>
                  <a:srgbClr val="FF0000"/>
                </a:solidFill>
              </a:rPr>
              <a:t>zrušení roboty a poddanských povinností!!!</a:t>
            </a:r>
          </a:p>
          <a:p>
            <a:r>
              <a:rPr lang="cs-CZ" dirty="0"/>
              <a:t>- rozšíření občanských svobod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9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E505A4-F279-41BC-8319-177A82CE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B54F994-F5A2-4D3B-AFE7-AE6C51C82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Císař na petici odpověděl vyhýbavě, proto Češi sepsali další list, na který císař již odpověděl oficiálně, odpověď je známa pod názvem </a:t>
            </a:r>
            <a:r>
              <a:rPr lang="cs-CZ" b="1" dirty="0"/>
              <a:t>kabinetní list</a:t>
            </a:r>
            <a:r>
              <a:rPr lang="cs-CZ" dirty="0"/>
              <a:t> (8.4.1848). Jeho odpověď byla v podstatě kladná: </a:t>
            </a:r>
          </a:p>
          <a:p>
            <a:r>
              <a:rPr lang="cs-CZ" dirty="0"/>
              <a:t>             rovnoprávnost </a:t>
            </a:r>
            <a:r>
              <a:rPr lang="cs-CZ" dirty="0" err="1"/>
              <a:t>čj</a:t>
            </a:r>
            <a:r>
              <a:rPr lang="cs-CZ" dirty="0"/>
              <a:t> a </a:t>
            </a:r>
            <a:r>
              <a:rPr lang="cs-CZ" dirty="0" err="1"/>
              <a:t>nj</a:t>
            </a:r>
            <a:r>
              <a:rPr lang="cs-CZ" dirty="0"/>
              <a:t> na úřadech</a:t>
            </a:r>
          </a:p>
          <a:p>
            <a:r>
              <a:rPr lang="cs-CZ" dirty="0"/>
              <a:t>           	 povolení zřídit zemskou vládu v Čechách</a:t>
            </a:r>
          </a:p>
          <a:p>
            <a:r>
              <a:rPr lang="cs-CZ" dirty="0"/>
              <a:t>         	 svolání zemského sněmu na základě voleb, nikoli stavovské příslušnosti</a:t>
            </a:r>
          </a:p>
          <a:p>
            <a:pPr lvl="0"/>
            <a:r>
              <a:rPr lang="cs-CZ" dirty="0"/>
              <a:t>V této fázi vztahy Čechů a Němců jsou dobré, nejsou zde žádné rozporuplné cíle</a:t>
            </a:r>
          </a:p>
          <a:p>
            <a:r>
              <a:rPr lang="cs-CZ" b="1" dirty="0"/>
              <a:t>-duben</a:t>
            </a:r>
            <a:r>
              <a:rPr lang="cs-CZ" dirty="0"/>
              <a:t>, František Palacký je pozván na „celoněmecký“ sněm do Frankfurtu – odmítá „Psaní do Frankfurtu“</a:t>
            </a:r>
          </a:p>
          <a:p>
            <a:r>
              <a:rPr lang="cs-CZ" dirty="0"/>
              <a:t>Celý text </a:t>
            </a:r>
            <a:r>
              <a:rPr lang="cs-CZ" u="sng" dirty="0">
                <a:hlinkClick r:id="rId2"/>
              </a:rPr>
              <a:t>http://cs.wikisource.org/wiki/Psan%C3%AD_ze_dne_11._dubna_1848_do_Frankfurtu</a:t>
            </a:r>
            <a:endParaRPr lang="cs-CZ" dirty="0"/>
          </a:p>
          <a:p>
            <a:r>
              <a:rPr lang="cs-CZ" dirty="0"/>
              <a:t>Rozhlasový pořad: (3min) </a:t>
            </a:r>
            <a:r>
              <a:rPr lang="cs-CZ" u="sng" dirty="0">
                <a:hlinkClick r:id="rId3"/>
              </a:rPr>
              <a:t>http://www.rozhlas.cz/radio_cesko/vyroci/_zprava/336636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8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D75339-36DB-4D5B-9477-AA55FA4C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Politický program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25E934-4E32-4460-847E-D5E1B410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definuje politický program  české politiky na další desetiletí: </a:t>
            </a:r>
            <a:r>
              <a:rPr lang="cs-CZ" b="1" dirty="0"/>
              <a:t>střední Evropa je prostor mezi Ruskem a Německem, je obývána malými národy neschopnými samostatné existence, jediný garant svobodného rozvoje je </a:t>
            </a:r>
            <a:r>
              <a:rPr lang="cs-CZ" b="1" u="sng" dirty="0"/>
              <a:t>silná Rakouská říše-</a:t>
            </a:r>
            <a:r>
              <a:rPr lang="cs-CZ" b="1" dirty="0"/>
              <a:t>  Palacký byl tvůrcem programu </a:t>
            </a:r>
            <a:r>
              <a:rPr lang="cs-CZ" b="1" u="sng" dirty="0">
                <a:solidFill>
                  <a:srgbClr val="FF0000"/>
                </a:solidFill>
              </a:rPr>
              <a:t>tzv. austroslavismu</a:t>
            </a:r>
            <a:r>
              <a:rPr lang="cs-CZ" b="1" dirty="0"/>
              <a:t>, ovšem v jeho pojetí má být Rakouská říše národnostně spravedlivým federativním státem. </a:t>
            </a:r>
            <a:r>
              <a:rPr lang="cs-CZ" dirty="0"/>
              <a:t>(Palacký se zřekl po roce 1867)</a:t>
            </a:r>
          </a:p>
          <a:p>
            <a:endParaRPr lang="cs-CZ" dirty="0"/>
          </a:p>
          <a:p>
            <a:r>
              <a:rPr lang="cs-CZ" dirty="0"/>
              <a:t>Rozkol mezi politikou Čechů a „českých Němců“  proč?</a:t>
            </a:r>
          </a:p>
        </p:txBody>
      </p:sp>
      <p:pic>
        <p:nvPicPr>
          <p:cNvPr id="6146" name="Picture 2" descr="Výsledek obráz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3207" y="3541059"/>
            <a:ext cx="2049235" cy="2857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00997B-2DEC-4EB7-AD43-7DEDCE4F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D9F4BD5-19EE-4FA0-A26D-1D4DCC027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červen</a:t>
            </a:r>
            <a:r>
              <a:rPr lang="cs-CZ" dirty="0"/>
              <a:t>,</a:t>
            </a:r>
          </a:p>
          <a:p>
            <a:r>
              <a:rPr lang="cs-CZ" dirty="0"/>
              <a:t> protiváhou frankfurtského sněmu se měl stát Slovanský sjezd 2.-12. června 1848.</a:t>
            </a:r>
          </a:p>
          <a:p>
            <a:r>
              <a:rPr lang="cs-CZ" dirty="0"/>
              <a:t> Slavnostně zahájen starostou sjezdu Františkem Palackým, významný projev Pavla Josefa Šafaříka. </a:t>
            </a:r>
          </a:p>
          <a:p>
            <a:r>
              <a:rPr lang="cs-CZ" dirty="0"/>
              <a:t>Programové okruhy: význam Slovanů v rak. říši  a poměr Slovanů k ostatním neslovanským národům. </a:t>
            </a:r>
          </a:p>
          <a:p>
            <a:r>
              <a:rPr lang="cs-CZ" dirty="0"/>
              <a:t>Výsledky sjezdu po 2 dnech nevalné - nový program - vypracovat manifest na adresu císaře - sjezd nedostatečně připraven, hlavní rozpor: koncepce </a:t>
            </a:r>
            <a:r>
              <a:rPr lang="cs-CZ" dirty="0">
                <a:solidFill>
                  <a:srgbClr val="FF0000"/>
                </a:solidFill>
              </a:rPr>
              <a:t>austroslavismu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panslavismu (zkus vysvětlit)</a:t>
            </a:r>
            <a:r>
              <a:rPr lang="cs-CZ" dirty="0"/>
              <a:t>Sestaven Manifest evropským národům, adresa císaře - začalo červnové povstání v Praze - odročen na neurčito.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6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7133A7-02EE-4334-9C17-FFE0C9F2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Červnové povstání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71048FC-9451-4E2B-BD58-2DECFE289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12. června 1848 pražské lidové povstání: tzv. pražské svatodušní bouře</a:t>
            </a:r>
            <a:endParaRPr lang="cs-CZ" dirty="0"/>
          </a:p>
          <a:p>
            <a:r>
              <a:rPr lang="cs-CZ" dirty="0"/>
              <a:t>- boje mezi vojskem a radikálně smýšlejícími Pražany</a:t>
            </a:r>
          </a:p>
          <a:p>
            <a:r>
              <a:rPr lang="cs-CZ" dirty="0"/>
              <a:t>- podnětem pro vznik nepokojů byl brutální zákrok císařského vojska v Celetné ulici proti účastníkům manifestační mše sbratření konané na Koňském (Václavském) trhu, zabita manželka Eleonora </a:t>
            </a:r>
            <a:r>
              <a:rPr lang="cs-CZ" dirty="0" err="1"/>
              <a:t>Windischgrätzová</a:t>
            </a:r>
            <a:r>
              <a:rPr lang="cs-CZ" dirty="0"/>
              <a:t> (záminka)</a:t>
            </a:r>
          </a:p>
          <a:p>
            <a:r>
              <a:rPr lang="cs-CZ" dirty="0"/>
              <a:t>- ve městě vznikly barikády, povstání bylo živelné a spontánní, zcela nekoordinované, během pěti dní bylo poraženo vojskem, které vedl zemský velitel generál Windischgrätz </a:t>
            </a:r>
          </a:p>
          <a:p>
            <a:r>
              <a:rPr lang="cs-CZ" dirty="0"/>
              <a:t>- Praha byla brutálně bombardována dělostřeleckou palbou, několik desítek mrtvých, mnoho zničených domů</a:t>
            </a:r>
          </a:p>
          <a:p>
            <a:r>
              <a:rPr lang="cs-CZ" dirty="0"/>
              <a:t>- na barikádách bojovali dělníci, studenti, vznikly tzv. národní gardy = ozbrojené oddíly měšťanských dobrovolníků</a:t>
            </a:r>
          </a:p>
          <a:p>
            <a:r>
              <a:rPr lang="cs-CZ" dirty="0"/>
              <a:t>- v čele povstání byl mladý a radikální Josef Václav Frič (v Praze i M.A. </a:t>
            </a:r>
            <a:r>
              <a:rPr lang="cs-CZ" dirty="0" err="1"/>
              <a:t>Bakunin</a:t>
            </a:r>
            <a:r>
              <a:rPr lang="cs-CZ" dirty="0"/>
              <a:t>)</a:t>
            </a:r>
          </a:p>
          <a:p>
            <a:r>
              <a:rPr lang="cs-CZ" dirty="0"/>
              <a:t>- čeští liberální politikové bouře odsoudili (Palacký, Borovský)</a:t>
            </a:r>
          </a:p>
          <a:p>
            <a:r>
              <a:rPr lang="cs-CZ" b="1" dirty="0"/>
              <a:t>Důsledky červnového povstání:</a:t>
            </a:r>
            <a:endParaRPr lang="cs-CZ" dirty="0"/>
          </a:p>
          <a:p>
            <a:r>
              <a:rPr lang="cs-CZ" dirty="0"/>
              <a:t>- v Praze vyhlášen stav obležení</a:t>
            </a:r>
          </a:p>
          <a:p>
            <a:r>
              <a:rPr lang="cs-CZ" dirty="0"/>
              <a:t>- Slovanský sjezd rozpuštěn, </a:t>
            </a:r>
            <a:r>
              <a:rPr lang="cs-CZ" u="sng" dirty="0"/>
              <a:t>nedošlo ke svolání zemského sněmu</a:t>
            </a:r>
          </a:p>
          <a:p>
            <a:r>
              <a:rPr lang="cs-CZ" dirty="0"/>
              <a:t>- nárůst česko-německého napětí</a:t>
            </a:r>
            <a:r>
              <a:rPr lang="cs-CZ" dirty="0">
                <a:hlinkClick r:id="rId2"/>
              </a:rPr>
              <a:t>  https://www.youtube.com/watch?v=L3Icvq_tmQc</a:t>
            </a:r>
            <a:r>
              <a:rPr lang="cs-CZ" dirty="0"/>
              <a:t>  27min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8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2F3DD7-1B4A-44C4-B4AD-09DE7575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Události ve Vídni II.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54E48B-7926-4A75-92CA-8E04E7DDD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Říjen – opět povstání, revoluce, snaha zabránit rakouské armádě, aby vojensky potlačila revoluční hnutí v Maďarsku </a:t>
            </a:r>
          </a:p>
          <a:p>
            <a:r>
              <a:rPr lang="cs-CZ" dirty="0"/>
              <a:t>- toto povstání ale již bylo surově potlačeno generálem </a:t>
            </a:r>
            <a:r>
              <a:rPr lang="cs-CZ" dirty="0" err="1"/>
              <a:t>Windisgrätzem</a:t>
            </a:r>
            <a:r>
              <a:rPr lang="cs-CZ" dirty="0"/>
              <a:t> a Jelačičem, (chorvatský bán - titul, místodržící), </a:t>
            </a:r>
            <a:r>
              <a:rPr lang="cs-CZ" b="1" dirty="0"/>
              <a:t>Václav Radecký z </a:t>
            </a:r>
            <a:r>
              <a:rPr lang="cs-CZ" b="1" dirty="0" err="1"/>
              <a:t>Radče</a:t>
            </a:r>
            <a:r>
              <a:rPr lang="cs-CZ" dirty="0"/>
              <a:t> (maršál rakouské armády v severní Itálii)</a:t>
            </a:r>
          </a:p>
          <a:p>
            <a:r>
              <a:rPr lang="cs-CZ" dirty="0"/>
              <a:t>- ve Vídni vyhlášen stav obležení (proto je říšský sněm v Kroměříži!!!)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983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A9A305-2031-41CD-A86C-98EEC649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listopad</a:t>
            </a:r>
            <a:r>
              <a:rPr lang="cs-CZ" dirty="0"/>
              <a:t>  - rokování v Kroměříži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F657AE3-C020-4DD7-999C-4B17A4213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zakotvovala instituci dvoukomorového říšského sněmu Říšský sněm v Kroměříži dále pokračoval ve svém vleklém jednání o ústavě, po porážce revoluce v Praze a Vídni však sněm ztratil reálnou moc. Nová vláda sice slíbila vládnout konstitučně, nehodlala však přijmout ústavu říšského sněmu, nýbrž bez vědomí parlamentu vypracovala svou vlastní ústavu. </a:t>
            </a:r>
          </a:p>
          <a:p>
            <a:r>
              <a:rPr lang="cs-CZ" b="1" dirty="0"/>
              <a:t>-prosinec, </a:t>
            </a:r>
            <a:r>
              <a:rPr lang="cs-CZ" dirty="0"/>
              <a:t>Ferdinanda I. vystřídal jeho synovec </a:t>
            </a:r>
            <a:r>
              <a:rPr lang="cs-CZ" b="1" dirty="0">
                <a:solidFill>
                  <a:srgbClr val="FF0000"/>
                </a:solidFill>
              </a:rPr>
              <a:t>František Josef I</a:t>
            </a:r>
            <a:r>
              <a:rPr lang="cs-CZ" dirty="0">
                <a:solidFill>
                  <a:srgbClr val="FF0000"/>
                </a:solidFill>
              </a:rPr>
              <a:t>.  </a:t>
            </a:r>
            <a:r>
              <a:rPr lang="cs-CZ" dirty="0"/>
              <a:t>(1848 - 1916)</a:t>
            </a:r>
          </a:p>
          <a:p>
            <a:r>
              <a:rPr lang="cs-CZ" dirty="0"/>
              <a:t> vydal 7. března 1849 manifest o rozpuštění říšského sněmu, Kroměříž byla obsazena vojskem a císař vydal </a:t>
            </a:r>
            <a:r>
              <a:rPr lang="cs-CZ" b="1" dirty="0"/>
              <a:t>oktrojovanou březnovou ústavu (</a:t>
            </a:r>
            <a:r>
              <a:rPr lang="cs-CZ" b="1" dirty="0" err="1"/>
              <a:t>Stadionova</a:t>
            </a:r>
            <a:r>
              <a:rPr lang="cs-CZ" b="1" dirty="0"/>
              <a:t> ústava)</a:t>
            </a:r>
            <a:r>
              <a:rPr lang="cs-CZ" dirty="0"/>
              <a:t>. Ta platila pro celou monarchii, vytvořila jednotný celní systém, zaručovala národní rovnoprávnost, občanskou. Jednalo se však jen o taktický manévr, neboť 31. prosince 1851 byla ústava Silvestrovskými patenty zrušena.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57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024B4E-9AED-4491-A1DA-4C00C983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411665A-C1B9-44C6-A977-1EBC7009D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Františkovsko-Metternichovský absolutismus (1815-1848)</a:t>
            </a:r>
          </a:p>
          <a:p>
            <a:r>
              <a:rPr lang="cs-CZ" dirty="0"/>
              <a:t>2. Revoluce 1848/49</a:t>
            </a:r>
          </a:p>
          <a:p>
            <a:r>
              <a:rPr lang="cs-CZ" dirty="0"/>
              <a:t>3. Bachův absolutismus (1849-1859)</a:t>
            </a:r>
          </a:p>
          <a:p>
            <a:r>
              <a:rPr lang="cs-CZ" dirty="0"/>
              <a:t>4. Obnovení ústavnosti a vznik dualismu (1860-1867)</a:t>
            </a:r>
          </a:p>
          <a:p>
            <a:r>
              <a:rPr lang="cs-CZ" dirty="0"/>
              <a:t>5. politický vývoj v monarchii (1867-1914)</a:t>
            </a:r>
          </a:p>
          <a:p>
            <a:r>
              <a:rPr lang="cs-CZ" dirty="0"/>
              <a:t>6. diferenciace české společnosti na konci 19. století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095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BC0F2B-897E-4097-B48C-23E0D49B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revoluce 1848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5158183-96E6-4FA9-8639-3A3C6B799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Ústava</a:t>
            </a:r>
          </a:p>
          <a:p>
            <a:r>
              <a:rPr lang="cs-CZ" dirty="0"/>
              <a:t> zrušení poddanství a roboty</a:t>
            </a:r>
          </a:p>
          <a:p>
            <a:r>
              <a:rPr lang="cs-CZ" dirty="0"/>
              <a:t>rovnost lidí před zákonem</a:t>
            </a:r>
          </a:p>
          <a:p>
            <a:r>
              <a:rPr lang="cs-CZ" dirty="0"/>
              <a:t>zrovnoprávnění Židů</a:t>
            </a:r>
          </a:p>
          <a:p>
            <a:r>
              <a:rPr lang="cs-CZ" dirty="0"/>
              <a:t>zrušeny cechy</a:t>
            </a:r>
          </a:p>
          <a:p>
            <a:r>
              <a:rPr lang="cs-CZ" dirty="0"/>
              <a:t>svobodná hospodářská politika, </a:t>
            </a:r>
            <a:r>
              <a:rPr lang="cs-CZ" dirty="0" err="1"/>
              <a:t>zákldy</a:t>
            </a:r>
            <a:r>
              <a:rPr lang="cs-CZ" dirty="0"/>
              <a:t> samosprávy</a:t>
            </a:r>
          </a:p>
          <a:p>
            <a:endParaRPr lang="cs-CZ" dirty="0"/>
          </a:p>
          <a:p>
            <a:r>
              <a:rPr lang="cs-CZ" dirty="0"/>
              <a:t>Pro maturanty a fajnšmekry </a:t>
            </a:r>
            <a:r>
              <a:rPr lang="cs-CZ" dirty="0">
                <a:hlinkClick r:id="rId2"/>
              </a:rPr>
              <a:t>historie </a:t>
            </a:r>
            <a:r>
              <a:rPr lang="cs-CZ" dirty="0" err="1">
                <a:hlinkClick r:id="rId2"/>
              </a:rPr>
              <a:t>cs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9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ýsledek obráz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22" y="190500"/>
            <a:ext cx="4781550" cy="6667500"/>
          </a:xfrm>
          <a:prstGeom prst="rect">
            <a:avLst/>
          </a:prstGeom>
          <a:noFill/>
        </p:spPr>
      </p:pic>
      <p:pic>
        <p:nvPicPr>
          <p:cNvPr id="32772" name="Picture 4" descr="Ferdinand I. Dobrotivýna obraze F. Hayeze z roku 1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623" y="214838"/>
            <a:ext cx="4823011" cy="6438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ýsledek obrázku pro j.v. fri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438" y="489700"/>
            <a:ext cx="4549373" cy="5758699"/>
          </a:xfrm>
          <a:prstGeom prst="rect">
            <a:avLst/>
          </a:prstGeom>
          <a:noFill/>
        </p:spPr>
      </p:pic>
      <p:pic>
        <p:nvPicPr>
          <p:cNvPr id="33796" name="Picture 4" descr="Výsledek obrázku pro windischgrat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5646" y="354495"/>
            <a:ext cx="4092201" cy="6007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ýsledek obrázku pro franc josef 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813" y="434456"/>
            <a:ext cx="8516470" cy="6102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III. </a:t>
            </a:r>
            <a:r>
              <a:rPr lang="cs-CZ" dirty="0" err="1"/>
              <a:t>Bachův</a:t>
            </a:r>
            <a:r>
              <a:rPr lang="cs-CZ" dirty="0"/>
              <a:t> absolutismus (1849-1859)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Silvestrovskými patenty (1851) byla zrušena dosavadní oktrojovaná ústava a vedení státu bylo opět v rukou císaře a říšské rady, ministr vnitra Alexander </a:t>
            </a:r>
            <a:r>
              <a:rPr lang="cs-CZ" dirty="0" err="1"/>
              <a:t>Bach</a:t>
            </a:r>
            <a:r>
              <a:rPr lang="cs-CZ" dirty="0"/>
              <a:t> (další </a:t>
            </a:r>
            <a:r>
              <a:rPr lang="cs-CZ" dirty="0" err="1"/>
              <a:t>význ</a:t>
            </a:r>
            <a:r>
              <a:rPr lang="cs-CZ" dirty="0"/>
              <a:t>. osobnost Felix Schwarzenberg), radě předsedá František Josef I.-zavedl zásady tzv. organického řízení (všechny reformy a nařízení jsou prováděny shora, bez souhlasu nebo účasti volených orgánů)</a:t>
            </a:r>
          </a:p>
          <a:p>
            <a:r>
              <a:rPr lang="cs-CZ" dirty="0"/>
              <a:t>úsilí o centralismus…tradičně se opírá o církev – 1955 podepsán konkordát (církev opět značná privilegia-majetek, dozor nad školstvím, konec výchovy „státních úředníků – od dob Marie Terezie…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negativní vliv na českou národní politiku-potlačené snahy, soustředí se jen na kulturní záležitosti (pronásledování K. H. Borovský, J.V. Frič, K. Sabina)</a:t>
            </a:r>
          </a:p>
          <a:p>
            <a:r>
              <a:rPr lang="cs-CZ" dirty="0"/>
              <a:t>X</a:t>
            </a:r>
          </a:p>
          <a:p>
            <a:r>
              <a:rPr lang="cs-CZ" dirty="0"/>
              <a:t>Doba hospodářského rozkvětu – 1859 Živnostenský řád (liberalismus) x zbytkům cechovní organizace</a:t>
            </a:r>
          </a:p>
          <a:p>
            <a:r>
              <a:rPr lang="cs-CZ" dirty="0"/>
              <a:t>-přesto, kvůli finančně vyčerpávajícím válkám v </a:t>
            </a:r>
            <a:r>
              <a:rPr lang="cs-CZ" dirty="0" err="1"/>
              <a:t>Itálii</a:t>
            </a:r>
            <a:r>
              <a:rPr lang="cs-CZ" dirty="0"/>
              <a:t>-</a:t>
            </a:r>
            <a:r>
              <a:rPr lang="cs-CZ" dirty="0" err="1"/>
              <a:t>Magenta</a:t>
            </a:r>
            <a:r>
              <a:rPr lang="cs-CZ" dirty="0"/>
              <a:t> a </a:t>
            </a:r>
            <a:r>
              <a:rPr lang="cs-CZ" dirty="0" err="1"/>
              <a:t>Solferino</a:t>
            </a:r>
            <a:r>
              <a:rPr lang="cs-CZ" dirty="0"/>
              <a:t> (1859)+ krymské válce, velmi drahému byrokratickému aparátu-je státní pokladna prázdná</a:t>
            </a:r>
          </a:p>
          <a:p>
            <a:r>
              <a:rPr lang="cs-CZ" dirty="0"/>
              <a:t>Rakousko se vrací k ústavnímu systému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IV.  Obnovení ústavnosti a vznik dualismu (1860-1867)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20. října 1860 vydává císař tzv. říjnový diplom, </a:t>
            </a:r>
            <a:r>
              <a:rPr lang="cs-CZ" dirty="0" smtClean="0"/>
              <a:t>a </a:t>
            </a:r>
            <a:r>
              <a:rPr lang="cs-CZ" dirty="0"/>
              <a:t>slibuje nové uspořádání říše na „historicko-právních základech“, ale nelíbí se něm. Měšťanstvu-kompromis –výhrady</a:t>
            </a:r>
          </a:p>
          <a:p>
            <a:pPr lvl="0"/>
            <a:r>
              <a:rPr lang="cs-CZ" dirty="0"/>
              <a:t>1861 vydána „Únorová ústava“ ale velké zklamání, je silně centralistická, nejvyšší moc má opět říšská rada</a:t>
            </a:r>
          </a:p>
          <a:p>
            <a:pPr lvl="0"/>
            <a:r>
              <a:rPr lang="cs-CZ" dirty="0"/>
              <a:t>vyvolala odpor u nejradikálnějších Maďarů, ale i Čechů, Chorvatů, Poláků…-opouští říšský sněm</a:t>
            </a:r>
          </a:p>
          <a:p>
            <a:pPr lvl="0"/>
            <a:r>
              <a:rPr lang="cs-CZ" dirty="0"/>
              <a:t>česká politika je v </a:t>
            </a:r>
            <a:r>
              <a:rPr lang="cs-CZ" dirty="0" err="1"/>
              <a:t>obd</a:t>
            </a:r>
            <a:r>
              <a:rPr lang="cs-CZ" dirty="0"/>
              <a:t>. tzv. pasivní rezistence (1863-1879)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1866 prusko-rakouská válka – 3.7. bitva u Hradce Králové</a:t>
            </a:r>
          </a:p>
          <a:p>
            <a:r>
              <a:rPr lang="cs-CZ" dirty="0"/>
              <a:t>-prohra Rakouska-důsledek:	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R. ztrácí Benátsko, Holštýnsko a musí souhlasit se vznikem nezávislého Severoněmeckého spolku</a:t>
            </a:r>
          </a:p>
          <a:p>
            <a:r>
              <a:rPr lang="cs-CZ" dirty="0"/>
              <a:t>https://www.stream.cz/slavnedny/10011169-3-cervenec-den-bitvy-u-hradce-kralove</a:t>
            </a:r>
          </a:p>
          <a:p>
            <a:r>
              <a:rPr lang="cs-CZ" dirty="0"/>
              <a:t>				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R.  obrací pozornost na Balkán (záminka 1SV)</a:t>
            </a:r>
          </a:p>
          <a:p>
            <a:endParaRPr lang="cs-CZ" dirty="0"/>
          </a:p>
        </p:txBody>
      </p:sp>
      <p:pic>
        <p:nvPicPr>
          <p:cNvPr id="1026" name="Picture 2" descr="Výsledek obrázku pro bitva u hradce králové">
            <a:extLst>
              <a:ext uri="{FF2B5EF4-FFF2-40B4-BE49-F238E27FC236}">
                <a16:creationId xmlns:a16="http://schemas.microsoft.com/office/drawing/2014/main" xmlns="" id="{15B4FDFD-9427-4DC1-9CD4-4F2156F0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606511"/>
            <a:ext cx="3609975" cy="24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oslabení R. využívají Maďaři 20. května 1867 byl uzákoněn DUALISMUS!!! Vznik RAKOUSKA-UHERSKA</a:t>
            </a:r>
          </a:p>
          <a:p>
            <a:pPr lvl="0"/>
            <a:r>
              <a:rPr lang="cs-CZ" dirty="0"/>
              <a:t>podle řeky Litavy je říše rozdělena na 	</a:t>
            </a:r>
          </a:p>
          <a:p>
            <a:pPr lvl="0"/>
            <a:r>
              <a:rPr lang="cs-CZ" sz="2100" dirty="0">
                <a:solidFill>
                  <a:srgbClr val="FF0000"/>
                </a:solidFill>
              </a:rPr>
              <a:t>Předlitavsko (Cislajtánie)</a:t>
            </a:r>
          </a:p>
          <a:p>
            <a:pPr marL="0" indent="0">
              <a:buNone/>
            </a:pPr>
            <a:r>
              <a:rPr lang="cs-CZ" i="1" dirty="0"/>
              <a:t>alpské země, české země, </a:t>
            </a:r>
            <a:r>
              <a:rPr lang="cs-CZ" i="1" dirty="0" err="1"/>
              <a:t>Halič</a:t>
            </a:r>
            <a:r>
              <a:rPr lang="cs-CZ" i="1" dirty="0"/>
              <a:t>, Bukovina-vliv Vídeň, Němci</a:t>
            </a:r>
            <a:endParaRPr lang="cs-CZ" dirty="0"/>
          </a:p>
          <a:p>
            <a:r>
              <a:rPr lang="cs-CZ" sz="2100" dirty="0">
                <a:solidFill>
                  <a:srgbClr val="FF0000"/>
                </a:solidFill>
              </a:rPr>
              <a:t>Zalitavsko (Translajtánie)</a:t>
            </a:r>
          </a:p>
          <a:p>
            <a:pPr marL="0" indent="0">
              <a:buNone/>
            </a:pPr>
            <a:r>
              <a:rPr lang="cs-CZ" i="1" dirty="0"/>
              <a:t>Uhry, Sedmihradsko, Chorvatsko, Slavonsko…</a:t>
            </a:r>
            <a:endParaRPr lang="cs-CZ" dirty="0"/>
          </a:p>
          <a:p>
            <a:r>
              <a:rPr lang="cs-CZ" sz="2800" dirty="0">
                <a:solidFill>
                  <a:srgbClr val="FF0000"/>
                </a:solidFill>
              </a:rPr>
              <a:t>Dualistické uspořádání: </a:t>
            </a:r>
            <a:r>
              <a:rPr lang="cs-CZ" dirty="0"/>
              <a:t>obě země spojuje koruna panovníka (FJI-uher. král) společné ministerstvo obrany, války, financí a zahraničních věcí</a:t>
            </a:r>
          </a:p>
          <a:p>
            <a:endParaRPr lang="cs-CZ" dirty="0"/>
          </a:p>
          <a:p>
            <a:pPr lvl="0"/>
            <a:r>
              <a:rPr lang="cs-CZ" dirty="0"/>
              <a:t>reakce Čechů?   také předkládají požadavky-ale stanovisko“obrany vlasti a říše“ nepoužívají nátlakovou metodu, „uctivý federalizační program“ –</a:t>
            </a:r>
          </a:p>
          <a:p>
            <a:pPr lvl="0"/>
            <a:r>
              <a:rPr lang="cs-CZ" dirty="0"/>
              <a:t>smeten ze stolu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1867 nová „Prosincová ústava“-potvrzen dualismus, vznik funkčního parlamentu!-voleného (ale census), potvrzeny základní </a:t>
            </a:r>
            <a:r>
              <a:rPr lang="cs-CZ" dirty="0" err="1"/>
              <a:t>obč</a:t>
            </a:r>
            <a:r>
              <a:rPr lang="cs-CZ" dirty="0"/>
              <a:t>. svobody (</a:t>
            </a:r>
            <a:r>
              <a:rPr lang="cs-CZ" dirty="0" err="1"/>
              <a:t>shrom</a:t>
            </a:r>
            <a:r>
              <a:rPr lang="cs-CZ" dirty="0"/>
              <a:t>., vyznání, svědomí…)vznik samostatného říšského soudu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2CE0B2-9B34-4C7C-9512-C4365172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leporelo.info/pics/pic/rakousko-uhersko-_mapa_1867.jpg">
            <a:extLst>
              <a:ext uri="{FF2B5EF4-FFF2-40B4-BE49-F238E27FC236}">
                <a16:creationId xmlns:a16="http://schemas.microsoft.com/office/drawing/2014/main" xmlns="" id="{5E8074D1-71E9-4021-911B-0C6E805F3C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46" y="939800"/>
            <a:ext cx="8190707" cy="49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" descr="Soubor:Empire Autricien au XVII. siecle.JPG">
            <a:extLst>
              <a:ext uri="{FF2B5EF4-FFF2-40B4-BE49-F238E27FC236}">
                <a16:creationId xmlns:a16="http://schemas.microsoft.com/office/drawing/2014/main" xmlns="" id="{03726A42-5D37-4964-BA22-6DB05917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0" y="511728"/>
            <a:ext cx="7775001" cy="57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5993C550-20B1-4534-9675-E4CF28B62CBE}"/>
              </a:ext>
            </a:extLst>
          </p:cNvPr>
          <p:cNvSpPr/>
          <p:nvPr/>
        </p:nvSpPr>
        <p:spPr>
          <a:xfrm>
            <a:off x="8313490" y="511728"/>
            <a:ext cx="309553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Calibri" panose="020F05020202040A0204" pitchFamily="34" charset="0"/>
                <a:ea typeface="Calibri" panose="020F05020202040A0204" pitchFamily="34" charset="0"/>
                <a:cs typeface="Times New Roman" panose="02020603050405020304" pitchFamily="18" charset="0"/>
              </a:rPr>
              <a:t>Jádro tvoří: </a:t>
            </a:r>
            <a:r>
              <a:rPr lang="cs-CZ" b="1" dirty="0">
                <a:latin typeface="Calibri" panose="020F05020202040A0204" pitchFamily="34" charset="0"/>
                <a:ea typeface="Calibri" panose="020F05020202040A0204" pitchFamily="34" charset="0"/>
                <a:cs typeface="Times New Roman" panose="02020603050405020304" pitchFamily="18" charset="0"/>
              </a:rPr>
              <a:t>rakouské země, české země, země svatoštěpánské koruny</a:t>
            </a:r>
            <a:r>
              <a:rPr lang="cs-CZ" dirty="0">
                <a:latin typeface="Calibri" panose="020F05020202040A0204" pitchFamily="34" charset="0"/>
                <a:ea typeface="Calibri" panose="020F05020202040A0204" pitchFamily="34" charset="0"/>
                <a:cs typeface="Times New Roman" panose="02020603050405020304" pitchFamily="18" charset="0"/>
              </a:rPr>
              <a:t> (Uhry-Sedmihradsko dnešní………………….), dělením Polska získala monarchie </a:t>
            </a:r>
            <a:r>
              <a:rPr lang="cs-CZ" b="1" dirty="0">
                <a:latin typeface="Calibri" panose="020F05020202040A0204" pitchFamily="34" charset="0"/>
                <a:ea typeface="Calibri" panose="020F05020202040A0204" pitchFamily="34" charset="0"/>
                <a:cs typeface="Times New Roman" panose="02020603050405020304" pitchFamily="18" charset="0"/>
              </a:rPr>
              <a:t>Halič a Bukovinu</a:t>
            </a:r>
            <a:r>
              <a:rPr lang="cs-CZ" dirty="0">
                <a:latin typeface="Calibri" panose="020F05020202040A0204" pitchFamily="34" charset="0"/>
                <a:ea typeface="Calibri" panose="020F05020202040A0204" pitchFamily="34" charset="0"/>
                <a:cs typeface="Times New Roman" panose="02020603050405020304" pitchFamily="18" charset="0"/>
              </a:rPr>
              <a:t> dnešní…………………………, po napoleonských válkách </a:t>
            </a:r>
            <a:r>
              <a:rPr lang="cs-CZ" b="1" dirty="0">
                <a:latin typeface="Calibri" panose="020F05020202040A0204" pitchFamily="34" charset="0"/>
                <a:ea typeface="Calibri" panose="020F05020202040A0204" pitchFamily="34" charset="0"/>
                <a:cs typeface="Times New Roman" panose="02020603050405020304" pitchFamily="18" charset="0"/>
              </a:rPr>
              <a:t>Benátsko a Lombardie</a:t>
            </a:r>
            <a:r>
              <a:rPr lang="cs-CZ" dirty="0">
                <a:latin typeface="Calibri" panose="020F05020202040A0204" pitchFamily="34" charset="0"/>
                <a:ea typeface="Calibri" panose="020F05020202040A0204" pitchFamily="34" charset="0"/>
                <a:cs typeface="Times New Roman" panose="02020603050405020304" pitchFamily="18" charset="0"/>
              </a:rPr>
              <a:t> (Milán)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9A543180-7D6D-4EAE-8B4E-8685266C63EF}"/>
              </a:ext>
            </a:extLst>
          </p:cNvPr>
          <p:cNvSpPr/>
          <p:nvPr/>
        </p:nvSpPr>
        <p:spPr>
          <a:xfrm>
            <a:off x="8422546" y="3845995"/>
            <a:ext cx="2575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latin typeface="Calibri" panose="020F05020202040A0204" pitchFamily="34" charset="0"/>
                <a:ea typeface="Calibri" panose="020F05020202040A0204" pitchFamily="34" charset="0"/>
                <a:cs typeface="Times New Roman" panose="02020603050405020304" pitchFamily="18" charset="0"/>
              </a:rPr>
              <a:t>Banát</a:t>
            </a:r>
            <a:r>
              <a:rPr lang="cs-CZ" dirty="0">
                <a:latin typeface="Calibri" panose="020F05020202040A0204" pitchFamily="34" charset="0"/>
                <a:ea typeface="Calibri" panose="020F05020202040A0204" pitchFamily="34" charset="0"/>
                <a:cs typeface="Times New Roman" panose="02020603050405020304" pitchFamily="18" charset="0"/>
              </a:rPr>
              <a:t> dnešní………….., Chorvatsko a Slavonie dnešní………………….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094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E928B6-6E5D-4E5E-B670-03082933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V. Politický vývoj v monarchii </a:t>
            </a:r>
            <a:br>
              <a:rPr lang="cs-CZ" dirty="0"/>
            </a:br>
            <a:r>
              <a:rPr lang="cs-CZ" dirty="0"/>
              <a:t>(1867-1914)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178C2AA-83AB-4034-B9F1-8F161215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-důsledky dualismu pro české země-pocit křivdy (každé vystoupení má podobu „manifestace“)</a:t>
            </a:r>
          </a:p>
          <a:p>
            <a:r>
              <a:rPr lang="cs-CZ" dirty="0"/>
              <a:t>-pořádají se tábory lidu (Říp), 1867 položení základního kamene ND, převoz klenotů do Prahy, pouť čes. politiků do Moskvy, Rieger navštěvuje Napoleona III. …</a:t>
            </a:r>
          </a:p>
          <a:p>
            <a:endParaRPr lang="cs-CZ" dirty="0"/>
          </a:p>
        </p:txBody>
      </p:sp>
      <p:pic>
        <p:nvPicPr>
          <p:cNvPr id="3074" name="Picture 2" descr="https://upload.wikimedia.org/wikipedia/commons/1/1e/Zakladni_kamen_Narodniho_divadla.JPG">
            <a:extLst>
              <a:ext uri="{FF2B5EF4-FFF2-40B4-BE49-F238E27FC236}">
                <a16:creationId xmlns:a16="http://schemas.microsoft.com/office/drawing/2014/main" xmlns="" id="{AF9E79C2-EF7F-4FA6-9571-71BCE5F2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2" y="3545636"/>
            <a:ext cx="5888038" cy="28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B83F2B-417C-4A30-8379-6D78ABBC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Rozštěpení české politiky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524FD5C-7248-4B6B-A770-F32D86D2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STAROČEŠI (liberálně konzervativní) Fr. Palacký, F.L. Rieger, A. Brauner</a:t>
            </a:r>
          </a:p>
          <a:p>
            <a:r>
              <a:rPr lang="cs-CZ" dirty="0"/>
              <a:t>MLADOČEŠI (radikálně demokratický proud)K. Sladkovský, Julius Grégr</a:t>
            </a:r>
          </a:p>
          <a:p>
            <a:pPr lvl="0"/>
            <a:r>
              <a:rPr lang="cs-CZ" dirty="0" err="1"/>
              <a:t>J.Neruda</a:t>
            </a:r>
            <a:r>
              <a:rPr lang="cs-CZ" dirty="0"/>
              <a:t>, </a:t>
            </a:r>
            <a:r>
              <a:rPr lang="cs-CZ" dirty="0" err="1"/>
              <a:t>J.Arbes,J.V</a:t>
            </a:r>
            <a:r>
              <a:rPr lang="cs-CZ" dirty="0"/>
              <a:t>. Sládek-Národní listy</a:t>
            </a:r>
          </a:p>
          <a:p>
            <a:pPr lvl="0"/>
            <a:endParaRPr lang="cs-CZ" dirty="0"/>
          </a:p>
          <a:p>
            <a:r>
              <a:rPr lang="cs-CZ" dirty="0"/>
              <a:t>Společný cíl-federalizace říše na národnostním základě-</a:t>
            </a:r>
          </a:p>
          <a:p>
            <a:r>
              <a:rPr lang="cs-CZ" dirty="0"/>
              <a:t>císař je nakloněn jednání -  zvláště po prohře v prusko-francouzské válce-bojí se expanzivnosti Německa!!!</a:t>
            </a:r>
          </a:p>
        </p:txBody>
      </p:sp>
    </p:spTree>
    <p:extLst>
      <p:ext uri="{BB962C8B-B14F-4D97-AF65-F5344CB8AC3E}">
        <p14:creationId xmlns:p14="http://schemas.microsoft.com/office/powerpoint/2010/main" val="24475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02E14A64-D2DA-4A45-ACFD-F987F7B9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effectLst/>
              </a:rPr>
              <a:t>„Byly jsme i před Rakouskem budeme i po něm!“</a:t>
            </a:r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xmlns="" id="{509EB9CF-2CC9-4C62-BF1D-09796CA20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cs-CZ" dirty="0"/>
              <a:t>F. Palacký</a:t>
            </a:r>
          </a:p>
        </p:txBody>
      </p:sp>
    </p:spTree>
    <p:extLst>
      <p:ext uri="{BB962C8B-B14F-4D97-AF65-F5344CB8AC3E}">
        <p14:creationId xmlns:p14="http://schemas.microsoft.com/office/powerpoint/2010/main" val="23211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136DCC6E-2AE1-4E7A-ABAA-3D8F6E97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1871</a:t>
            </a:r>
            <a:r>
              <a:rPr lang="cs-CZ" dirty="0"/>
              <a:t> Fundamentálky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2E7C36EC-7310-4608-9BA7-A92F2B50D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Několik článků tvořících předpoklad pro česko-rakouské vyrovnání (české království ne tak striktně odděleno jako Uhry, ale česká zemská vláda, národnostní okresy…</a:t>
            </a:r>
          </a:p>
          <a:p>
            <a:r>
              <a:rPr lang="cs-CZ" dirty="0"/>
              <a:t>ale x jsou Němci i Uhři-císař nakonec ruší!!!</a:t>
            </a:r>
          </a:p>
          <a:p>
            <a:r>
              <a:rPr lang="cs-CZ" dirty="0"/>
              <a:t>Konec české státoprávní politiky-zásady „drobečkové politiky“ Rieger: </a:t>
            </a:r>
          </a:p>
          <a:p>
            <a:r>
              <a:rPr lang="cs-CZ" dirty="0"/>
              <a:t>od této doby se naše státoprávní požadavky opět „zmírňují“ na požadavky jazykové a kulturní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X pasivitě (servilnosti) staročechů  jsou i mladočeši 1874 – vzniká nová strana </a:t>
            </a:r>
            <a:r>
              <a:rPr lang="cs-CZ" b="1" dirty="0"/>
              <a:t>Národní strana svobodomyslná</a:t>
            </a:r>
            <a:r>
              <a:rPr lang="cs-CZ" dirty="0"/>
              <a:t>, poslanci vstupují do říšského sněmu- končí éra pasivní politiky-1878 vstupují i staročeši</a:t>
            </a:r>
          </a:p>
          <a:p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8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BF40BFF-E467-4D47-BBB6-880C5BB3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„Práv je nyní se třeba se domáhati po drobtech, i kdybychom je měli hledat pod stolem“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D34BD3D3-095F-4207-8EC6-48E02C297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F. </a:t>
            </a:r>
            <a:r>
              <a:rPr lang="cs-CZ" dirty="0" err="1"/>
              <a:t>L.Rieger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56C791-E5B8-43A1-87B4-86C49484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Drobečková politika-úspěch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17F01D6-F552-4418-A939-BEE3E05BB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1880 </a:t>
            </a:r>
            <a:r>
              <a:rPr lang="cs-CZ" dirty="0" err="1"/>
              <a:t>Stremayerova</a:t>
            </a:r>
            <a:r>
              <a:rPr lang="cs-CZ" dirty="0"/>
              <a:t>  </a:t>
            </a:r>
            <a:r>
              <a:rPr lang="cs-CZ" dirty="0" err="1"/>
              <a:t>jaz</a:t>
            </a:r>
            <a:r>
              <a:rPr lang="cs-CZ" dirty="0"/>
              <a:t>. Nařízení</a:t>
            </a:r>
          </a:p>
          <a:p>
            <a:pPr lvl="0"/>
            <a:r>
              <a:rPr lang="cs-CZ" dirty="0"/>
              <a:t>1880 Česká matice školská</a:t>
            </a:r>
          </a:p>
          <a:p>
            <a:pPr lvl="0"/>
            <a:r>
              <a:rPr lang="cs-CZ" dirty="0"/>
              <a:t>1882 rozdělení univerzity na Karlo-Ferdinandovu</a:t>
            </a:r>
          </a:p>
          <a:p>
            <a:pPr lvl="0"/>
            <a:r>
              <a:rPr lang="cs-CZ" dirty="0"/>
              <a:t>1882 otevření ND</a:t>
            </a:r>
          </a:p>
          <a:p>
            <a:pPr lvl="0"/>
            <a:r>
              <a:rPr lang="cs-CZ" dirty="0"/>
              <a:t>1883 Akademie věd a umění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0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B379D6-3E48-4392-9162-66676D7D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2585012-57B9-4AEC-88F9-D438DFB4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 léta vrcholí spor-staročeši a mladočeši-staročeši pokus o </a:t>
            </a:r>
            <a:r>
              <a:rPr lang="cs-CZ" dirty="0" err="1"/>
              <a:t>národnoství</a:t>
            </a:r>
            <a:r>
              <a:rPr lang="cs-CZ" dirty="0"/>
              <a:t> vyrovnání s Němci-Punktace(11 zákonů-zaručující národnostní smír-v Č. vzniknou uzavřené národnostní okruhy-jazykově homogenní celky-fakticky rozdělení země)</a:t>
            </a:r>
          </a:p>
          <a:p>
            <a:r>
              <a:rPr lang="cs-CZ" dirty="0"/>
              <a:t>-mladočeši obstrukce-nakonec zrušeno!!!</a:t>
            </a:r>
          </a:p>
          <a:p>
            <a:r>
              <a:rPr lang="cs-CZ" dirty="0"/>
              <a:t>-1891 prohrávají volby-staročeši „mizí ze scény“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-v 90. Letech mladočeši smířlivější „kurz etapové politiky“ převlečná drobečková-kritika např. Manifest české moderny (Šalda, </a:t>
            </a:r>
            <a:r>
              <a:rPr lang="cs-CZ" dirty="0" err="1"/>
              <a:t>Machar</a:t>
            </a:r>
            <a:r>
              <a:rPr lang="cs-CZ" dirty="0"/>
              <a:t>, Sova…)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DF0A94-9D52-4589-8F70-8854F4DE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VI. diferenciace české společnosti na konci 19. století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9B7CF45-9CC6-41F3-ADF3-8320CAE98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konci 19. století vznikají další strany (zapříčiněno tím, že volební reformou 1895 můžou hlasovat všichni muži od 24 let-všeobecné, ale ne rovné)</a:t>
            </a:r>
          </a:p>
          <a:p>
            <a:r>
              <a:rPr lang="cs-CZ" dirty="0"/>
              <a:t>Společensky nejsilnější hnutí: hnutí realistů-1900 vznikla „realistická strana“ TGM vydávali revue </a:t>
            </a:r>
            <a:r>
              <a:rPr lang="cs-CZ" dirty="0" err="1"/>
              <a:t>Athenaeum</a:t>
            </a:r>
            <a:endParaRPr lang="cs-CZ" dirty="0"/>
          </a:p>
          <a:p>
            <a:pPr lvl="0"/>
            <a:r>
              <a:rPr lang="cs-CZ" dirty="0"/>
              <a:t>Na jeho stránkách probíhá „Spor o rukopisy“ (Jan Gebauer, Goll, TGM…)</a:t>
            </a:r>
          </a:p>
          <a:p>
            <a:pPr lvl="0"/>
            <a:r>
              <a:rPr lang="cs-CZ" dirty="0"/>
              <a:t>Další akce realistu hilsneriáda (1899, obec Polná zavražděna Anežka Hrůzová x Leopold Hilsner-1918 </a:t>
            </a:r>
            <a:r>
              <a:rPr lang="cs-CZ" dirty="0" err="1"/>
              <a:t>propuštěm</a:t>
            </a:r>
            <a:r>
              <a:rPr lang="cs-CZ" dirty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dirty="0">
                <a:hlinkClick r:id="rId2"/>
              </a:rPr>
              <a:t>https://www.csfd.cz/film/407309-zlocin-v-polne/galerie/?type=1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Doporučuji vidět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9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EEAB94-E2E6-4EC1-A9AC-398D8A04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české strany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A707898-AAF6-4A28-8E68-483EB85B8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1878 ČS sociálně-demokratická strana dělnická (Marx)</a:t>
            </a:r>
          </a:p>
          <a:p>
            <a:pPr lvl="0"/>
            <a:r>
              <a:rPr lang="cs-CZ" dirty="0"/>
              <a:t>1894 </a:t>
            </a:r>
            <a:r>
              <a:rPr lang="cs-CZ" dirty="0" err="1"/>
              <a:t>Křes´tansko</a:t>
            </a:r>
            <a:r>
              <a:rPr lang="cs-CZ" dirty="0"/>
              <a:t>-sociální str.</a:t>
            </a:r>
          </a:p>
          <a:p>
            <a:pPr lvl="0"/>
            <a:r>
              <a:rPr lang="cs-CZ" dirty="0"/>
              <a:t>1903 Agrární strana</a:t>
            </a:r>
          </a:p>
          <a:p>
            <a:pPr lvl="0"/>
            <a:r>
              <a:rPr lang="cs-CZ" dirty="0"/>
              <a:t>1897 Národně sociální str.</a:t>
            </a:r>
          </a:p>
          <a:p>
            <a:pPr lvl="0"/>
            <a:r>
              <a:rPr lang="cs-CZ" dirty="0"/>
              <a:t>Hnutí pokrokářů (proces s Omladinou  -1894)SK. Neumann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7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F2F0F4-8746-40E8-A606-FEB30070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I.	Františkovsko-Metternichovský absolutismus  (1815-1848)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47D0DB8-2CD3-44F4-B502-E8A9F48C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Životopis „četníka Evropy“ viz</a:t>
            </a:r>
            <a:r>
              <a:rPr lang="cs-CZ" b="1" dirty="0"/>
              <a:t>. </a:t>
            </a:r>
            <a:r>
              <a:rPr lang="cs-CZ" u="sng" dirty="0">
                <a:hlinkClick r:id="rId2"/>
              </a:rPr>
              <a:t>http://www.libri.cz/databaze/kdo18/search.php?zp=6&amp;name=METTERNICH</a:t>
            </a:r>
            <a:endParaRPr lang="cs-CZ" u="sng" dirty="0"/>
          </a:p>
          <a:p>
            <a:r>
              <a:rPr lang="cs-CZ" dirty="0"/>
              <a:t>Politický systém v habsburské monarchii po Vídeňském kongresu, převážně za vlády Františka II. (1792-1835) hlavní osobou je císařský kancléř Metternich. </a:t>
            </a:r>
          </a:p>
          <a:p>
            <a:r>
              <a:rPr lang="cs-CZ" dirty="0"/>
              <a:t>Absolutistický režim, hlavní moc má císař, kancléř a císařští úředníci. Habsburská monarchie má vedle Ruska nejzaostalejší systém v Evropě (stále poddanství vesnického obyvatelstva). </a:t>
            </a:r>
          </a:p>
          <a:p>
            <a:r>
              <a:rPr lang="cs-CZ" dirty="0"/>
              <a:t>Hlavním rysem období je touha po neměnnosti-konzervatismus a boj proti všem pokrokovým myšlenkám (liberalismus, nacionalismus), k jejich potlačování využívána cenzura tiskovin, tajná policie a přísný byrokratický aparát. </a:t>
            </a:r>
          </a:p>
          <a:p>
            <a:r>
              <a:rPr lang="cs-CZ" dirty="0"/>
              <a:t>Po nacionální pokusech v Německu (oslava na hradu Wartburg) přísný dozor nad školami v celé monarchii. Zákaz studentů a liberálnějších zahraničních univerzitách.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5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E832B1C7-9023-4EFC-97C7-0C14103F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>
                <a:effectLst/>
              </a:rPr>
              <a:t>„Všechno v přírodě se vyvíjí. Skokem vznikají pouze nové výtvory. Lidé však neumí tvořit ….. Dvě na veřejnou správu nejhůře působící zařízení jsou dopředu stvořené systémy (ústavy) a osobní ohledy.“</a:t>
            </a:r>
            <a:r>
              <a:rPr lang="cs-CZ" sz="2800" dirty="0">
                <a:effectLst/>
              </a:rPr>
              <a:t/>
            </a:r>
            <a:br>
              <a:rPr lang="cs-CZ" sz="2800" dirty="0">
                <a:effectLst/>
              </a:rPr>
            </a:br>
            <a:r>
              <a:rPr lang="cs-CZ" sz="2800" dirty="0">
                <a:effectLst/>
              </a:rPr>
              <a:t>Metternich</a:t>
            </a:r>
            <a:br>
              <a:rPr lang="cs-CZ" sz="2800" dirty="0">
                <a:effectLst/>
              </a:rPr>
            </a:b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25A6E5D-7205-4E3D-802B-00C2B68B9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i="1" dirty="0"/>
              <a:t>„Všechno v přírodě se vyvíjí. Skokem vznikají pouze nové výtvory. Lidé však neumí tvořit ….. Dvě na veřejnou správu nejhůře působící zařízení jsou dopředu stvořené systémy (ústavy) a osobní ohledy.“</a:t>
            </a:r>
            <a:endParaRPr lang="cs-CZ" dirty="0"/>
          </a:p>
          <a:p>
            <a:r>
              <a:rPr lang="cs-CZ" dirty="0"/>
              <a:t>Metternich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36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722C899D-6B5D-4CF1-8D96-CF49BC68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D84D9677-8F39-4AAA-AE8F-27DB223B0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smrti Františka II. Nastupuje jeho prvorozený, duševně zaostalý syn </a:t>
            </a:r>
            <a:r>
              <a:rPr lang="cs-CZ" dirty="0" err="1"/>
              <a:t>Ferdinad</a:t>
            </a:r>
            <a:r>
              <a:rPr lang="cs-CZ" dirty="0"/>
              <a:t> I. Dobrotivý (1835-1848) </a:t>
            </a:r>
          </a:p>
          <a:p>
            <a:r>
              <a:rPr lang="cs-CZ" dirty="0">
                <a:solidFill>
                  <a:schemeClr val="accent2"/>
                </a:solidFill>
              </a:rPr>
              <a:t>Ferdinandovi rodiče byli bratranci prvního stupně, přičemž Ferdinandovi prarodiče byli vlastními sourozenci. Takto blízké příbuzenství mělo za následek, že většina z Františkových a Mariiných dětí se musela potýkat s genetickou degenerací a jen část z nich byla schopna samostatného života. Ale Ferdinand ovládal 5 jazyků!)</a:t>
            </a:r>
          </a:p>
          <a:p>
            <a:r>
              <a:rPr lang="cs-CZ" dirty="0"/>
              <a:t>Vládne za něj státní rada : Metternich, arcivévoda Ludvík, </a:t>
            </a:r>
            <a:r>
              <a:rPr lang="cs-CZ" dirty="0" err="1"/>
              <a:t>hrabě</a:t>
            </a:r>
            <a:r>
              <a:rPr lang="cs-CZ" dirty="0"/>
              <a:t> František Antonín  Kolovrat</a:t>
            </a:r>
          </a:p>
          <a:p>
            <a:endParaRPr lang="cs-CZ" dirty="0"/>
          </a:p>
          <a:p>
            <a:r>
              <a:rPr lang="cs-CZ" dirty="0"/>
              <a:t>Habsburská monarchie je mnohonárodnostní říše (11 národností – vyjmenuj!) a vzrůstající nacionalismus je jejím hlavním problémem celé 19. století.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83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E90B01-D847-4AFB-9A2C-3D3077EE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Národní obrození</a:t>
            </a:r>
            <a:r>
              <a:rPr lang="cs-CZ" dirty="0"/>
              <a:t> – přehled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9D61492-477D-4CB9-B111-7D943861C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- pojem označující </a:t>
            </a:r>
            <a:r>
              <a:rPr lang="cs-CZ" b="1" dirty="0"/>
              <a:t>proces vzniku novodobého českého národa</a:t>
            </a:r>
            <a:endParaRPr lang="cs-CZ" dirty="0"/>
          </a:p>
          <a:p>
            <a:r>
              <a:rPr lang="cs-CZ" dirty="0"/>
              <a:t>- časové vymezení: od roku </a:t>
            </a:r>
            <a:r>
              <a:rPr lang="cs-CZ" b="1" dirty="0"/>
              <a:t>1775 - 1850</a:t>
            </a:r>
            <a:r>
              <a:rPr lang="cs-CZ" dirty="0"/>
              <a:t> (existuje ale i řada jiných datací)</a:t>
            </a:r>
          </a:p>
          <a:p>
            <a:r>
              <a:rPr lang="cs-CZ" b="1" dirty="0"/>
              <a:t>Znaky NO:</a:t>
            </a:r>
            <a:endParaRPr lang="cs-CZ" dirty="0"/>
          </a:p>
          <a:p>
            <a:r>
              <a:rPr lang="cs-CZ" dirty="0"/>
              <a:t>- vzestup české společnosti, její znovuoživení, obrození, vzkříšení po letech „spánku“</a:t>
            </a:r>
          </a:p>
          <a:p>
            <a:r>
              <a:rPr lang="cs-CZ" dirty="0"/>
              <a:t>- národně osvobozenecký boj proti německému živlu, snaha o utvoření samostatného a soběstačného národa. Národně osvobozenecké tendence se projevily v tuto dobu v řadě evropských národů, jako hlavní podnět je uváděna francouzská revoluce, která v lidech probudila myšlenky svobody.</a:t>
            </a:r>
          </a:p>
          <a:p>
            <a:r>
              <a:rPr lang="cs-CZ" dirty="0"/>
              <a:t>- vzestup literatury, vědy, kultury (zkrátka celého národa, všech jeho všech složek)</a:t>
            </a:r>
          </a:p>
          <a:p>
            <a:r>
              <a:rPr lang="cs-CZ" dirty="0"/>
              <a:t>- vzestup </a:t>
            </a:r>
            <a:r>
              <a:rPr lang="cs-CZ" dirty="0" err="1"/>
              <a:t>čj</a:t>
            </a:r>
            <a:r>
              <a:rPr lang="cs-CZ" dirty="0"/>
              <a:t>, ústup latiny a němčiny</a:t>
            </a:r>
          </a:p>
          <a:p>
            <a:r>
              <a:rPr lang="cs-CZ" dirty="0"/>
              <a:t>- - vznik řady uměleckých a kulturních institucí: divadla, knihovny, muzea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1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C76601-DC6F-4467-9FAD-C7AAC806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3152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Periodizace NO </a:t>
            </a:r>
            <a:r>
              <a:rPr lang="cs-CZ" sz="1800" dirty="0"/>
              <a:t>(opět více možností) viz. český jazyk!!!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B3CFA44-007E-4891-8E1C-C1416AB3B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A. </a:t>
            </a:r>
          </a:p>
          <a:p>
            <a:pPr marL="0" indent="0">
              <a:buNone/>
            </a:pPr>
            <a:r>
              <a:rPr lang="cs-CZ" dirty="0"/>
              <a:t> 1. etapa = obranná: 1775 - konec 18. stol.</a:t>
            </a:r>
          </a:p>
          <a:p>
            <a:pPr marL="0" indent="0">
              <a:buNone/>
            </a:pPr>
            <a:r>
              <a:rPr lang="cs-CZ" dirty="0"/>
              <a:t> 2. etapa = ofenzivní: první desetiletí 19. stol.</a:t>
            </a:r>
          </a:p>
          <a:p>
            <a:pPr marL="0" indent="0">
              <a:buNone/>
            </a:pPr>
            <a:r>
              <a:rPr lang="cs-CZ" dirty="0"/>
              <a:t> 3. etapa = vrcholná fáze: 30.-50. léta 19. stol.</a:t>
            </a:r>
          </a:p>
          <a:p>
            <a:r>
              <a:rPr lang="cs-CZ" dirty="0"/>
              <a:t> B.</a:t>
            </a:r>
          </a:p>
          <a:p>
            <a:pPr marL="0" indent="0">
              <a:buNone/>
            </a:pPr>
            <a:r>
              <a:rPr lang="cs-CZ" dirty="0"/>
              <a:t> 1. fáze jazykově literární: 1775 - pol. 30. let 19. stol.</a:t>
            </a:r>
          </a:p>
          <a:p>
            <a:pPr marL="0" indent="0">
              <a:buNone/>
            </a:pPr>
            <a:r>
              <a:rPr lang="cs-CZ" dirty="0"/>
              <a:t>  2. fáze: politická: pol.. 30. let 19. stol. - 1848</a:t>
            </a:r>
          </a:p>
        </p:txBody>
      </p:sp>
    </p:spTree>
    <p:extLst>
      <p:ext uri="{BB962C8B-B14F-4D97-AF65-F5344CB8AC3E}">
        <p14:creationId xmlns:p14="http://schemas.microsoft.com/office/powerpoint/2010/main" val="238072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E7219C-BF1C-41F7-9901-7BAED208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Počátky vědecké činnosti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1E09C3E-C49E-42F1-8304-85C58F09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7464"/>
            <a:ext cx="10058400" cy="4706224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1774 Soukromá česká královská společnost nauk</a:t>
            </a:r>
            <a:endParaRPr lang="cs-CZ" dirty="0"/>
          </a:p>
          <a:p>
            <a:r>
              <a:rPr lang="cs-CZ" dirty="0"/>
              <a:t>- schůzky učenců, vědců, debatování o umění, kultuře</a:t>
            </a:r>
          </a:p>
          <a:p>
            <a:r>
              <a:rPr lang="cs-CZ" dirty="0"/>
              <a:t>- udržování styků se zahraničními vědci</a:t>
            </a:r>
          </a:p>
          <a:p>
            <a:r>
              <a:rPr lang="cs-CZ" dirty="0"/>
              <a:t>- patří sem </a:t>
            </a:r>
            <a:r>
              <a:rPr lang="cs-CZ" dirty="0" err="1"/>
              <a:t>J.Dobrovský</a:t>
            </a:r>
            <a:endParaRPr lang="cs-CZ" dirty="0"/>
          </a:p>
          <a:p>
            <a:r>
              <a:rPr lang="cs-CZ" u="sng" dirty="0"/>
              <a:t>1818 Muzeum království českého</a:t>
            </a:r>
            <a:endParaRPr lang="cs-CZ" dirty="0"/>
          </a:p>
          <a:p>
            <a:r>
              <a:rPr lang="cs-CZ" dirty="0"/>
              <a:t>- založili bratři Jáchym a Kašpar Šternberkové (šlechtici)</a:t>
            </a:r>
          </a:p>
          <a:p>
            <a:r>
              <a:rPr lang="cs-CZ" dirty="0"/>
              <a:t>- rozvoj vědy, shromažďování odkazů české minulosti</a:t>
            </a:r>
          </a:p>
          <a:p>
            <a:r>
              <a:rPr lang="cs-CZ" u="sng" dirty="0"/>
              <a:t>1831 Matice česká</a:t>
            </a:r>
            <a:endParaRPr lang="cs-CZ" dirty="0"/>
          </a:p>
          <a:p>
            <a:r>
              <a:rPr lang="cs-CZ" dirty="0"/>
              <a:t>- založena při muzeu jako doprovodná instituce, - vydává knihy, snaha o rozvoj české literatury</a:t>
            </a:r>
          </a:p>
          <a:p>
            <a:r>
              <a:rPr lang="cs-CZ" b="1" dirty="0"/>
              <a:t>Rozvoj </a:t>
            </a:r>
            <a:r>
              <a:rPr lang="cs-CZ" b="1" dirty="0" err="1"/>
              <a:t>průmylsu</a:t>
            </a:r>
            <a:r>
              <a:rPr lang="cs-CZ" b="1" dirty="0"/>
              <a:t> </a:t>
            </a:r>
          </a:p>
          <a:p>
            <a:r>
              <a:rPr lang="cs-CZ" dirty="0"/>
              <a:t>- přechod od ruční výroby ke strojové</a:t>
            </a:r>
          </a:p>
          <a:p>
            <a:r>
              <a:rPr lang="cs-CZ" dirty="0"/>
              <a:t>- vznik řady továren (s prací parních strojů)</a:t>
            </a:r>
          </a:p>
          <a:p>
            <a:r>
              <a:rPr lang="cs-CZ" dirty="0"/>
              <a:t>- vybudována mezi Vídní a Brnem první parostrojní železnice (30.léta 19. stol.)</a:t>
            </a:r>
          </a:p>
          <a:p>
            <a:r>
              <a:rPr lang="cs-CZ" dirty="0"/>
              <a:t>- 1845 železniční spojení Vídně a Prahy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261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272</TotalTime>
  <Words>1830</Words>
  <Application>Microsoft Office PowerPoint</Application>
  <PresentationFormat>Vlastní</PresentationFormat>
  <Paragraphs>203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Savon</vt:lpstr>
      <vt:lpstr>Češi a česká politika v 19. století v habsburské monarchii </vt:lpstr>
      <vt:lpstr>osnova</vt:lpstr>
      <vt:lpstr>Prezentace aplikace PowerPoint</vt:lpstr>
      <vt:lpstr>I. Františkovsko-Metternichovský absolutismus  (1815-1848) </vt:lpstr>
      <vt:lpstr>„Všechno v přírodě se vyvíjí. Skokem vznikají pouze nové výtvory. Lidé však neumí tvořit ….. Dvě na veřejnou správu nejhůře působící zařízení jsou dopředu stvořené systémy (ústavy) a osobní ohledy.“ Metternich </vt:lpstr>
      <vt:lpstr>Prezentace aplikace PowerPoint</vt:lpstr>
      <vt:lpstr>Národní obrození – přehled</vt:lpstr>
      <vt:lpstr>Periodizace NO (opět více možností) viz. český jazyk!!! </vt:lpstr>
      <vt:lpstr>Počátky vědecké činnosti</vt:lpstr>
      <vt:lpstr>Prezentace aplikace PowerPoint</vt:lpstr>
      <vt:lpstr>II. Revoluce 1848 –Vídeň I. </vt:lpstr>
      <vt:lpstr>Prezentace aplikace PowerPoint</vt:lpstr>
      <vt:lpstr>Revoluce 1848 – Čechy video</vt:lpstr>
      <vt:lpstr>Prezentace aplikace PowerPoint</vt:lpstr>
      <vt:lpstr>Politický program</vt:lpstr>
      <vt:lpstr>Prezentace aplikace PowerPoint</vt:lpstr>
      <vt:lpstr>Červnové povstání</vt:lpstr>
      <vt:lpstr>Události ve Vídni II. </vt:lpstr>
      <vt:lpstr>listopad  - rokování v Kroměříži</vt:lpstr>
      <vt:lpstr>Výsledky revoluce 1848</vt:lpstr>
      <vt:lpstr>Prezentace aplikace PowerPoint</vt:lpstr>
      <vt:lpstr>Prezentace aplikace PowerPoint</vt:lpstr>
      <vt:lpstr>Prezentace aplikace PowerPoint</vt:lpstr>
      <vt:lpstr>III. Bachův absolutismus (1849-1859) </vt:lpstr>
      <vt:lpstr>Prezentace aplikace PowerPoint</vt:lpstr>
      <vt:lpstr>IV.  Obnovení ústavnosti a vznik dualismu (1860-1867) </vt:lpstr>
      <vt:lpstr>Prezentace aplikace PowerPoint</vt:lpstr>
      <vt:lpstr>Dualismus</vt:lpstr>
      <vt:lpstr>Prezentace aplikace PowerPoint</vt:lpstr>
      <vt:lpstr>V. Politický vývoj v monarchii  (1867-1914) </vt:lpstr>
      <vt:lpstr>Rozštěpení české politiky </vt:lpstr>
      <vt:lpstr>„Byly jsme i před Rakouskem budeme i po něm!“</vt:lpstr>
      <vt:lpstr>1871 Fundamentálky</vt:lpstr>
      <vt:lpstr>„Práv je nyní se třeba se domáhati po drobtech, i kdybychom je měli hledat pod stolem“</vt:lpstr>
      <vt:lpstr>Drobečková politika-úspěch </vt:lpstr>
      <vt:lpstr>Prezentace aplikace PowerPoint</vt:lpstr>
      <vt:lpstr>VI. diferenciace české společnosti na konci 19. století </vt:lpstr>
      <vt:lpstr>Další české strany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Češi a česká politika v 19. století v habsburské monarchii</dc:title>
  <dc:creator>Zdenička Pavlíková</dc:creator>
  <cp:lastModifiedBy>Pavlíková, Zdeňka</cp:lastModifiedBy>
  <cp:revision>27</cp:revision>
  <dcterms:created xsi:type="dcterms:W3CDTF">2017-09-25T17:42:32Z</dcterms:created>
  <dcterms:modified xsi:type="dcterms:W3CDTF">2017-10-05T09:15:44Z</dcterms:modified>
</cp:coreProperties>
</file>