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7" r:id="rId10"/>
    <p:sldId id="264" r:id="rId11"/>
    <p:sldId id="265" r:id="rId12"/>
    <p:sldId id="266" r:id="rId13"/>
    <p:sldId id="268" r:id="rId14"/>
    <p:sldId id="269" r:id="rId15"/>
    <p:sldId id="271" r:id="rId16"/>
    <p:sldId id="272" r:id="rId17"/>
    <p:sldId id="270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-21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418A15-22EC-428B-8C97-4AEBA8C00D7A}" type="datetimeFigureOut">
              <a:rPr lang="cs-CZ" smtClean="0"/>
              <a:t>12.1.2016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CBD71C-3678-43EC-B4ED-594B6B6DE9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5271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BD71C-3678-43EC-B4ED-594B6B6DE972}" type="slidenum">
              <a:rPr lang="cs-CZ" smtClean="0"/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1955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69340-1C9C-483B-98FA-FC8ADA89BF56}" type="datetimeFigureOut">
              <a:rPr lang="cs-CZ" smtClean="0"/>
              <a:t>12.1.2016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E35D6-E45A-4AC3-9452-02C36FCD43F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6678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69340-1C9C-483B-98FA-FC8ADA89BF56}" type="datetimeFigureOut">
              <a:rPr lang="cs-CZ" smtClean="0"/>
              <a:t>12.1.2016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E35D6-E45A-4AC3-9452-02C36FCD43F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7970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69340-1C9C-483B-98FA-FC8ADA89BF56}" type="datetimeFigureOut">
              <a:rPr lang="cs-CZ" smtClean="0"/>
              <a:t>12.1.2016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E35D6-E45A-4AC3-9452-02C36FCD43F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2054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69340-1C9C-483B-98FA-FC8ADA89BF56}" type="datetimeFigureOut">
              <a:rPr lang="cs-CZ" smtClean="0"/>
              <a:t>12.1.2016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E35D6-E45A-4AC3-9452-02C36FCD43F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8207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69340-1C9C-483B-98FA-FC8ADA89BF56}" type="datetimeFigureOut">
              <a:rPr lang="cs-CZ" smtClean="0"/>
              <a:t>12.1.2016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E35D6-E45A-4AC3-9452-02C36FCD43F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4132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69340-1C9C-483B-98FA-FC8ADA89BF56}" type="datetimeFigureOut">
              <a:rPr lang="cs-CZ" smtClean="0"/>
              <a:t>12.1.2016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E35D6-E45A-4AC3-9452-02C36FCD43F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9066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69340-1C9C-483B-98FA-FC8ADA89BF56}" type="datetimeFigureOut">
              <a:rPr lang="cs-CZ" smtClean="0"/>
              <a:t>12.1.2016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E35D6-E45A-4AC3-9452-02C36FCD43F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8155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69340-1C9C-483B-98FA-FC8ADA89BF56}" type="datetimeFigureOut">
              <a:rPr lang="cs-CZ" smtClean="0"/>
              <a:t>12.1.2016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E35D6-E45A-4AC3-9452-02C36FCD43F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3598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69340-1C9C-483B-98FA-FC8ADA89BF56}" type="datetimeFigureOut">
              <a:rPr lang="cs-CZ" smtClean="0"/>
              <a:t>12.1.2016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E35D6-E45A-4AC3-9452-02C36FCD43F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481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69340-1C9C-483B-98FA-FC8ADA89BF56}" type="datetimeFigureOut">
              <a:rPr lang="cs-CZ" smtClean="0"/>
              <a:t>12.1.2016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E35D6-E45A-4AC3-9452-02C36FCD43F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5854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69340-1C9C-483B-98FA-FC8ADA89BF56}" type="datetimeFigureOut">
              <a:rPr lang="cs-CZ" smtClean="0"/>
              <a:t>12.1.2016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E35D6-E45A-4AC3-9452-02C36FCD43F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474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869340-1C9C-483B-98FA-FC8ADA89BF56}" type="datetimeFigureOut">
              <a:rPr lang="cs-CZ" smtClean="0"/>
              <a:t>12.1.2016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9E35D6-E45A-4AC3-9452-02C36FCD43F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8297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196753"/>
            <a:ext cx="7772400" cy="2403698"/>
          </a:xfrm>
        </p:spPr>
        <p:txBody>
          <a:bodyPr/>
          <a:lstStyle/>
          <a:p>
            <a:r>
              <a:rPr lang="cs-CZ" sz="6600" dirty="0" smtClean="0"/>
              <a:t>    PTÁCI</a:t>
            </a:r>
            <a:endParaRPr lang="cs-CZ" sz="66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356" y="3842792"/>
            <a:ext cx="4724400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556" y="1052736"/>
            <a:ext cx="20002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64704"/>
            <a:ext cx="3796030" cy="4651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9016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kosti lebky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pevné pouzdro</a:t>
            </a:r>
          </a:p>
          <a:p>
            <a:r>
              <a:rPr lang="cs-CZ" b="1" dirty="0" smtClean="0"/>
              <a:t>bezzubý zobák </a:t>
            </a:r>
            <a:r>
              <a:rPr lang="cs-CZ" dirty="0" smtClean="0"/>
              <a:t>– </a:t>
            </a:r>
            <a:r>
              <a:rPr lang="cs-CZ" b="1" dirty="0" smtClean="0"/>
              <a:t>tvar</a:t>
            </a:r>
            <a:r>
              <a:rPr lang="cs-CZ" dirty="0" smtClean="0"/>
              <a:t> charakteristický </a:t>
            </a:r>
            <a:r>
              <a:rPr lang="cs-CZ" b="1" dirty="0" smtClean="0"/>
              <a:t>podle výživy a potravy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573015"/>
            <a:ext cx="3672408" cy="2291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9217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26" y="1484784"/>
            <a:ext cx="4762500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815" y="188640"/>
            <a:ext cx="4153185" cy="6229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7133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/>
          <a:lstStyle/>
          <a:p>
            <a:r>
              <a:rPr lang="cs-CZ" dirty="0" smtClean="0"/>
              <a:t>11 – 25 krčních obratlů </a:t>
            </a:r>
            <a:r>
              <a:rPr lang="cs-CZ" dirty="0" smtClean="0">
                <a:sym typeface="Wingdings" panose="05000000000000000000" pitchFamily="2" charset="2"/>
              </a:rPr>
              <a:t> délka krku</a:t>
            </a:r>
          </a:p>
          <a:p>
            <a:r>
              <a:rPr lang="cs-CZ" dirty="0" smtClean="0">
                <a:sym typeface="Wingdings" panose="05000000000000000000" pitchFamily="2" charset="2"/>
              </a:rPr>
              <a:t>žebra spojena výběžky  zpevnění hrudního koše</a:t>
            </a:r>
          </a:p>
          <a:p>
            <a:r>
              <a:rPr lang="cs-CZ" b="1" dirty="0" smtClean="0">
                <a:sym typeface="Wingdings" panose="05000000000000000000" pitchFamily="2" charset="2"/>
              </a:rPr>
              <a:t>hrudní kost </a:t>
            </a:r>
            <a:r>
              <a:rPr lang="cs-CZ" dirty="0" smtClean="0">
                <a:sym typeface="Wingdings" panose="05000000000000000000" pitchFamily="2" charset="2"/>
              </a:rPr>
              <a:t>(sternum) – </a:t>
            </a:r>
            <a:r>
              <a:rPr lang="cs-CZ" b="1" dirty="0" smtClean="0">
                <a:sym typeface="Wingdings" panose="05000000000000000000" pitchFamily="2" charset="2"/>
              </a:rPr>
              <a:t>hřeben</a:t>
            </a:r>
            <a:r>
              <a:rPr lang="cs-CZ" dirty="0" smtClean="0">
                <a:sym typeface="Wingdings" panose="05000000000000000000" pitchFamily="2" charset="2"/>
              </a:rPr>
              <a:t> – </a:t>
            </a:r>
            <a:r>
              <a:rPr lang="cs-CZ" b="1" dirty="0" smtClean="0">
                <a:sym typeface="Wingdings" panose="05000000000000000000" pitchFamily="2" charset="2"/>
              </a:rPr>
              <a:t>mohutné prsní svaly</a:t>
            </a:r>
          </a:p>
          <a:p>
            <a:r>
              <a:rPr lang="cs-CZ" dirty="0" smtClean="0">
                <a:sym typeface="Wingdings" panose="05000000000000000000" pitchFamily="2" charset="2"/>
              </a:rPr>
              <a:t>lopatkové pásmo</a:t>
            </a:r>
          </a:p>
          <a:p>
            <a:pPr>
              <a:buFontTx/>
              <a:buChar char="-"/>
            </a:pPr>
            <a:r>
              <a:rPr lang="cs-CZ" b="1" dirty="0" smtClean="0">
                <a:sym typeface="Wingdings" panose="05000000000000000000" pitchFamily="2" charset="2"/>
              </a:rPr>
              <a:t>lopatka</a:t>
            </a:r>
          </a:p>
          <a:p>
            <a:pPr>
              <a:buFontTx/>
              <a:buChar char="-"/>
            </a:pPr>
            <a:r>
              <a:rPr lang="cs-CZ" b="1" dirty="0" smtClean="0">
                <a:sym typeface="Wingdings" panose="05000000000000000000" pitchFamily="2" charset="2"/>
              </a:rPr>
              <a:t>krkavčí kost</a:t>
            </a:r>
          </a:p>
          <a:p>
            <a:pPr>
              <a:buFontTx/>
              <a:buChar char="-"/>
            </a:pPr>
            <a:r>
              <a:rPr lang="cs-CZ" b="1" dirty="0" smtClean="0"/>
              <a:t>klíční kost </a:t>
            </a:r>
            <a:r>
              <a:rPr lang="cs-CZ" dirty="0" smtClean="0"/>
              <a:t>– srůstá v sáňky (</a:t>
            </a:r>
            <a:r>
              <a:rPr lang="cs-CZ" dirty="0" err="1" smtClean="0"/>
              <a:t>furcula</a:t>
            </a:r>
            <a:r>
              <a:rPr lang="cs-CZ" dirty="0" smtClean="0"/>
              <a:t>)</a:t>
            </a:r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474493"/>
            <a:ext cx="2428395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8158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069" y="836712"/>
            <a:ext cx="9217024" cy="4673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1228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332656"/>
            <a:ext cx="8568952" cy="5793507"/>
          </a:xfrm>
        </p:spPr>
        <p:txBody>
          <a:bodyPr/>
          <a:lstStyle/>
          <a:p>
            <a:r>
              <a:rPr lang="cs-CZ" dirty="0" smtClean="0"/>
              <a:t>bederní, křížové a ocasní obratle </a:t>
            </a:r>
            <a:r>
              <a:rPr lang="cs-CZ" dirty="0" smtClean="0">
                <a:sym typeface="Wingdings" panose="05000000000000000000" pitchFamily="2" charset="2"/>
              </a:rPr>
              <a:t> </a:t>
            </a:r>
            <a:r>
              <a:rPr lang="cs-CZ" b="1" dirty="0" smtClean="0">
                <a:sym typeface="Wingdings" panose="05000000000000000000" pitchFamily="2" charset="2"/>
              </a:rPr>
              <a:t>kost křížová </a:t>
            </a:r>
            <a:r>
              <a:rPr lang="cs-CZ" dirty="0" smtClean="0">
                <a:sym typeface="Wingdings" panose="05000000000000000000" pitchFamily="2" charset="2"/>
              </a:rPr>
              <a:t>– </a:t>
            </a:r>
            <a:r>
              <a:rPr lang="cs-CZ" b="1" dirty="0" smtClean="0">
                <a:sym typeface="Wingdings" panose="05000000000000000000" pitchFamily="2" charset="2"/>
              </a:rPr>
              <a:t>srostlá s pánví</a:t>
            </a:r>
          </a:p>
          <a:p>
            <a:r>
              <a:rPr lang="cs-CZ" dirty="0" smtClean="0">
                <a:sym typeface="Wingdings" panose="05000000000000000000" pitchFamily="2" charset="2"/>
              </a:rPr>
              <a:t>stydké kosti nesrostlé -vajíčka</a:t>
            </a:r>
          </a:p>
          <a:p>
            <a:r>
              <a:rPr lang="cs-CZ" dirty="0" smtClean="0">
                <a:sym typeface="Wingdings" panose="05000000000000000000" pitchFamily="2" charset="2"/>
              </a:rPr>
              <a:t>ocasní páteř zakrnělá - 5-8 volných obratlů, zbylé srůstají v </a:t>
            </a:r>
            <a:r>
              <a:rPr lang="cs-CZ" b="1" dirty="0" smtClean="0">
                <a:sym typeface="Wingdings" panose="05000000000000000000" pitchFamily="2" charset="2"/>
              </a:rPr>
              <a:t>destičku</a:t>
            </a:r>
            <a:r>
              <a:rPr lang="cs-CZ" dirty="0" smtClean="0">
                <a:sym typeface="Wingdings" panose="05000000000000000000" pitchFamily="2" charset="2"/>
              </a:rPr>
              <a:t> – </a:t>
            </a:r>
            <a:r>
              <a:rPr lang="cs-CZ" b="1" dirty="0" err="1" smtClean="0">
                <a:sym typeface="Wingdings" panose="05000000000000000000" pitchFamily="2" charset="2"/>
              </a:rPr>
              <a:t>pygostyl</a:t>
            </a:r>
            <a:r>
              <a:rPr lang="cs-CZ" dirty="0" smtClean="0">
                <a:sym typeface="Wingdings" panose="05000000000000000000" pitchFamily="2" charset="2"/>
              </a:rPr>
              <a:t> – ocasní pera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068960"/>
            <a:ext cx="3810000" cy="369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573016"/>
            <a:ext cx="2976895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9205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stavba předních končetin = křídel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koncová část – </a:t>
            </a:r>
            <a:r>
              <a:rPr lang="cs-CZ" b="1" dirty="0" smtClean="0"/>
              <a:t>srůsty a redukce </a:t>
            </a:r>
            <a:r>
              <a:rPr lang="cs-CZ" dirty="0" smtClean="0"/>
              <a:t>kostí</a:t>
            </a:r>
          </a:p>
          <a:p>
            <a:r>
              <a:rPr lang="cs-CZ" dirty="0" smtClean="0"/>
              <a:t>zápěstí – 2 kůstky</a:t>
            </a:r>
          </a:p>
          <a:p>
            <a:r>
              <a:rPr lang="cs-CZ" dirty="0" smtClean="0"/>
              <a:t>záprstí – </a:t>
            </a:r>
            <a:r>
              <a:rPr lang="cs-CZ" dirty="0" err="1" smtClean="0"/>
              <a:t>karpometakarpus</a:t>
            </a:r>
            <a:r>
              <a:rPr lang="cs-CZ" dirty="0" smtClean="0"/>
              <a:t> – </a:t>
            </a:r>
          </a:p>
          <a:p>
            <a:pPr marL="0" indent="0">
              <a:buNone/>
            </a:pPr>
            <a:r>
              <a:rPr lang="cs-CZ" dirty="0" smtClean="0"/>
              <a:t>    srůst několika kostí</a:t>
            </a:r>
          </a:p>
          <a:p>
            <a:pPr marL="0" indent="0">
              <a:buNone/>
            </a:pPr>
            <a:r>
              <a:rPr lang="cs-CZ" dirty="0" smtClean="0"/>
              <a:t>- prsty – pouze články 1.-3. prstu</a:t>
            </a:r>
            <a:endParaRPr lang="cs-CZ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189" y="3143250"/>
            <a:ext cx="2990850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509120"/>
            <a:ext cx="2095500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5048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stavba zadní končetiny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srůst - holenní kosti s částí zánártí – </a:t>
            </a:r>
            <a:r>
              <a:rPr lang="cs-CZ" dirty="0" err="1" smtClean="0"/>
              <a:t>tibiotarsus</a:t>
            </a:r>
            <a:endParaRPr lang="cs-CZ" dirty="0" smtClean="0"/>
          </a:p>
          <a:p>
            <a:r>
              <a:rPr lang="cs-CZ" dirty="0" smtClean="0"/>
              <a:t>lýtková kost – krátká </a:t>
            </a:r>
          </a:p>
          <a:p>
            <a:pPr marL="0" indent="0">
              <a:buNone/>
            </a:pPr>
            <a:r>
              <a:rPr lang="cs-CZ" dirty="0" smtClean="0"/>
              <a:t>tyčinka u </a:t>
            </a:r>
            <a:r>
              <a:rPr lang="cs-CZ" dirty="0" err="1" smtClean="0"/>
              <a:t>tibiotarsu</a:t>
            </a:r>
            <a:endParaRPr lang="cs-CZ" dirty="0" smtClean="0"/>
          </a:p>
          <a:p>
            <a:r>
              <a:rPr lang="cs-CZ" dirty="0" smtClean="0"/>
              <a:t>zbytek zánártí a nártní </a:t>
            </a:r>
          </a:p>
          <a:p>
            <a:pPr marL="0" indent="0">
              <a:buNone/>
            </a:pPr>
            <a:r>
              <a:rPr lang="cs-CZ" dirty="0" smtClean="0"/>
              <a:t>kůstky </a:t>
            </a:r>
            <a:r>
              <a:rPr lang="cs-CZ" dirty="0" smtClean="0">
                <a:sym typeface="Wingdings" panose="05000000000000000000" pitchFamily="2" charset="2"/>
              </a:rPr>
              <a:t> </a:t>
            </a:r>
            <a:r>
              <a:rPr lang="cs-CZ" b="1" dirty="0" smtClean="0">
                <a:sym typeface="Wingdings" panose="05000000000000000000" pitchFamily="2" charset="2"/>
              </a:rPr>
              <a:t>běhák</a:t>
            </a:r>
            <a:endParaRPr lang="cs-CZ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922" y="2268310"/>
            <a:ext cx="444817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554310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458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548680"/>
            <a:ext cx="5627626" cy="60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7676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/>
          <a:lstStyle/>
          <a:p>
            <a:r>
              <a:rPr lang="cs-CZ" b="1" dirty="0" smtClean="0"/>
              <a:t>1. prst </a:t>
            </a:r>
            <a:r>
              <a:rPr lang="cs-CZ" dirty="0" smtClean="0"/>
              <a:t>obrácen </a:t>
            </a:r>
            <a:r>
              <a:rPr lang="cs-CZ" b="1" dirty="0" smtClean="0"/>
              <a:t>dozadu</a:t>
            </a:r>
          </a:p>
          <a:p>
            <a:r>
              <a:rPr lang="cs-CZ" dirty="0" smtClean="0"/>
              <a:t>zbylé většinou dopředu</a:t>
            </a:r>
          </a:p>
          <a:p>
            <a:r>
              <a:rPr lang="cs-CZ" b="1" dirty="0" smtClean="0"/>
              <a:t>šplhavci, papoušci – 2+2</a:t>
            </a:r>
          </a:p>
          <a:p>
            <a:r>
              <a:rPr lang="cs-CZ" b="1" dirty="0" smtClean="0"/>
              <a:t>sovy</a:t>
            </a:r>
            <a:r>
              <a:rPr lang="cs-CZ" dirty="0" smtClean="0"/>
              <a:t> – 4. prst dopředu i dozadu</a:t>
            </a:r>
          </a:p>
          <a:p>
            <a:pPr marL="0" indent="0">
              <a:buNone/>
            </a:pPr>
            <a:r>
              <a:rPr lang="cs-CZ" dirty="0" smtClean="0"/>
              <a:t> </a:t>
            </a:r>
            <a:r>
              <a:rPr lang="cs-CZ" dirty="0" smtClean="0">
                <a:sym typeface="Wingdings" panose="05000000000000000000" pitchFamily="2" charset="2"/>
              </a:rPr>
              <a:t> </a:t>
            </a:r>
            <a:r>
              <a:rPr lang="cs-CZ" b="1" dirty="0" smtClean="0">
                <a:sym typeface="Wingdings" panose="05000000000000000000" pitchFamily="2" charset="2"/>
              </a:rPr>
              <a:t>vratiprst</a:t>
            </a:r>
            <a:r>
              <a:rPr lang="cs-CZ" dirty="0" smtClean="0">
                <a:sym typeface="Wingdings" panose="05000000000000000000" pitchFamily="2" charset="2"/>
              </a:rPr>
              <a:t> (</a:t>
            </a:r>
            <a:r>
              <a:rPr lang="cs-CZ" dirty="0" err="1" smtClean="0">
                <a:sym typeface="Wingdings" panose="05000000000000000000" pitchFamily="2" charset="2"/>
              </a:rPr>
              <a:t>a,b</a:t>
            </a:r>
            <a:r>
              <a:rPr lang="cs-CZ" dirty="0" smtClean="0">
                <a:sym typeface="Wingdings" panose="05000000000000000000" pitchFamily="2" charset="2"/>
              </a:rPr>
              <a:t>)</a:t>
            </a:r>
            <a:endParaRPr lang="cs-CZ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564904"/>
            <a:ext cx="2667000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284984"/>
            <a:ext cx="476250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4547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svalstvo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v okolí těžiště těla</a:t>
            </a:r>
          </a:p>
          <a:p>
            <a:r>
              <a:rPr lang="cs-CZ" b="1" dirty="0" smtClean="0"/>
              <a:t>mohutné svaly létací </a:t>
            </a:r>
            <a:r>
              <a:rPr lang="cs-CZ" dirty="0" smtClean="0"/>
              <a:t>– hřeben – </a:t>
            </a:r>
            <a:r>
              <a:rPr lang="cs-CZ" b="1" dirty="0" smtClean="0"/>
              <a:t>prsní sval </a:t>
            </a:r>
            <a:r>
              <a:rPr lang="cs-CZ" dirty="0" smtClean="0"/>
              <a:t>– největší - přitahuje křídlo dolů</a:t>
            </a:r>
          </a:p>
          <a:p>
            <a:r>
              <a:rPr lang="cs-CZ" b="1" dirty="0" smtClean="0"/>
              <a:t>podklíčkový sval </a:t>
            </a:r>
            <a:r>
              <a:rPr lang="cs-CZ" dirty="0" smtClean="0"/>
              <a:t>– křídlo nahoru</a:t>
            </a:r>
          </a:p>
          <a:p>
            <a:r>
              <a:rPr lang="cs-CZ" dirty="0" smtClean="0"/>
              <a:t>svalovina zadních končetin – trup a </a:t>
            </a:r>
            <a:r>
              <a:rPr lang="cs-CZ" dirty="0" err="1" smtClean="0"/>
              <a:t>tibiotarsus</a:t>
            </a:r>
            <a:r>
              <a:rPr lang="cs-CZ" dirty="0" smtClean="0"/>
              <a:t> – „</a:t>
            </a:r>
            <a:r>
              <a:rPr lang="cs-CZ" b="1" dirty="0" smtClean="0"/>
              <a:t>stehno“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410266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třída: PTÁCI (</a:t>
            </a:r>
            <a:r>
              <a:rPr lang="cs-CZ" i="1" dirty="0" err="1" smtClean="0"/>
              <a:t>Aves</a:t>
            </a:r>
            <a:r>
              <a:rPr lang="cs-CZ" i="1" dirty="0" smtClean="0"/>
              <a:t>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b="1" dirty="0" smtClean="0"/>
              <a:t>z</a:t>
            </a:r>
            <a:r>
              <a:rPr lang="cs-CZ" dirty="0" smtClean="0"/>
              <a:t> druhohorních </a:t>
            </a:r>
            <a:r>
              <a:rPr lang="cs-CZ" b="1" dirty="0" smtClean="0"/>
              <a:t>plazů</a:t>
            </a:r>
          </a:p>
          <a:p>
            <a:pPr marL="0" indent="0">
              <a:buNone/>
            </a:pPr>
            <a:r>
              <a:rPr lang="cs-CZ" b="1" dirty="0" smtClean="0"/>
              <a:t>přizpůsobení k letu</a:t>
            </a:r>
            <a:r>
              <a:rPr lang="cs-CZ" dirty="0" smtClean="0"/>
              <a:t>:</a:t>
            </a:r>
          </a:p>
          <a:p>
            <a:pPr>
              <a:buFontTx/>
              <a:buChar char="-"/>
            </a:pPr>
            <a:r>
              <a:rPr lang="cs-CZ" b="1" dirty="0" smtClean="0"/>
              <a:t>opeřené</a:t>
            </a:r>
            <a:r>
              <a:rPr lang="cs-CZ" dirty="0" smtClean="0"/>
              <a:t> tělo</a:t>
            </a:r>
          </a:p>
          <a:p>
            <a:pPr>
              <a:buFontTx/>
              <a:buChar char="-"/>
            </a:pPr>
            <a:r>
              <a:rPr lang="cs-CZ" b="1" dirty="0" smtClean="0"/>
              <a:t>aerodynamický</a:t>
            </a:r>
            <a:r>
              <a:rPr lang="cs-CZ" dirty="0" smtClean="0"/>
              <a:t> </a:t>
            </a:r>
            <a:r>
              <a:rPr lang="cs-CZ" b="1" dirty="0" smtClean="0"/>
              <a:t>tvar</a:t>
            </a:r>
            <a:r>
              <a:rPr lang="cs-CZ" dirty="0" smtClean="0"/>
              <a:t> těla</a:t>
            </a:r>
          </a:p>
          <a:p>
            <a:pPr>
              <a:buFontTx/>
              <a:buChar char="-"/>
            </a:pPr>
            <a:r>
              <a:rPr lang="cs-CZ" dirty="0" smtClean="0"/>
              <a:t>přední končetiny </a:t>
            </a:r>
            <a:r>
              <a:rPr lang="cs-CZ" dirty="0" smtClean="0">
                <a:sym typeface="Wingdings" panose="05000000000000000000" pitchFamily="2" charset="2"/>
              </a:rPr>
              <a:t> </a:t>
            </a:r>
            <a:r>
              <a:rPr lang="cs-CZ" b="1" dirty="0" smtClean="0">
                <a:sym typeface="Wingdings" panose="05000000000000000000" pitchFamily="2" charset="2"/>
              </a:rPr>
              <a:t>křídla</a:t>
            </a:r>
          </a:p>
          <a:p>
            <a:pPr marL="0" indent="0">
              <a:buNone/>
            </a:pPr>
            <a:r>
              <a:rPr lang="cs-CZ" b="1" dirty="0" smtClean="0">
                <a:sym typeface="Wingdings" panose="05000000000000000000" pitchFamily="2" charset="2"/>
              </a:rPr>
              <a:t>stálá teplota těla</a:t>
            </a:r>
          </a:p>
          <a:p>
            <a:pPr marL="0" indent="0">
              <a:buNone/>
            </a:pPr>
            <a:r>
              <a:rPr lang="cs-CZ" b="1" dirty="0" smtClean="0">
                <a:sym typeface="Wingdings" panose="05000000000000000000" pitchFamily="2" charset="2"/>
              </a:rPr>
              <a:t>dokonalejší</a:t>
            </a:r>
            <a:r>
              <a:rPr lang="cs-CZ" dirty="0" smtClean="0">
                <a:sym typeface="Wingdings" panose="05000000000000000000" pitchFamily="2" charset="2"/>
              </a:rPr>
              <a:t> stavba </a:t>
            </a:r>
            <a:r>
              <a:rPr lang="cs-CZ" b="1" dirty="0" smtClean="0">
                <a:sym typeface="Wingdings" panose="05000000000000000000" pitchFamily="2" charset="2"/>
              </a:rPr>
              <a:t>cévní</a:t>
            </a:r>
            <a:r>
              <a:rPr lang="cs-CZ" dirty="0" smtClean="0">
                <a:sym typeface="Wingdings" panose="05000000000000000000" pitchFamily="2" charset="2"/>
              </a:rPr>
              <a:t> soustavy a vnitřního </a:t>
            </a:r>
            <a:r>
              <a:rPr lang="cs-CZ" b="1" dirty="0" smtClean="0">
                <a:sym typeface="Wingdings" panose="05000000000000000000" pitchFamily="2" charset="2"/>
              </a:rPr>
              <a:t>ucha</a:t>
            </a:r>
            <a:endParaRPr lang="cs-CZ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660" y="1340768"/>
            <a:ext cx="3845122" cy="2556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9181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6096000" cy="404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005064"/>
            <a:ext cx="5136876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1129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nervová soustava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rozvoj </a:t>
            </a:r>
            <a:r>
              <a:rPr lang="cs-CZ" b="1" dirty="0" smtClean="0"/>
              <a:t>koncového mozku a mozečku</a:t>
            </a:r>
          </a:p>
          <a:p>
            <a:r>
              <a:rPr lang="cs-CZ" b="1" dirty="0" smtClean="0"/>
              <a:t>instinkty</a:t>
            </a:r>
            <a:r>
              <a:rPr lang="cs-CZ" dirty="0" smtClean="0"/>
              <a:t> – koncový mozek</a:t>
            </a:r>
          </a:p>
          <a:p>
            <a:r>
              <a:rPr lang="cs-CZ" b="1" dirty="0" smtClean="0"/>
              <a:t>mozeček</a:t>
            </a:r>
            <a:r>
              <a:rPr lang="cs-CZ" dirty="0" smtClean="0"/>
              <a:t> – rozvoj </a:t>
            </a:r>
            <a:r>
              <a:rPr lang="cs-CZ" b="1" dirty="0" smtClean="0"/>
              <a:t>pohybu</a:t>
            </a:r>
          </a:p>
          <a:p>
            <a:r>
              <a:rPr lang="cs-CZ" b="1" dirty="0" smtClean="0"/>
              <a:t>mícha</a:t>
            </a:r>
            <a:r>
              <a:rPr lang="cs-CZ" dirty="0" smtClean="0"/>
              <a:t> v celé páteři – mezi krční a hrudní - rozšířená</a:t>
            </a:r>
            <a:endParaRPr lang="cs-CZ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005064"/>
            <a:ext cx="4032448" cy="254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220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smysly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/>
              <a:t>oči</a:t>
            </a:r>
          </a:p>
          <a:p>
            <a:pPr>
              <a:buFontTx/>
              <a:buChar char="-"/>
            </a:pPr>
            <a:r>
              <a:rPr lang="cs-CZ" dirty="0" smtClean="0"/>
              <a:t>málo pohyblivé, </a:t>
            </a:r>
            <a:r>
              <a:rPr lang="cs-CZ" b="1" dirty="0" smtClean="0"/>
              <a:t>velké</a:t>
            </a:r>
          </a:p>
          <a:p>
            <a:pPr>
              <a:buFontTx/>
              <a:buChar char="-"/>
            </a:pPr>
            <a:r>
              <a:rPr lang="cs-CZ" b="1" dirty="0" smtClean="0"/>
              <a:t>čočka</a:t>
            </a:r>
            <a:r>
              <a:rPr lang="cs-CZ" dirty="0" smtClean="0"/>
              <a:t> –normálně </a:t>
            </a:r>
            <a:r>
              <a:rPr lang="cs-CZ" b="1" dirty="0" smtClean="0"/>
              <a:t>zaostřena na dálku</a:t>
            </a:r>
          </a:p>
          <a:p>
            <a:pPr>
              <a:buFontTx/>
              <a:buChar char="-"/>
            </a:pPr>
            <a:r>
              <a:rPr lang="cs-CZ" dirty="0" smtClean="0"/>
              <a:t>vějířek – výživa sítnice</a:t>
            </a:r>
          </a:p>
          <a:p>
            <a:pPr>
              <a:buFontTx/>
              <a:buChar char="-"/>
            </a:pPr>
            <a:r>
              <a:rPr lang="cs-CZ" b="1" dirty="0" smtClean="0"/>
              <a:t>barevné</a:t>
            </a:r>
            <a:r>
              <a:rPr lang="cs-CZ" dirty="0" smtClean="0"/>
              <a:t> vidění</a:t>
            </a:r>
          </a:p>
          <a:p>
            <a:pPr>
              <a:buFontTx/>
              <a:buChar char="-"/>
            </a:pPr>
            <a:r>
              <a:rPr lang="cs-CZ" b="1" dirty="0" smtClean="0"/>
              <a:t>tři víčka – horní, dolní, mžurka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781563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36912"/>
            <a:ext cx="222885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196752"/>
            <a:ext cx="4239914" cy="4221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0693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/>
          <a:lstStyle/>
          <a:p>
            <a:r>
              <a:rPr lang="cs-CZ" b="1" dirty="0" smtClean="0"/>
              <a:t>uši</a:t>
            </a:r>
          </a:p>
          <a:p>
            <a:pPr marL="0" indent="0">
              <a:buNone/>
            </a:pPr>
            <a:r>
              <a:rPr lang="cs-CZ" dirty="0" smtClean="0"/>
              <a:t>zevní zvukovod krátký – tuhá pírka</a:t>
            </a:r>
          </a:p>
          <a:p>
            <a:pPr marL="0" indent="0">
              <a:buNone/>
            </a:pPr>
            <a:r>
              <a:rPr lang="cs-CZ" dirty="0" smtClean="0"/>
              <a:t>střední ucho – jedna </a:t>
            </a:r>
            <a:r>
              <a:rPr lang="cs-CZ" b="1" dirty="0" smtClean="0"/>
              <a:t>kůstka</a:t>
            </a:r>
            <a:r>
              <a:rPr lang="cs-CZ" dirty="0" smtClean="0"/>
              <a:t> - </a:t>
            </a:r>
            <a:r>
              <a:rPr lang="cs-CZ" b="1" dirty="0" err="1" smtClean="0"/>
              <a:t>columella</a:t>
            </a:r>
            <a:endParaRPr lang="cs-CZ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988840"/>
            <a:ext cx="6870607" cy="4577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6498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/>
          <a:lstStyle/>
          <a:p>
            <a:r>
              <a:rPr lang="cs-CZ" b="1" dirty="0" smtClean="0"/>
              <a:t>hmatová</a:t>
            </a:r>
            <a:r>
              <a:rPr lang="cs-CZ" dirty="0" smtClean="0"/>
              <a:t> čidla</a:t>
            </a:r>
          </a:p>
          <a:p>
            <a:pPr>
              <a:buFontTx/>
              <a:buChar char="-"/>
            </a:pPr>
            <a:r>
              <a:rPr lang="cs-CZ" b="1" dirty="0" smtClean="0"/>
              <a:t>bolest, tlak, otřesy</a:t>
            </a:r>
          </a:p>
          <a:p>
            <a:pPr>
              <a:buFontTx/>
              <a:buChar char="-"/>
            </a:pPr>
            <a:r>
              <a:rPr lang="cs-CZ" dirty="0" smtClean="0"/>
              <a:t>vyhledávání potravy v bahně</a:t>
            </a:r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25" y="2314575"/>
            <a:ext cx="6762750" cy="454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07886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Žlázy s vnitřní sekrecí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/>
              <a:t>hormony</a:t>
            </a:r>
            <a:r>
              <a:rPr lang="cs-CZ" dirty="0" smtClean="0"/>
              <a:t> ovlivňující </a:t>
            </a:r>
            <a:r>
              <a:rPr lang="cs-CZ" b="1" dirty="0" smtClean="0"/>
              <a:t>metabolismus</a:t>
            </a:r>
          </a:p>
          <a:p>
            <a:r>
              <a:rPr lang="cs-CZ" b="1" dirty="0" smtClean="0"/>
              <a:t>chování</a:t>
            </a:r>
            <a:r>
              <a:rPr lang="cs-CZ" dirty="0" smtClean="0"/>
              <a:t> související s </a:t>
            </a:r>
            <a:r>
              <a:rPr lang="cs-CZ" b="1" dirty="0" smtClean="0"/>
              <a:t>rozmnožováním</a:t>
            </a:r>
            <a:r>
              <a:rPr lang="cs-CZ" dirty="0" smtClean="0"/>
              <a:t> a </a:t>
            </a:r>
            <a:r>
              <a:rPr lang="cs-CZ" b="1" dirty="0" smtClean="0"/>
              <a:t>tahy</a:t>
            </a:r>
            <a:endParaRPr lang="cs-CZ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852936"/>
            <a:ext cx="5047472" cy="3785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09273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Trávicí soustava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dutina </a:t>
            </a:r>
            <a:r>
              <a:rPr lang="cs-CZ" b="1" dirty="0" smtClean="0"/>
              <a:t>zobáku</a:t>
            </a:r>
            <a:r>
              <a:rPr lang="cs-CZ" dirty="0" smtClean="0"/>
              <a:t> – </a:t>
            </a:r>
            <a:r>
              <a:rPr lang="cs-CZ" b="1" dirty="0" smtClean="0"/>
              <a:t>rohovina</a:t>
            </a:r>
          </a:p>
          <a:p>
            <a:r>
              <a:rPr lang="cs-CZ" dirty="0" smtClean="0"/>
              <a:t>tuhý </a:t>
            </a:r>
            <a:r>
              <a:rPr lang="cs-CZ" b="1" dirty="0" smtClean="0"/>
              <a:t>jazyk</a:t>
            </a:r>
          </a:p>
          <a:p>
            <a:r>
              <a:rPr lang="cs-CZ" b="1" dirty="0" smtClean="0"/>
              <a:t>jícen </a:t>
            </a:r>
            <a:r>
              <a:rPr lang="cs-CZ" b="1" dirty="0" smtClean="0">
                <a:sym typeface="Wingdings" panose="05000000000000000000" pitchFamily="2" charset="2"/>
              </a:rPr>
              <a:t> vole – změkčování potravy</a:t>
            </a:r>
            <a:r>
              <a:rPr lang="cs-CZ" dirty="0" smtClean="0">
                <a:sym typeface="Wingdings" panose="05000000000000000000" pitchFamily="2" charset="2"/>
              </a:rPr>
              <a:t>, hromadění po naplnění žaludku (dravci)</a:t>
            </a:r>
          </a:p>
          <a:p>
            <a:r>
              <a:rPr lang="cs-CZ" b="1" dirty="0" smtClean="0">
                <a:sym typeface="Wingdings" panose="05000000000000000000" pitchFamily="2" charset="2"/>
              </a:rPr>
              <a:t>žaludek</a:t>
            </a:r>
            <a:r>
              <a:rPr lang="cs-CZ" dirty="0" smtClean="0">
                <a:sym typeface="Wingdings" panose="05000000000000000000" pitchFamily="2" charset="2"/>
              </a:rPr>
              <a:t>:</a:t>
            </a:r>
          </a:p>
          <a:p>
            <a:pPr>
              <a:buFontTx/>
              <a:buChar char="-"/>
            </a:pPr>
            <a:r>
              <a:rPr lang="cs-CZ" dirty="0" smtClean="0">
                <a:sym typeface="Wingdings" panose="05000000000000000000" pitchFamily="2" charset="2"/>
              </a:rPr>
              <a:t>2 oddíly – </a:t>
            </a:r>
            <a:r>
              <a:rPr lang="cs-CZ" b="1" dirty="0" smtClean="0">
                <a:sym typeface="Wingdings" panose="05000000000000000000" pitchFamily="2" charset="2"/>
              </a:rPr>
              <a:t>žláznatý</a:t>
            </a:r>
            <a:r>
              <a:rPr lang="cs-CZ" dirty="0" smtClean="0">
                <a:sym typeface="Wingdings" panose="05000000000000000000" pitchFamily="2" charset="2"/>
              </a:rPr>
              <a:t> – sliz, trávicí šťávy – </a:t>
            </a:r>
            <a:r>
              <a:rPr lang="cs-CZ" b="1" dirty="0" smtClean="0">
                <a:sym typeface="Wingdings" panose="05000000000000000000" pitchFamily="2" charset="2"/>
              </a:rPr>
              <a:t>chemické</a:t>
            </a:r>
            <a:r>
              <a:rPr lang="cs-CZ" dirty="0" smtClean="0">
                <a:sym typeface="Wingdings" panose="05000000000000000000" pitchFamily="2" charset="2"/>
              </a:rPr>
              <a:t> trávení</a:t>
            </a:r>
          </a:p>
          <a:p>
            <a:pPr marL="0" indent="0">
              <a:buNone/>
            </a:pP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smtClean="0">
                <a:sym typeface="Wingdings" panose="05000000000000000000" pitchFamily="2" charset="2"/>
              </a:rPr>
              <a:t>                  - </a:t>
            </a:r>
            <a:r>
              <a:rPr lang="cs-CZ" b="1" dirty="0" smtClean="0">
                <a:sym typeface="Wingdings" panose="05000000000000000000" pitchFamily="2" charset="2"/>
              </a:rPr>
              <a:t>svalnatý</a:t>
            </a:r>
            <a:r>
              <a:rPr lang="cs-CZ" dirty="0" smtClean="0">
                <a:sym typeface="Wingdings" panose="05000000000000000000" pitchFamily="2" charset="2"/>
              </a:rPr>
              <a:t> – </a:t>
            </a:r>
            <a:r>
              <a:rPr lang="cs-CZ" b="1" dirty="0" smtClean="0">
                <a:sym typeface="Wingdings" panose="05000000000000000000" pitchFamily="2" charset="2"/>
              </a:rPr>
              <a:t>mechanické</a:t>
            </a:r>
            <a:r>
              <a:rPr lang="cs-CZ" dirty="0" smtClean="0">
                <a:sym typeface="Wingdings" panose="05000000000000000000" pitchFamily="2" charset="2"/>
              </a:rPr>
              <a:t> zpracování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926049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/>
              <a:t>tenké střevo – trávení a vstřebávání</a:t>
            </a:r>
          </a:p>
          <a:p>
            <a:r>
              <a:rPr lang="cs-CZ" b="1" dirty="0" smtClean="0"/>
              <a:t>tlusté střevo </a:t>
            </a:r>
            <a:r>
              <a:rPr lang="cs-CZ" dirty="0" smtClean="0"/>
              <a:t>– neodlišené od konečníku </a:t>
            </a:r>
            <a:r>
              <a:rPr lang="cs-CZ" dirty="0" smtClean="0">
                <a:sym typeface="Wingdings" panose="05000000000000000000" pitchFamily="2" charset="2"/>
              </a:rPr>
              <a:t> </a:t>
            </a:r>
            <a:r>
              <a:rPr lang="cs-CZ" b="1" dirty="0" smtClean="0">
                <a:sym typeface="Wingdings" panose="05000000000000000000" pitchFamily="2" charset="2"/>
              </a:rPr>
              <a:t>kloaka</a:t>
            </a:r>
          </a:p>
          <a:p>
            <a:r>
              <a:rPr lang="cs-CZ" dirty="0" smtClean="0">
                <a:sym typeface="Wingdings" panose="05000000000000000000" pitchFamily="2" charset="2"/>
              </a:rPr>
              <a:t>2 slepá střeva – bakterie – štěpí celulózu, vitamíny</a:t>
            </a:r>
          </a:p>
          <a:p>
            <a:r>
              <a:rPr lang="cs-CZ" b="1" dirty="0" smtClean="0">
                <a:sym typeface="Wingdings" panose="05000000000000000000" pitchFamily="2" charset="2"/>
              </a:rPr>
              <a:t>slinivka břišní</a:t>
            </a:r>
          </a:p>
          <a:p>
            <a:r>
              <a:rPr lang="cs-CZ" b="1" dirty="0" smtClean="0"/>
              <a:t>velká játra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744641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727" y="476672"/>
            <a:ext cx="5715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573016"/>
            <a:ext cx="4163616" cy="312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141"/>
            <a:ext cx="476250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61027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Kůže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jediná </a:t>
            </a:r>
            <a:r>
              <a:rPr lang="cs-CZ" b="1" dirty="0" smtClean="0"/>
              <a:t>žláza</a:t>
            </a:r>
            <a:r>
              <a:rPr lang="cs-CZ" dirty="0" smtClean="0"/>
              <a:t> v kostrčním obratli – </a:t>
            </a:r>
            <a:r>
              <a:rPr lang="cs-CZ" b="1" dirty="0" smtClean="0"/>
              <a:t>pružnost</a:t>
            </a:r>
            <a:r>
              <a:rPr lang="cs-CZ" dirty="0" smtClean="0"/>
              <a:t> a </a:t>
            </a:r>
            <a:r>
              <a:rPr lang="cs-CZ" b="1" dirty="0" err="1" smtClean="0"/>
              <a:t>nesmáčivost</a:t>
            </a:r>
            <a:r>
              <a:rPr lang="cs-CZ" b="1" dirty="0" smtClean="0"/>
              <a:t> peří</a:t>
            </a:r>
          </a:p>
          <a:p>
            <a:r>
              <a:rPr lang="cs-CZ" b="1" dirty="0" smtClean="0"/>
              <a:t>peří</a:t>
            </a:r>
            <a:r>
              <a:rPr lang="cs-CZ" dirty="0" smtClean="0"/>
              <a:t> – z ptačích šupin</a:t>
            </a:r>
          </a:p>
          <a:p>
            <a:pPr marL="0" indent="0">
              <a:buNone/>
            </a:pPr>
            <a:r>
              <a:rPr lang="cs-CZ" b="1" dirty="0"/>
              <a:t> </a:t>
            </a:r>
            <a:r>
              <a:rPr lang="cs-CZ" b="1" dirty="0" smtClean="0"/>
              <a:t>   prachové</a:t>
            </a:r>
          </a:p>
          <a:p>
            <a:pPr marL="0" indent="0">
              <a:buNone/>
            </a:pPr>
            <a:r>
              <a:rPr lang="cs-CZ" b="1" dirty="0"/>
              <a:t> </a:t>
            </a:r>
            <a:r>
              <a:rPr lang="cs-CZ" b="1" dirty="0" smtClean="0"/>
              <a:t>   obrysové</a:t>
            </a:r>
          </a:p>
          <a:p>
            <a:pPr marL="0" indent="0">
              <a:buNone/>
            </a:pPr>
            <a:r>
              <a:rPr lang="cs-CZ" dirty="0" smtClean="0"/>
              <a:t>obrysové – v pruzích = </a:t>
            </a:r>
            <a:r>
              <a:rPr lang="cs-CZ" b="1" dirty="0" err="1" smtClean="0"/>
              <a:t>pernice</a:t>
            </a:r>
            <a:r>
              <a:rPr lang="cs-CZ" dirty="0" smtClean="0"/>
              <a:t>, </a:t>
            </a:r>
            <a:r>
              <a:rPr lang="cs-CZ" b="1" dirty="0" smtClean="0"/>
              <a:t>holá</a:t>
            </a:r>
            <a:r>
              <a:rPr lang="cs-CZ" dirty="0" smtClean="0"/>
              <a:t> místa = </a:t>
            </a:r>
            <a:r>
              <a:rPr lang="cs-CZ" b="1" dirty="0" err="1" smtClean="0"/>
              <a:t>nažiny</a:t>
            </a:r>
            <a:endParaRPr lang="cs-CZ" b="1" dirty="0"/>
          </a:p>
        </p:txBody>
      </p:sp>
      <p:cxnSp>
        <p:nvCxnSpPr>
          <p:cNvPr id="5" name="Přímá spojnice se šipkou 4"/>
          <p:cNvCxnSpPr/>
          <p:nvPr/>
        </p:nvCxnSpPr>
        <p:spPr>
          <a:xfrm>
            <a:off x="539552" y="3645024"/>
            <a:ext cx="28803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se šipkou 6"/>
          <p:cNvCxnSpPr/>
          <p:nvPr/>
        </p:nvCxnSpPr>
        <p:spPr>
          <a:xfrm>
            <a:off x="539552" y="3645024"/>
            <a:ext cx="288032" cy="4320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4115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Dýchací soustava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nejvýkonnější</a:t>
            </a:r>
          </a:p>
          <a:p>
            <a:r>
              <a:rPr lang="cs-CZ" dirty="0" smtClean="0"/>
              <a:t>vzduch z </a:t>
            </a:r>
            <a:r>
              <a:rPr lang="cs-CZ" b="1" dirty="0" smtClean="0"/>
              <a:t>nozder</a:t>
            </a:r>
            <a:r>
              <a:rPr lang="cs-CZ" dirty="0" smtClean="0"/>
              <a:t> </a:t>
            </a:r>
            <a:r>
              <a:rPr lang="cs-CZ" dirty="0" smtClean="0">
                <a:sym typeface="Wingdings" panose="05000000000000000000" pitchFamily="2" charset="2"/>
              </a:rPr>
              <a:t> </a:t>
            </a:r>
            <a:r>
              <a:rPr lang="cs-CZ" b="1" dirty="0" smtClean="0">
                <a:sym typeface="Wingdings" panose="05000000000000000000" pitchFamily="2" charset="2"/>
              </a:rPr>
              <a:t>průdušnice</a:t>
            </a:r>
            <a:r>
              <a:rPr lang="cs-CZ" dirty="0" smtClean="0">
                <a:sym typeface="Wingdings" panose="05000000000000000000" pitchFamily="2" charset="2"/>
              </a:rPr>
              <a:t> </a:t>
            </a:r>
            <a:r>
              <a:rPr lang="cs-CZ" b="1" dirty="0" smtClean="0">
                <a:sym typeface="Wingdings" panose="05000000000000000000" pitchFamily="2" charset="2"/>
              </a:rPr>
              <a:t>průdušky</a:t>
            </a:r>
            <a:r>
              <a:rPr lang="cs-CZ" dirty="0" smtClean="0">
                <a:sym typeface="Wingdings" panose="05000000000000000000" pitchFamily="2" charset="2"/>
              </a:rPr>
              <a:t>  </a:t>
            </a:r>
            <a:r>
              <a:rPr lang="cs-CZ" b="1" dirty="0" smtClean="0">
                <a:sym typeface="Wingdings" panose="05000000000000000000" pitchFamily="2" charset="2"/>
              </a:rPr>
              <a:t>plíce</a:t>
            </a:r>
          </a:p>
          <a:p>
            <a:r>
              <a:rPr lang="cs-CZ" dirty="0" smtClean="0">
                <a:sym typeface="Wingdings" panose="05000000000000000000" pitchFamily="2" charset="2"/>
              </a:rPr>
              <a:t>některé větve průdušek  </a:t>
            </a:r>
            <a:r>
              <a:rPr lang="cs-CZ" b="1" dirty="0" smtClean="0">
                <a:sym typeface="Wingdings" panose="05000000000000000000" pitchFamily="2" charset="2"/>
              </a:rPr>
              <a:t>vzdušné vaky </a:t>
            </a:r>
            <a:r>
              <a:rPr lang="cs-CZ" dirty="0" smtClean="0">
                <a:sym typeface="Wingdings" panose="05000000000000000000" pitchFamily="2" charset="2"/>
              </a:rPr>
              <a:t>– </a:t>
            </a:r>
            <a:r>
              <a:rPr lang="cs-CZ" b="1" dirty="0" smtClean="0">
                <a:sym typeface="Wingdings" panose="05000000000000000000" pitchFamily="2" charset="2"/>
              </a:rPr>
              <a:t>5 párů</a:t>
            </a:r>
          </a:p>
          <a:p>
            <a:pPr>
              <a:buFontTx/>
              <a:buChar char="-"/>
            </a:pPr>
            <a:r>
              <a:rPr lang="cs-CZ" dirty="0" smtClean="0">
                <a:sym typeface="Wingdings" panose="05000000000000000000" pitchFamily="2" charset="2"/>
              </a:rPr>
              <a:t>prostupují do těla a </a:t>
            </a:r>
            <a:r>
              <a:rPr lang="cs-CZ" b="1" dirty="0" smtClean="0">
                <a:sym typeface="Wingdings" panose="05000000000000000000" pitchFamily="2" charset="2"/>
              </a:rPr>
              <a:t>do dutých </a:t>
            </a:r>
          </a:p>
          <a:p>
            <a:pPr marL="0" indent="0">
              <a:buNone/>
            </a:pPr>
            <a:r>
              <a:rPr lang="cs-CZ" b="1" dirty="0">
                <a:sym typeface="Wingdings" panose="05000000000000000000" pitchFamily="2" charset="2"/>
              </a:rPr>
              <a:t> </a:t>
            </a:r>
            <a:r>
              <a:rPr lang="cs-CZ" b="1" dirty="0" smtClean="0">
                <a:sym typeface="Wingdings" panose="05000000000000000000" pitchFamily="2" charset="2"/>
              </a:rPr>
              <a:t>   kostí</a:t>
            </a:r>
          </a:p>
          <a:p>
            <a:pPr>
              <a:buFontTx/>
              <a:buChar char="-"/>
            </a:pPr>
            <a:r>
              <a:rPr lang="cs-CZ" b="1" dirty="0" err="1" smtClean="0">
                <a:sym typeface="Wingdings" panose="05000000000000000000" pitchFamily="2" charset="2"/>
              </a:rPr>
              <a:t>pneumatizované</a:t>
            </a:r>
            <a:r>
              <a:rPr lang="cs-CZ" b="1" dirty="0" smtClean="0">
                <a:sym typeface="Wingdings" panose="05000000000000000000" pitchFamily="2" charset="2"/>
              </a:rPr>
              <a:t> tělo</a:t>
            </a:r>
            <a:endParaRPr lang="cs-CZ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228" y="3812970"/>
            <a:ext cx="2857500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27150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2776"/>
            <a:ext cx="3086100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548680"/>
            <a:ext cx="4572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30534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hlavní </a:t>
            </a:r>
            <a:r>
              <a:rPr lang="cs-CZ" dirty="0" err="1" smtClean="0"/>
              <a:t>fce</a:t>
            </a:r>
            <a:r>
              <a:rPr lang="cs-CZ" dirty="0" smtClean="0"/>
              <a:t> – dýchání i při rychlém letu</a:t>
            </a:r>
          </a:p>
          <a:p>
            <a:r>
              <a:rPr lang="cs-CZ" dirty="0" smtClean="0"/>
              <a:t>v plicích jen část </a:t>
            </a:r>
            <a:r>
              <a:rPr lang="cs-CZ" dirty="0" smtClean="0">
                <a:sym typeface="Wingdings" panose="05000000000000000000" pitchFamily="2" charset="2"/>
              </a:rPr>
              <a:t> do vaků  plíce (výměna plynů</a:t>
            </a:r>
            <a:r>
              <a:rPr lang="cs-CZ" dirty="0" smtClean="0">
                <a:sym typeface="Wingdings" panose="05000000000000000000" pitchFamily="2" charset="2"/>
              </a:rPr>
              <a:t>) – </a:t>
            </a:r>
            <a:r>
              <a:rPr lang="cs-CZ" b="1" dirty="0" smtClean="0">
                <a:sym typeface="Wingdings" panose="05000000000000000000" pitchFamily="2" charset="2"/>
              </a:rPr>
              <a:t>dvojí dýchání</a:t>
            </a:r>
            <a:endParaRPr lang="cs-CZ" b="1" dirty="0" smtClean="0">
              <a:sym typeface="Wingdings" panose="05000000000000000000" pitchFamily="2" charset="2"/>
            </a:endParaRPr>
          </a:p>
          <a:p>
            <a:r>
              <a:rPr lang="cs-CZ" dirty="0" smtClean="0">
                <a:sym typeface="Wingdings" panose="05000000000000000000" pitchFamily="2" charset="2"/>
              </a:rPr>
              <a:t>mechanika pohybu – svalovina trupu</a:t>
            </a:r>
          </a:p>
          <a:p>
            <a:r>
              <a:rPr lang="cs-CZ" dirty="0" smtClean="0">
                <a:sym typeface="Wingdings" panose="05000000000000000000" pitchFamily="2" charset="2"/>
              </a:rPr>
              <a:t>spojeno </a:t>
            </a:r>
            <a:r>
              <a:rPr lang="cs-CZ" b="1" dirty="0" smtClean="0">
                <a:sym typeface="Wingdings" panose="05000000000000000000" pitchFamily="2" charset="2"/>
              </a:rPr>
              <a:t>hlasové ústrojí – syrinx </a:t>
            </a:r>
            <a:r>
              <a:rPr lang="cs-CZ" dirty="0" smtClean="0">
                <a:sym typeface="Wingdings" panose="05000000000000000000" pitchFamily="2" charset="2"/>
              </a:rPr>
              <a:t>– rozvětvení průdušnice – pozměněné chrupavky, hlasivkové blány a drobné svaly </a:t>
            </a:r>
            <a:r>
              <a:rPr lang="cs-CZ" b="1" dirty="0" smtClean="0">
                <a:sym typeface="Wingdings" panose="05000000000000000000" pitchFamily="2" charset="2"/>
              </a:rPr>
              <a:t> chvění membrán</a:t>
            </a:r>
            <a:r>
              <a:rPr lang="cs-CZ" dirty="0" smtClean="0">
                <a:sym typeface="Wingdings" panose="05000000000000000000" pitchFamily="2" charset="2"/>
              </a:rPr>
              <a:t> + </a:t>
            </a:r>
            <a:r>
              <a:rPr lang="cs-CZ" b="1" dirty="0" smtClean="0">
                <a:sym typeface="Wingdings" panose="05000000000000000000" pitchFamily="2" charset="2"/>
              </a:rPr>
              <a:t>činnost zpěvných svalů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6641325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33535"/>
            <a:ext cx="366301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556792"/>
            <a:ext cx="5137795" cy="4502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71258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cévní soustava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/>
              <a:t>největší srdce </a:t>
            </a:r>
            <a:r>
              <a:rPr lang="cs-CZ" dirty="0" smtClean="0"/>
              <a:t>– 10 – 20 % hmotnosti těla</a:t>
            </a:r>
          </a:p>
          <a:p>
            <a:r>
              <a:rPr lang="cs-CZ" dirty="0" smtClean="0"/>
              <a:t>největší krevní tlak, rychlost tepu – </a:t>
            </a:r>
            <a:r>
              <a:rPr lang="cs-CZ" b="1" dirty="0" smtClean="0"/>
              <a:t>200-600 tepů/minuta</a:t>
            </a:r>
            <a:r>
              <a:rPr lang="cs-CZ" dirty="0" smtClean="0"/>
              <a:t> a tělesná teplota – </a:t>
            </a:r>
            <a:r>
              <a:rPr lang="cs-CZ" b="1" dirty="0" smtClean="0"/>
              <a:t>41-44°C</a:t>
            </a:r>
          </a:p>
          <a:p>
            <a:r>
              <a:rPr lang="cs-CZ" dirty="0" smtClean="0"/>
              <a:t>pravá polovina odkysličená</a:t>
            </a:r>
          </a:p>
          <a:p>
            <a:r>
              <a:rPr lang="cs-CZ" dirty="0" smtClean="0"/>
              <a:t>levá s okysličenou krví</a:t>
            </a:r>
          </a:p>
          <a:p>
            <a:r>
              <a:rPr lang="cs-CZ" b="1" dirty="0" smtClean="0"/>
              <a:t>červené krvinky s jádrem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5535385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" y="1073646"/>
            <a:ext cx="7334250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075" y="2262127"/>
            <a:ext cx="359092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653136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5454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vylučovací soustava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párové </a:t>
            </a:r>
            <a:r>
              <a:rPr lang="cs-CZ" b="1" dirty="0" smtClean="0"/>
              <a:t>ledviny</a:t>
            </a:r>
            <a:r>
              <a:rPr lang="cs-CZ" dirty="0" smtClean="0"/>
              <a:t> – prohlubeň křížové kosti</a:t>
            </a:r>
          </a:p>
          <a:p>
            <a:r>
              <a:rPr lang="cs-CZ" b="1" dirty="0" smtClean="0"/>
              <a:t>močovody </a:t>
            </a:r>
            <a:r>
              <a:rPr lang="cs-CZ" b="1" dirty="0" smtClean="0">
                <a:sym typeface="Wingdings" panose="05000000000000000000" pitchFamily="2" charset="2"/>
              </a:rPr>
              <a:t> kloaka </a:t>
            </a:r>
            <a:r>
              <a:rPr lang="cs-CZ" dirty="0" smtClean="0">
                <a:sym typeface="Wingdings" panose="05000000000000000000" pitchFamily="2" charset="2"/>
              </a:rPr>
              <a:t>(zpětné vstřebávání vody)</a:t>
            </a:r>
          </a:p>
          <a:p>
            <a:r>
              <a:rPr lang="cs-CZ" b="1" dirty="0" smtClean="0">
                <a:sym typeface="Wingdings" panose="05000000000000000000" pitchFamily="2" charset="2"/>
              </a:rPr>
              <a:t>kyselina močová – bílý povlak trusu </a:t>
            </a:r>
            <a:r>
              <a:rPr lang="cs-CZ" dirty="0" smtClean="0">
                <a:sym typeface="Wingdings" panose="05000000000000000000" pitchFamily="2" charset="2"/>
              </a:rPr>
              <a:t>(hustá, kašovitá)</a:t>
            </a:r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706662"/>
            <a:ext cx="4591324" cy="3048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27" y="4221087"/>
            <a:ext cx="3470988" cy="2603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9054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Pohlavní soustava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v období rozmnožování – zvětšování orgánů</a:t>
            </a:r>
          </a:p>
          <a:p>
            <a:r>
              <a:rPr lang="cs-CZ" b="1" dirty="0" smtClean="0"/>
              <a:t>samice – levý vaječník</a:t>
            </a:r>
          </a:p>
          <a:p>
            <a:r>
              <a:rPr lang="cs-CZ" dirty="0" smtClean="0"/>
              <a:t>vývody do kloaky – </a:t>
            </a:r>
            <a:r>
              <a:rPr lang="cs-CZ" b="1" dirty="0" smtClean="0"/>
              <a:t>vnitřní oplození</a:t>
            </a:r>
          </a:p>
          <a:p>
            <a:r>
              <a:rPr lang="cs-CZ" dirty="0" smtClean="0"/>
              <a:t>přitlačení kloaky samce </a:t>
            </a:r>
            <a:r>
              <a:rPr lang="cs-CZ" dirty="0" smtClean="0">
                <a:sym typeface="Wingdings" panose="05000000000000000000" pitchFamily="2" charset="2"/>
              </a:rPr>
              <a:t> spermie do kloaky samice  </a:t>
            </a:r>
            <a:r>
              <a:rPr lang="cs-CZ" b="1" dirty="0" smtClean="0">
                <a:sym typeface="Wingdings" panose="05000000000000000000" pitchFamily="2" charset="2"/>
              </a:rPr>
              <a:t>vejcovody – oplození</a:t>
            </a:r>
          </a:p>
          <a:p>
            <a:r>
              <a:rPr lang="cs-CZ" b="1" dirty="0" smtClean="0">
                <a:sym typeface="Wingdings" panose="05000000000000000000" pitchFamily="2" charset="2"/>
              </a:rPr>
              <a:t>pštrosi a vrubozobí - penis</a:t>
            </a:r>
            <a:endParaRPr lang="cs-CZ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574" y="4365104"/>
            <a:ext cx="3736425" cy="2492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3" y="4973376"/>
            <a:ext cx="2316369" cy="1551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80950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42" y="1600200"/>
            <a:ext cx="604871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67132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vejce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b="1" dirty="0" smtClean="0"/>
              <a:t>žloutková koule </a:t>
            </a:r>
            <a:r>
              <a:rPr lang="cs-CZ" dirty="0" smtClean="0"/>
              <a:t>– malý okrsek žloutku tvořivého = zárodečný terčík – buněčné jádro </a:t>
            </a:r>
            <a:r>
              <a:rPr lang="cs-CZ" dirty="0" smtClean="0">
                <a:sym typeface="Wingdings" panose="05000000000000000000" pitchFamily="2" charset="2"/>
              </a:rPr>
              <a:t> zárodek</a:t>
            </a:r>
          </a:p>
          <a:p>
            <a:r>
              <a:rPr lang="cs-CZ" dirty="0" smtClean="0">
                <a:sym typeface="Wingdings" panose="05000000000000000000" pitchFamily="2" charset="2"/>
              </a:rPr>
              <a:t>při </a:t>
            </a:r>
            <a:r>
              <a:rPr lang="cs-CZ" b="1" dirty="0" smtClean="0">
                <a:sym typeface="Wingdings" panose="05000000000000000000" pitchFamily="2" charset="2"/>
              </a:rPr>
              <a:t>průchodu vejcovody </a:t>
            </a:r>
            <a:r>
              <a:rPr lang="cs-CZ" dirty="0" smtClean="0">
                <a:sym typeface="Wingdings" panose="05000000000000000000" pitchFamily="2" charset="2"/>
              </a:rPr>
              <a:t>obalen </a:t>
            </a:r>
            <a:r>
              <a:rPr lang="cs-CZ" b="1" dirty="0" smtClean="0">
                <a:sym typeface="Wingdings" panose="05000000000000000000" pitchFamily="2" charset="2"/>
              </a:rPr>
              <a:t>vaječnými obaly</a:t>
            </a:r>
            <a:r>
              <a:rPr lang="cs-CZ" dirty="0" smtClean="0">
                <a:sym typeface="Wingdings" panose="05000000000000000000" pitchFamily="2" charset="2"/>
              </a:rPr>
              <a:t> vylučované žláznatou výstelkou vejcovodu – </a:t>
            </a:r>
            <a:r>
              <a:rPr lang="cs-CZ" b="1" dirty="0" smtClean="0">
                <a:sym typeface="Wingdings" panose="05000000000000000000" pitchFamily="2" charset="2"/>
              </a:rPr>
              <a:t>bílek, papírová blána, vápenitá </a:t>
            </a:r>
            <a:r>
              <a:rPr lang="cs-CZ" dirty="0" smtClean="0">
                <a:sym typeface="Wingdings" panose="05000000000000000000" pitchFamily="2" charset="2"/>
              </a:rPr>
              <a:t>kaše  skořápka</a:t>
            </a:r>
          </a:p>
          <a:p>
            <a:r>
              <a:rPr lang="cs-CZ" dirty="0" smtClean="0">
                <a:sym typeface="Wingdings" panose="05000000000000000000" pitchFamily="2" charset="2"/>
              </a:rPr>
              <a:t>velikost a tvar zbarvení skořápky charakteristické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690101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27" y="0"/>
            <a:ext cx="5086284" cy="3812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094542"/>
            <a:ext cx="4932040" cy="4770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27" y="4293096"/>
            <a:ext cx="4512176" cy="2159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7967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93" y="435768"/>
            <a:ext cx="466725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6668"/>
            <a:ext cx="3819526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31" y="3789040"/>
            <a:ext cx="3888432" cy="2912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524" y="2547881"/>
            <a:ext cx="3366542" cy="417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85005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2776"/>
            <a:ext cx="443865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780928"/>
            <a:ext cx="3800475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07899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průchod vejcovodem – rýhování zárodečného terčíku </a:t>
            </a:r>
            <a:r>
              <a:rPr lang="cs-CZ" dirty="0" smtClean="0">
                <a:sym typeface="Wingdings" panose="05000000000000000000" pitchFamily="2" charset="2"/>
              </a:rPr>
              <a:t> po snesení se zastavuje  obnova při zahřívání rodiči</a:t>
            </a:r>
          </a:p>
          <a:p>
            <a:r>
              <a:rPr lang="cs-CZ" dirty="0" smtClean="0">
                <a:sym typeface="Wingdings" panose="05000000000000000000" pitchFamily="2" charset="2"/>
              </a:rPr>
              <a:t>zárodek – amnion, chorion (seróza) a alantois</a:t>
            </a:r>
          </a:p>
          <a:p>
            <a:r>
              <a:rPr lang="cs-CZ" dirty="0" smtClean="0">
                <a:sym typeface="Wingdings" panose="05000000000000000000" pitchFamily="2" charset="2"/>
              </a:rPr>
              <a:t>výživa ze žloutkového vaku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269206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787"/>
            <a:ext cx="434916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703" y="3427543"/>
            <a:ext cx="6096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4419"/>
            <a:ext cx="4393912" cy="3295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81128"/>
            <a:ext cx="3151666" cy="2308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29354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dirty="0" smtClean="0"/>
              <a:t>stavba pera</a:t>
            </a:r>
            <a:endParaRPr lang="cs-CZ" dirty="0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991"/>
            <a:ext cx="3409950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73016"/>
            <a:ext cx="743902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588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/>
          <a:lstStyle/>
          <a:p>
            <a:r>
              <a:rPr lang="cs-CZ" b="1" dirty="0" smtClean="0"/>
              <a:t>šupiny</a:t>
            </a:r>
            <a:r>
              <a:rPr lang="cs-CZ" dirty="0" smtClean="0"/>
              <a:t> pouze </a:t>
            </a:r>
            <a:r>
              <a:rPr lang="cs-CZ" b="1" dirty="0" smtClean="0"/>
              <a:t>na nohou</a:t>
            </a:r>
          </a:p>
          <a:p>
            <a:r>
              <a:rPr lang="cs-CZ" b="1" dirty="0" smtClean="0"/>
              <a:t>zbarvení</a:t>
            </a:r>
            <a:r>
              <a:rPr lang="cs-CZ" dirty="0" smtClean="0"/>
              <a:t> – pigmenty a lom a odraz světla (fyzikální zbarvení)</a:t>
            </a:r>
          </a:p>
          <a:p>
            <a:r>
              <a:rPr lang="cs-CZ" dirty="0" smtClean="0"/>
              <a:t>1x nebo 2x za rok výměna </a:t>
            </a:r>
            <a:r>
              <a:rPr lang="cs-CZ" dirty="0" smtClean="0">
                <a:sym typeface="Wingdings" panose="05000000000000000000" pitchFamily="2" charset="2"/>
              </a:rPr>
              <a:t> </a:t>
            </a:r>
            <a:r>
              <a:rPr lang="cs-CZ" b="1" dirty="0" smtClean="0">
                <a:sym typeface="Wingdings" panose="05000000000000000000" pitchFamily="2" charset="2"/>
              </a:rPr>
              <a:t>pelichání</a:t>
            </a:r>
            <a:endParaRPr lang="cs-CZ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393258"/>
            <a:ext cx="3347864" cy="4463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852936"/>
            <a:ext cx="5100652" cy="3825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7022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879" y="1600200"/>
            <a:ext cx="531424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987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Kostra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zkostnatělá</a:t>
            </a:r>
          </a:p>
          <a:p>
            <a:r>
              <a:rPr lang="cs-CZ" b="1" dirty="0" smtClean="0"/>
              <a:t>pevná a pružná</a:t>
            </a:r>
          </a:p>
          <a:p>
            <a:r>
              <a:rPr lang="cs-CZ" dirty="0" smtClean="0"/>
              <a:t>pevnost – </a:t>
            </a:r>
            <a:r>
              <a:rPr lang="cs-CZ" b="1" dirty="0" smtClean="0"/>
              <a:t>srůst kostí </a:t>
            </a:r>
            <a:r>
              <a:rPr lang="cs-CZ" dirty="0" smtClean="0"/>
              <a:t>na lebce, hrudní a křížové oblasti a končetin</a:t>
            </a:r>
          </a:p>
          <a:p>
            <a:r>
              <a:rPr lang="cs-CZ" dirty="0" smtClean="0"/>
              <a:t>lehkost – redukce ocasní části páteře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- </a:t>
            </a:r>
            <a:r>
              <a:rPr lang="cs-CZ" b="1" dirty="0" smtClean="0"/>
              <a:t>vymizení morku kostí =&gt; duté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89792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340768"/>
            <a:ext cx="6351984" cy="476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0696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855</TotalTime>
  <Words>747</Words>
  <Application>Microsoft Office PowerPoint</Application>
  <PresentationFormat>Předvádění na obrazovce (4:3)</PresentationFormat>
  <Paragraphs>128</Paragraphs>
  <Slides>43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43</vt:i4>
      </vt:variant>
    </vt:vector>
  </HeadingPairs>
  <TitlesOfParts>
    <vt:vector size="44" baseType="lpstr">
      <vt:lpstr>Motiv systému Office</vt:lpstr>
      <vt:lpstr>    PTÁCI</vt:lpstr>
      <vt:lpstr>třída: PTÁCI (Aves)</vt:lpstr>
      <vt:lpstr>Kůže</vt:lpstr>
      <vt:lpstr>Prezentace aplikace PowerPoint</vt:lpstr>
      <vt:lpstr>stavba pera</vt:lpstr>
      <vt:lpstr>Prezentace aplikace PowerPoint</vt:lpstr>
      <vt:lpstr>Prezentace aplikace PowerPoint</vt:lpstr>
      <vt:lpstr>Kostra</vt:lpstr>
      <vt:lpstr>Prezentace aplikace PowerPoint</vt:lpstr>
      <vt:lpstr>kosti lebky</vt:lpstr>
      <vt:lpstr>Prezentace aplikace PowerPoint</vt:lpstr>
      <vt:lpstr>Prezentace aplikace PowerPoint</vt:lpstr>
      <vt:lpstr>Prezentace aplikace PowerPoint</vt:lpstr>
      <vt:lpstr>Prezentace aplikace PowerPoint</vt:lpstr>
      <vt:lpstr>stavba předních končetin = křídel</vt:lpstr>
      <vt:lpstr>stavba zadní končetiny</vt:lpstr>
      <vt:lpstr>Prezentace aplikace PowerPoint</vt:lpstr>
      <vt:lpstr>Prezentace aplikace PowerPoint</vt:lpstr>
      <vt:lpstr>svalstvo</vt:lpstr>
      <vt:lpstr>Prezentace aplikace PowerPoint</vt:lpstr>
      <vt:lpstr>nervová soustava</vt:lpstr>
      <vt:lpstr>smysly</vt:lpstr>
      <vt:lpstr>Prezentace aplikace PowerPoint</vt:lpstr>
      <vt:lpstr>Prezentace aplikace PowerPoint</vt:lpstr>
      <vt:lpstr>Prezentace aplikace PowerPoint</vt:lpstr>
      <vt:lpstr>Žlázy s vnitřní sekrecí</vt:lpstr>
      <vt:lpstr>Trávicí soustava</vt:lpstr>
      <vt:lpstr>Prezentace aplikace PowerPoint</vt:lpstr>
      <vt:lpstr>Prezentace aplikace PowerPoint</vt:lpstr>
      <vt:lpstr>Dýchací soustava</vt:lpstr>
      <vt:lpstr>Prezentace aplikace PowerPoint</vt:lpstr>
      <vt:lpstr>Prezentace aplikace PowerPoint</vt:lpstr>
      <vt:lpstr>Prezentace aplikace PowerPoint</vt:lpstr>
      <vt:lpstr>cévní soustava</vt:lpstr>
      <vt:lpstr>Prezentace aplikace PowerPoint</vt:lpstr>
      <vt:lpstr>vylučovací soustava</vt:lpstr>
      <vt:lpstr>Pohlavní soustava</vt:lpstr>
      <vt:lpstr>Prezentace aplikace PowerPoint</vt:lpstr>
      <vt:lpstr>vejce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PTÁCI</dc:title>
  <dc:creator>František</dc:creator>
  <cp:lastModifiedBy>Suchý, František</cp:lastModifiedBy>
  <cp:revision>29</cp:revision>
  <dcterms:created xsi:type="dcterms:W3CDTF">2014-09-15T19:01:11Z</dcterms:created>
  <dcterms:modified xsi:type="dcterms:W3CDTF">2016-01-12T12:29:09Z</dcterms:modified>
</cp:coreProperties>
</file>