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4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30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6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6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99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5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5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24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4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40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3846-CD83-45DD-B3D6-9B9737AA6D23}" type="datetimeFigureOut">
              <a:rPr lang="cs-CZ" smtClean="0"/>
              <a:t>2.2.2016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DD7B8-439F-471B-9BDB-B21779FBA3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1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STRUNATCI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2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třída: SUMKY (</a:t>
            </a:r>
            <a:r>
              <a:rPr lang="cs-CZ" i="1" dirty="0" err="1" smtClean="0"/>
              <a:t>Ascidiacea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larva po změně v </a:t>
            </a:r>
            <a:r>
              <a:rPr lang="cs-CZ" b="1" dirty="0" smtClean="0"/>
              <a:t>dospělce</a:t>
            </a:r>
            <a:r>
              <a:rPr lang="cs-CZ" dirty="0" smtClean="0"/>
              <a:t> trvale </a:t>
            </a:r>
            <a:r>
              <a:rPr lang="cs-CZ" b="1" dirty="0" smtClean="0"/>
              <a:t>přisedá k podkladu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4658521" cy="35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2707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6498735" cy="48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18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třída: SALPY (</a:t>
            </a:r>
            <a:r>
              <a:rPr lang="cs-CZ" i="1" dirty="0" err="1" smtClean="0"/>
              <a:t>Thaliacea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otvory na protilehlých koncích</a:t>
            </a:r>
          </a:p>
          <a:p>
            <a:r>
              <a:rPr lang="cs-CZ" dirty="0" smtClean="0"/>
              <a:t>svalové pásy vytlačují vodu </a:t>
            </a:r>
            <a:r>
              <a:rPr lang="cs-CZ" dirty="0" smtClean="0">
                <a:sym typeface="Wingdings" panose="05000000000000000000" pitchFamily="2" charset="2"/>
              </a:rPr>
              <a:t> pohyb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tvarová a funkční rozmanitost druhu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96940"/>
            <a:ext cx="4523234" cy="35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9996"/>
            <a:ext cx="3810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8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třída: VRŠENKY (</a:t>
            </a:r>
            <a:r>
              <a:rPr lang="cs-CZ" i="1" dirty="0" err="1" smtClean="0"/>
              <a:t>Copelata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ocas u dospělců zachován</a:t>
            </a:r>
          </a:p>
          <a:p>
            <a:r>
              <a:rPr lang="cs-CZ" dirty="0" smtClean="0"/>
              <a:t>tvorba schránek se sítky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046753" cy="383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4" y="2204864"/>
            <a:ext cx="4162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0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podkmen: BEZLEBEČNÍ (</a:t>
            </a:r>
            <a:r>
              <a:rPr lang="cs-CZ" i="1" dirty="0" err="1" smtClean="0"/>
              <a:t>Cephalochordata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základní znaky strunatců zachovány po celý život jedince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kopinatec plžovitý </a:t>
            </a:r>
            <a:r>
              <a:rPr lang="cs-CZ" dirty="0" smtClean="0"/>
              <a:t>(</a:t>
            </a:r>
            <a:r>
              <a:rPr lang="cs-CZ" i="1" dirty="0" err="1" smtClean="0"/>
              <a:t>Branchiostoma</a:t>
            </a:r>
            <a:r>
              <a:rPr lang="cs-CZ" i="1" dirty="0" smtClean="0"/>
              <a:t> </a:t>
            </a:r>
            <a:r>
              <a:rPr lang="cs-CZ" i="1" dirty="0" err="1" smtClean="0"/>
              <a:t>lanceolatum</a:t>
            </a:r>
            <a:r>
              <a:rPr lang="cs-CZ" i="1" dirty="0" smtClean="0"/>
              <a:t>)</a:t>
            </a:r>
          </a:p>
          <a:p>
            <a:pPr>
              <a:buFontTx/>
              <a:buChar char="-"/>
            </a:pPr>
            <a:r>
              <a:rPr lang="cs-CZ" b="1" dirty="0" smtClean="0"/>
              <a:t>mořský</a:t>
            </a:r>
          </a:p>
          <a:p>
            <a:pPr>
              <a:buFontTx/>
              <a:buChar char="-"/>
            </a:pPr>
            <a:r>
              <a:rPr lang="cs-CZ" dirty="0" smtClean="0"/>
              <a:t>podoba rybky</a:t>
            </a:r>
          </a:p>
          <a:p>
            <a:pPr>
              <a:buFontTx/>
              <a:buChar char="-"/>
            </a:pPr>
            <a:r>
              <a:rPr lang="cs-CZ" dirty="0" smtClean="0"/>
              <a:t>hřbetní a břišní (</a:t>
            </a:r>
            <a:r>
              <a:rPr lang="cs-CZ" dirty="0" err="1" smtClean="0"/>
              <a:t>metapleury</a:t>
            </a:r>
            <a:r>
              <a:rPr lang="cs-CZ" dirty="0" smtClean="0"/>
              <a:t>)</a:t>
            </a:r>
            <a:r>
              <a:rPr lang="cs-CZ" b="1" dirty="0" smtClean="0"/>
              <a:t>ploutevní lem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ym typeface="Wingdings" panose="05000000000000000000" pitchFamily="2" charset="2"/>
              </a:rPr>
              <a:t>ocasní ploutvička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039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1358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12" y="11663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3" y="2924944"/>
            <a:ext cx="4381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762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29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bez mozku a míchy</a:t>
            </a:r>
          </a:p>
          <a:p>
            <a:r>
              <a:rPr lang="cs-CZ" dirty="0" smtClean="0"/>
              <a:t>cévní soustava uzavřená </a:t>
            </a:r>
            <a:r>
              <a:rPr lang="cs-CZ" b="1" dirty="0" smtClean="0"/>
              <a:t>bez srdce </a:t>
            </a:r>
            <a:r>
              <a:rPr lang="cs-CZ" dirty="0" smtClean="0"/>
              <a:t>– žilný splav</a:t>
            </a:r>
          </a:p>
          <a:p>
            <a:r>
              <a:rPr lang="cs-CZ" dirty="0" smtClean="0"/>
              <a:t>bezbarvá krev</a:t>
            </a:r>
          </a:p>
          <a:p>
            <a:r>
              <a:rPr lang="cs-CZ" b="1" dirty="0" err="1" smtClean="0"/>
              <a:t>gonochoristé</a:t>
            </a:r>
            <a:endParaRPr lang="cs-CZ" b="1" dirty="0" smtClean="0"/>
          </a:p>
          <a:p>
            <a:r>
              <a:rPr lang="cs-CZ" b="1" dirty="0" smtClean="0"/>
              <a:t>mimotělní oplození</a:t>
            </a:r>
          </a:p>
          <a:p>
            <a:r>
              <a:rPr lang="cs-CZ" dirty="0" smtClean="0"/>
              <a:t>nesouměrné larvy</a:t>
            </a:r>
          </a:p>
          <a:p>
            <a:r>
              <a:rPr lang="cs-CZ" dirty="0" smtClean="0"/>
              <a:t>noční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21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24. kmen: STRUNATCI (</a:t>
            </a:r>
            <a:r>
              <a:rPr lang="cs-CZ" i="1" dirty="0" err="1" smtClean="0"/>
              <a:t>Chordata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nejvyšší stupeň tělesné organizace</a:t>
            </a:r>
          </a:p>
          <a:p>
            <a:pPr marL="0" indent="0">
              <a:buNone/>
            </a:pPr>
            <a:r>
              <a:rPr lang="cs-CZ" b="1" dirty="0" smtClean="0"/>
              <a:t>základní znaky:</a:t>
            </a:r>
          </a:p>
          <a:p>
            <a:pPr marL="514350" indent="-514350">
              <a:buAutoNum type="arabicPeriod"/>
            </a:pPr>
            <a:r>
              <a:rPr lang="cs-CZ" dirty="0" smtClean="0"/>
              <a:t>prvotní </a:t>
            </a:r>
            <a:r>
              <a:rPr lang="cs-CZ" b="1" dirty="0" smtClean="0"/>
              <a:t>opora těla – struna hřbetní – chorda dorsalis</a:t>
            </a:r>
            <a:r>
              <a:rPr lang="cs-CZ" dirty="0" smtClean="0"/>
              <a:t> – buď trvalá nebo přechodná (pouze v zárodečném stádiu) 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zatlačena do mezižeberních plotének a </a:t>
            </a:r>
            <a:r>
              <a:rPr lang="cs-CZ" b="1" dirty="0" smtClean="0">
                <a:sym typeface="Wingdings" panose="05000000000000000000" pitchFamily="2" charset="2"/>
              </a:rPr>
              <a:t>nahrazena páteří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29" y="4797152"/>
            <a:ext cx="2704356" cy="19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prolamováním stěn hltanu </a:t>
            </a:r>
            <a:r>
              <a:rPr lang="cs-CZ" b="1" dirty="0" smtClean="0"/>
              <a:t>vznikají žaberní štěrbiny </a:t>
            </a:r>
            <a:r>
              <a:rPr lang="cs-CZ" dirty="0" smtClean="0"/>
              <a:t>– u vyšších mizí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b="1" dirty="0" smtClean="0"/>
              <a:t>trubicovitá nervová soustava</a:t>
            </a:r>
          </a:p>
          <a:p>
            <a:pPr marL="0" indent="0">
              <a:buNone/>
            </a:pPr>
            <a:r>
              <a:rPr lang="cs-CZ" dirty="0" smtClean="0"/>
              <a:t>4. mají </a:t>
            </a:r>
            <a:r>
              <a:rPr lang="cs-CZ" b="1" dirty="0" smtClean="0"/>
              <a:t>pravý ocas </a:t>
            </a:r>
            <a:r>
              <a:rPr lang="cs-CZ" dirty="0" smtClean="0"/>
              <a:t>– za řitním otvorem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před 500 mil. let</a:t>
            </a:r>
          </a:p>
          <a:p>
            <a:pPr>
              <a:buFontTx/>
              <a:buChar char="-"/>
            </a:pPr>
            <a:r>
              <a:rPr lang="cs-CZ" dirty="0" smtClean="0"/>
              <a:t>prvotně </a:t>
            </a:r>
            <a:r>
              <a:rPr lang="cs-CZ" b="1" dirty="0" smtClean="0"/>
              <a:t>v moři </a:t>
            </a:r>
            <a:r>
              <a:rPr lang="cs-CZ" b="1" dirty="0" smtClean="0">
                <a:sym typeface="Wingdings" panose="05000000000000000000" pitchFamily="2" charset="2"/>
              </a:rPr>
              <a:t> sladké vody  souš </a:t>
            </a:r>
            <a:r>
              <a:rPr lang="cs-CZ" dirty="0" smtClean="0">
                <a:sym typeface="Wingdings" panose="05000000000000000000" pitchFamily="2" charset="2"/>
              </a:rPr>
              <a:t>- obratlovci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08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kmen: Strunatci (</a:t>
            </a:r>
            <a:r>
              <a:rPr lang="cs-CZ" dirty="0" err="1" smtClean="0"/>
              <a:t>Chordata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b="1" dirty="0" smtClean="0"/>
              <a:t>podkmen: Pláštěnci </a:t>
            </a:r>
            <a:r>
              <a:rPr lang="cs-CZ" dirty="0" smtClean="0"/>
              <a:t>(</a:t>
            </a:r>
            <a:r>
              <a:rPr lang="cs-CZ" dirty="0" err="1" smtClean="0"/>
              <a:t>Urochordata</a:t>
            </a:r>
            <a:r>
              <a:rPr lang="cs-CZ" dirty="0" smtClean="0"/>
              <a:t>)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b="1" dirty="0" smtClean="0"/>
              <a:t>podkmen: Bezlebeční </a:t>
            </a:r>
            <a:r>
              <a:rPr lang="cs-CZ" dirty="0" smtClean="0"/>
              <a:t>(</a:t>
            </a:r>
            <a:r>
              <a:rPr lang="cs-CZ" dirty="0" err="1" smtClean="0"/>
              <a:t>Cephalochordata</a:t>
            </a:r>
            <a:r>
              <a:rPr lang="cs-CZ" dirty="0" smtClean="0"/>
              <a:t>)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b="1" dirty="0" smtClean="0"/>
              <a:t>podkmen: Obratlovci </a:t>
            </a:r>
            <a:r>
              <a:rPr lang="cs-CZ" dirty="0" smtClean="0"/>
              <a:t>( </a:t>
            </a:r>
            <a:r>
              <a:rPr lang="cs-CZ" dirty="0" err="1" smtClean="0"/>
              <a:t>Vertebrata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97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 podkmen: Obratlovci (</a:t>
            </a:r>
            <a:r>
              <a:rPr lang="cs-CZ" dirty="0" err="1" smtClean="0"/>
              <a:t>Vertebrata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1. nadtřída: </a:t>
            </a:r>
            <a:r>
              <a:rPr lang="cs-CZ" b="1" dirty="0" smtClean="0"/>
              <a:t>Bezčelistnatci</a:t>
            </a:r>
            <a:r>
              <a:rPr lang="cs-CZ" dirty="0" smtClean="0"/>
              <a:t> (</a:t>
            </a:r>
            <a:r>
              <a:rPr lang="cs-CZ" dirty="0" err="1" smtClean="0"/>
              <a:t>Agnatha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  třída: Kruhoústí </a:t>
            </a:r>
            <a:r>
              <a:rPr lang="cs-CZ" dirty="0" smtClean="0"/>
              <a:t>(</a:t>
            </a:r>
            <a:r>
              <a:rPr lang="cs-CZ" dirty="0" err="1" smtClean="0"/>
              <a:t>Cyclostomata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2. nadtřída: </a:t>
            </a:r>
            <a:r>
              <a:rPr lang="cs-CZ" b="1" dirty="0" err="1" smtClean="0"/>
              <a:t>Čelistnatci</a:t>
            </a:r>
            <a:r>
              <a:rPr lang="cs-CZ" dirty="0" smtClean="0"/>
              <a:t> (</a:t>
            </a:r>
            <a:r>
              <a:rPr lang="cs-CZ" dirty="0" err="1" smtClean="0"/>
              <a:t>Gnathostomata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skupina: </a:t>
            </a:r>
            <a:r>
              <a:rPr lang="cs-CZ" b="1" i="1" dirty="0" err="1" smtClean="0"/>
              <a:t>Bezblaní</a:t>
            </a:r>
            <a:r>
              <a:rPr lang="cs-CZ" dirty="0" smtClean="0"/>
              <a:t> (</a:t>
            </a:r>
            <a:r>
              <a:rPr lang="cs-CZ" dirty="0" err="1" smtClean="0"/>
              <a:t>Anamnia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třída: </a:t>
            </a:r>
            <a:r>
              <a:rPr lang="cs-CZ" b="1" dirty="0" smtClean="0"/>
              <a:t>Paryby</a:t>
            </a:r>
            <a:r>
              <a:rPr lang="cs-CZ" dirty="0" smtClean="0"/>
              <a:t> (</a:t>
            </a:r>
            <a:r>
              <a:rPr lang="cs-CZ" dirty="0" err="1" smtClean="0"/>
              <a:t>Chondichties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třída: </a:t>
            </a:r>
            <a:r>
              <a:rPr lang="cs-CZ" b="1" dirty="0" smtClean="0"/>
              <a:t>Ryby</a:t>
            </a:r>
            <a:r>
              <a:rPr lang="cs-CZ" dirty="0" smtClean="0"/>
              <a:t> (</a:t>
            </a:r>
            <a:r>
              <a:rPr lang="cs-CZ" dirty="0" err="1" smtClean="0"/>
              <a:t>Pisces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třída: </a:t>
            </a:r>
            <a:r>
              <a:rPr lang="cs-CZ" b="1" dirty="0" smtClean="0"/>
              <a:t>Obojživelníci</a:t>
            </a:r>
            <a:r>
              <a:rPr lang="cs-CZ" dirty="0" smtClean="0"/>
              <a:t> (</a:t>
            </a:r>
            <a:r>
              <a:rPr lang="cs-CZ" dirty="0" err="1" smtClean="0"/>
              <a:t>Amphibia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 skupina: </a:t>
            </a:r>
            <a:r>
              <a:rPr lang="cs-CZ" b="1" i="1" dirty="0" err="1" smtClean="0"/>
              <a:t>Blanatí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Amniota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třída: </a:t>
            </a:r>
            <a:r>
              <a:rPr lang="cs-CZ" b="1" dirty="0" smtClean="0"/>
              <a:t>Plazi</a:t>
            </a:r>
            <a:r>
              <a:rPr lang="cs-CZ" dirty="0" smtClean="0"/>
              <a:t> (</a:t>
            </a:r>
            <a:r>
              <a:rPr lang="cs-CZ" dirty="0" err="1" smtClean="0"/>
              <a:t>Reptilia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třída: </a:t>
            </a:r>
            <a:r>
              <a:rPr lang="cs-CZ" b="1" dirty="0" smtClean="0"/>
              <a:t>Ptáci</a:t>
            </a:r>
            <a:r>
              <a:rPr lang="cs-CZ" dirty="0" smtClean="0"/>
              <a:t> (</a:t>
            </a:r>
            <a:r>
              <a:rPr lang="cs-CZ" dirty="0" err="1" smtClean="0"/>
              <a:t>Aves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třída: </a:t>
            </a:r>
            <a:r>
              <a:rPr lang="cs-CZ" b="1" dirty="0" smtClean="0"/>
              <a:t>Savci</a:t>
            </a:r>
            <a:r>
              <a:rPr lang="cs-CZ" dirty="0" smtClean="0"/>
              <a:t> (</a:t>
            </a:r>
            <a:r>
              <a:rPr lang="cs-CZ" dirty="0" err="1" smtClean="0"/>
              <a:t>Mammalia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23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podkmen: PLÁŠTĚNCI (</a:t>
            </a:r>
            <a:r>
              <a:rPr lang="cs-CZ" i="1" dirty="0" err="1" smtClean="0"/>
              <a:t>Urochordata</a:t>
            </a:r>
            <a:r>
              <a:rPr lang="cs-CZ" i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rosolovitý </a:t>
            </a:r>
            <a:r>
              <a:rPr lang="cs-CZ" b="1" dirty="0" smtClean="0"/>
              <a:t>plášť – tunica </a:t>
            </a:r>
            <a:r>
              <a:rPr lang="cs-CZ" dirty="0" smtClean="0"/>
              <a:t>– produkt pokožky</a:t>
            </a:r>
          </a:p>
          <a:p>
            <a:r>
              <a:rPr lang="cs-CZ" b="1" dirty="0" smtClean="0"/>
              <a:t>mořští</a:t>
            </a:r>
            <a:r>
              <a:rPr lang="cs-CZ" dirty="0" smtClean="0"/>
              <a:t>, i kolonie</a:t>
            </a:r>
          </a:p>
          <a:p>
            <a:r>
              <a:rPr lang="cs-CZ" b="1" dirty="0" smtClean="0"/>
              <a:t>vývin nepřímý </a:t>
            </a:r>
            <a:r>
              <a:rPr lang="cs-CZ" dirty="0" smtClean="0"/>
              <a:t>– larvy podobné pulcům</a:t>
            </a:r>
          </a:p>
          <a:p>
            <a:r>
              <a:rPr lang="cs-CZ" b="1" dirty="0" smtClean="0"/>
              <a:t>nervová trubice a chorda jen v ocasní části </a:t>
            </a:r>
            <a:r>
              <a:rPr lang="cs-CZ" dirty="0" smtClean="0"/>
              <a:t>- v dospělosti ji ztrácí</a:t>
            </a:r>
          </a:p>
          <a:p>
            <a:r>
              <a:rPr lang="cs-CZ" b="1" dirty="0" smtClean="0"/>
              <a:t>přisedlý způsob života dospělců</a:t>
            </a:r>
          </a:p>
          <a:p>
            <a:r>
              <a:rPr lang="cs-CZ" dirty="0" smtClean="0"/>
              <a:t>drobný plankton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37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velký počet žaberních štěrbin</a:t>
            </a:r>
          </a:p>
          <a:p>
            <a:r>
              <a:rPr lang="cs-CZ" b="1" dirty="0" smtClean="0"/>
              <a:t>otevřená cévní soustava</a:t>
            </a:r>
          </a:p>
          <a:p>
            <a:r>
              <a:rPr lang="cs-CZ" b="1" dirty="0" smtClean="0"/>
              <a:t>hermafroditi</a:t>
            </a:r>
          </a:p>
          <a:p>
            <a:r>
              <a:rPr lang="cs-CZ" dirty="0" smtClean="0"/>
              <a:t>nepohlavní rozmnožování – </a:t>
            </a:r>
            <a:r>
              <a:rPr lang="cs-CZ" b="1" dirty="0" smtClean="0"/>
              <a:t>pučení</a:t>
            </a:r>
          </a:p>
          <a:p>
            <a:r>
              <a:rPr lang="cs-CZ" dirty="0" smtClean="0"/>
              <a:t>larvy vždy stejné, dospělci odlišní</a:t>
            </a:r>
          </a:p>
          <a:p>
            <a:r>
              <a:rPr lang="cs-CZ" dirty="0" smtClean="0"/>
              <a:t>tři třídy: </a:t>
            </a:r>
            <a:r>
              <a:rPr lang="cs-CZ" b="1" dirty="0" smtClean="0"/>
              <a:t>sumky, salpy, </a:t>
            </a:r>
            <a:r>
              <a:rPr lang="cs-CZ" b="1" dirty="0" err="1" smtClean="0"/>
              <a:t>vršenky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8257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1339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4266"/>
            <a:ext cx="4014170" cy="36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35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373</Words>
  <Application>Microsoft Office PowerPoint</Application>
  <PresentationFormat>Předvádění na obrazovce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STRUNATCI</vt:lpstr>
      <vt:lpstr>24. kmen: STRUNATCI (Chordata)</vt:lpstr>
      <vt:lpstr>Prezentace aplikace PowerPoint</vt:lpstr>
      <vt:lpstr>Prezentace aplikace PowerPoint</vt:lpstr>
      <vt:lpstr>kmen: Strunatci (Chordata)</vt:lpstr>
      <vt:lpstr>3. podkmen: Obratlovci (Vertebrata)</vt:lpstr>
      <vt:lpstr>podkmen: PLÁŠTĚNCI (Urochordata)</vt:lpstr>
      <vt:lpstr>Prezentace aplikace PowerPoint</vt:lpstr>
      <vt:lpstr>Prezentace aplikace PowerPoint</vt:lpstr>
      <vt:lpstr>1. třída: SUMKY (Ascidiacea)</vt:lpstr>
      <vt:lpstr>Prezentace aplikace PowerPoint</vt:lpstr>
      <vt:lpstr>2. třída: SALPY (Thaliacea)</vt:lpstr>
      <vt:lpstr>3. třída: VRŠENKY (Copelata)</vt:lpstr>
      <vt:lpstr>podkmen: BEZLEBEČNÍ (Cephalochordata)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STRUNATCI</dc:title>
  <dc:creator>František</dc:creator>
  <cp:lastModifiedBy>Suchý, František</cp:lastModifiedBy>
  <cp:revision>8</cp:revision>
  <dcterms:created xsi:type="dcterms:W3CDTF">2014-08-26T18:43:55Z</dcterms:created>
  <dcterms:modified xsi:type="dcterms:W3CDTF">2016-02-02T14:10:29Z</dcterms:modified>
</cp:coreProperties>
</file>