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skatelevize.cz/ivysilani/1097181328-udalosti/216411000100928/obsah/495248-kauzy-kuponove-privatizace" TargetMode="External"/><Relationship Id="rId2" Type="http://schemas.openxmlformats.org/officeDocument/2006/relationships/hyperlink" Target="https://www.ceskatelevize.cz/ivysilani/1097181328-udalosti/216411000101107/obsah/503071-kauza-harvardskych-fon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1965" TargetMode="External"/><Relationship Id="rId3" Type="http://schemas.openxmlformats.org/officeDocument/2006/relationships/hyperlink" Target="https://cs.wikipedia.org/wiki/1949" TargetMode="External"/><Relationship Id="rId7" Type="http://schemas.openxmlformats.org/officeDocument/2006/relationships/hyperlink" Target="https://cs.wikipedia.org/wiki/1961" TargetMode="External"/><Relationship Id="rId2" Type="http://schemas.openxmlformats.org/officeDocument/2006/relationships/hyperlink" Target="https://cs.wikipedia.org/wiki/Prvn%C3%AD_p%C4%9Btiletka_(%C4%8Ceskoslovensko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1960" TargetMode="External"/><Relationship Id="rId5" Type="http://schemas.openxmlformats.org/officeDocument/2006/relationships/hyperlink" Target="https://cs.wikipedia.org/wiki/1956" TargetMode="External"/><Relationship Id="rId10" Type="http://schemas.openxmlformats.org/officeDocument/2006/relationships/hyperlink" Target="https://cs.wikipedia.org/wiki/1970" TargetMode="External"/><Relationship Id="rId4" Type="http://schemas.openxmlformats.org/officeDocument/2006/relationships/hyperlink" Target="https://cs.wikipedia.org/wiki/1953" TargetMode="External"/><Relationship Id="rId9" Type="http://schemas.openxmlformats.org/officeDocument/2006/relationships/hyperlink" Target="https://cs.wikipedia.org/wiki/196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%C3%9Ajma" TargetMode="External"/><Relationship Id="rId2" Type="http://schemas.openxmlformats.org/officeDocument/2006/relationships/hyperlink" Target="https://cs.wikipedia.org/wiki/Restitutio_in_integru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St%C3%A1tn%C3%AD_fond_%C5%BEivotn%C3%ADho_prost%C5%99ed%C3%AD" TargetMode="External"/><Relationship Id="rId2" Type="http://schemas.openxmlformats.org/officeDocument/2006/relationships/hyperlink" Target="https://cs.wikipedia.org/w/index.php?title=Ministerstvo_pro_spr%C3%A1vu_n%C3%A1rodn%C3%ADho_majetku_a_jeho_privatizaci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Mal%C3%A1_privatizace#cite_note-2" TargetMode="External"/><Relationship Id="rId5" Type="http://schemas.openxmlformats.org/officeDocument/2006/relationships/hyperlink" Target="https://cs.wikipedia.org/wiki/Fond_n%C3%A1rodn%C3%ADho_majetku" TargetMode="External"/><Relationship Id="rId4" Type="http://schemas.openxmlformats.org/officeDocument/2006/relationships/hyperlink" Target="https://cs.wikipedia.org/wiki/Ministerstvo_%C5%A1kolstv%C3%AD_%C4%8Cesk%C3%A9_republik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867D6E-16A7-4F02-B6C6-93D0FE5C3B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Transformace čs. ekonomiky a kupónová privatizace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EF0328B-5D91-48C2-AC40-183DD1AA7B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45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95C63D-0CBE-4F08-8072-65458C63C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028DC5-91B6-4155-B136-B6059F925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Dodnes soudy zaměstnávají některé kauzy, které začaly během privatizace. Například kauzy spojené s Mosteckou uhelnou společností (MUS), Ostravskokarvinskými doly (OKD) nebo Unipetrolem.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https://www.ceskatelevize.cz/ivysilani/1097181328-udalosti/216411000101107/obsah/503071-kauza-harvardskych-fondu</a:t>
            </a:r>
            <a:endParaRPr lang="cs-CZ" dirty="0"/>
          </a:p>
          <a:p>
            <a:endParaRPr lang="cs-CZ" dirty="0"/>
          </a:p>
          <a:p>
            <a:r>
              <a:rPr lang="cs-CZ">
                <a:hlinkClick r:id="rId3"/>
              </a:rPr>
              <a:t>https://www.ceskatelevize.cz/ivysilani/1097181328-udalosti/216411000100928/obsah/495248-kauzy-kuponove-privatizace</a:t>
            </a: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235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D4BDAF-F99C-4BD5-B4F1-6A054B5F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ČS. ekonomika před rokem 89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477DD6-A9F0-4F89-B4BE-A4763B026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1947 odmítnutí </a:t>
            </a:r>
            <a:r>
              <a:rPr lang="cs-CZ" dirty="0" err="1"/>
              <a:t>Marschallova</a:t>
            </a:r>
            <a:r>
              <a:rPr lang="cs-CZ" dirty="0"/>
              <a:t> plánu – orientace na Sovětský svaz</a:t>
            </a:r>
          </a:p>
          <a:p>
            <a:r>
              <a:rPr lang="cs-CZ" dirty="0">
                <a:solidFill>
                  <a:srgbClr val="FF0000"/>
                </a:solidFill>
              </a:rPr>
              <a:t>socialistické Československo (1948 -89)</a:t>
            </a:r>
          </a:p>
          <a:p>
            <a:r>
              <a:rPr lang="cs-CZ" dirty="0"/>
              <a:t>hospodářské oblasti byla společnost řízena Směrnicemi pro hospodářský a sociální rozvoj, které byly přijímány vždy na sjezdech KSČ. Od těchto směrnic se odvíjelo plánování na celostátní úrovni = </a:t>
            </a:r>
            <a:r>
              <a:rPr lang="cs-CZ" dirty="0">
                <a:solidFill>
                  <a:srgbClr val="FF0000"/>
                </a:solidFill>
              </a:rPr>
              <a:t>centrálně plánovaná ekonomika</a:t>
            </a:r>
          </a:p>
          <a:p>
            <a:r>
              <a:rPr lang="cs-CZ" dirty="0">
                <a:solidFill>
                  <a:srgbClr val="FF0000"/>
                </a:solidFill>
              </a:rPr>
              <a:t>1949 RVHP</a:t>
            </a:r>
          </a:p>
          <a:p>
            <a:r>
              <a:rPr lang="cs-CZ" i="1" u="sng" dirty="0">
                <a:solidFill>
                  <a:srgbClr val="FF0000"/>
                </a:solidFill>
              </a:rPr>
              <a:t>Pětiletka</a:t>
            </a:r>
          </a:p>
          <a:p>
            <a:r>
              <a:rPr lang="cs-CZ" dirty="0"/>
              <a:t> nebo také </a:t>
            </a:r>
            <a:r>
              <a:rPr lang="cs-CZ" i="1" dirty="0"/>
              <a:t>pětiletý plán,</a:t>
            </a:r>
            <a:r>
              <a:rPr lang="cs-CZ" dirty="0"/>
              <a:t> byla základním ekonomickým zákonem zemí se socialistickým zřízením (dovoz i vývoz)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148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1A0F4-7F5A-4A18-8DD1-F6FFB407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7A72FC-5A60-42C7-BB7E-FD40EA846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hlinkClick r:id="rId2" tooltip="První pětiletka (Československo)"/>
              </a:rPr>
              <a:t>1. pětiletka</a:t>
            </a:r>
            <a:r>
              <a:rPr lang="cs-CZ" dirty="0"/>
              <a:t> </a:t>
            </a:r>
            <a:r>
              <a:rPr lang="cs-CZ" dirty="0">
                <a:hlinkClick r:id="rId3" tooltip="1949"/>
              </a:rPr>
              <a:t>1949</a:t>
            </a:r>
            <a:r>
              <a:rPr lang="cs-CZ" dirty="0"/>
              <a:t>–</a:t>
            </a:r>
            <a:r>
              <a:rPr lang="cs-CZ" dirty="0">
                <a:hlinkClick r:id="rId4" tooltip="1953"/>
              </a:rPr>
              <a:t>1953</a:t>
            </a:r>
            <a:r>
              <a:rPr lang="cs-CZ" dirty="0"/>
              <a:t>: industrializace, kolektivizace vesnice, zakládání družstev, budování těžkého průmyslu, 1953 – měnová reforma,</a:t>
            </a:r>
          </a:p>
          <a:p>
            <a:r>
              <a:rPr lang="cs-CZ" dirty="0"/>
              <a:t>1954–1955 (mezi </a:t>
            </a:r>
            <a:r>
              <a:rPr lang="cs-CZ" dirty="0" err="1"/>
              <a:t>obd</a:t>
            </a:r>
            <a:r>
              <a:rPr lang="cs-CZ" dirty="0"/>
              <a:t>. investice do zemědělství)</a:t>
            </a:r>
          </a:p>
          <a:p>
            <a:r>
              <a:rPr lang="cs-CZ" dirty="0"/>
              <a:t>2. pětiletka </a:t>
            </a:r>
            <a:r>
              <a:rPr lang="cs-CZ" dirty="0">
                <a:hlinkClick r:id="rId5" tooltip="1956"/>
              </a:rPr>
              <a:t>1956</a:t>
            </a:r>
            <a:r>
              <a:rPr lang="cs-CZ" dirty="0"/>
              <a:t>–</a:t>
            </a:r>
            <a:r>
              <a:rPr lang="cs-CZ" dirty="0">
                <a:hlinkClick r:id="rId6" tooltip="1960"/>
              </a:rPr>
              <a:t>1960</a:t>
            </a:r>
            <a:r>
              <a:rPr lang="cs-CZ" dirty="0"/>
              <a:t>: upevňování základů socialistické ekonomiky</a:t>
            </a:r>
          </a:p>
          <a:p>
            <a:r>
              <a:rPr lang="cs-CZ" dirty="0"/>
              <a:t>3. pětiletka </a:t>
            </a:r>
            <a:r>
              <a:rPr lang="cs-CZ" dirty="0">
                <a:hlinkClick r:id="rId7" tooltip="1961"/>
              </a:rPr>
              <a:t>1961</a:t>
            </a:r>
            <a:r>
              <a:rPr lang="cs-CZ" dirty="0"/>
              <a:t>–</a:t>
            </a:r>
            <a:r>
              <a:rPr lang="cs-CZ" dirty="0">
                <a:hlinkClick r:id="rId8" tooltip="1965"/>
              </a:rPr>
              <a:t>1965</a:t>
            </a:r>
            <a:r>
              <a:rPr lang="cs-CZ" dirty="0"/>
              <a:t>: prohlášení o završení výstavby socialismu</a:t>
            </a:r>
          </a:p>
          <a:p>
            <a:r>
              <a:rPr lang="cs-CZ" dirty="0"/>
              <a:t>4. pětiletka </a:t>
            </a:r>
            <a:r>
              <a:rPr lang="cs-CZ" dirty="0">
                <a:hlinkClick r:id="rId9" tooltip="1966"/>
              </a:rPr>
              <a:t>1966</a:t>
            </a:r>
            <a:r>
              <a:rPr lang="cs-CZ" dirty="0"/>
              <a:t>–</a:t>
            </a:r>
            <a:r>
              <a:rPr lang="cs-CZ" dirty="0">
                <a:hlinkClick r:id="rId10" tooltip="1970"/>
              </a:rPr>
              <a:t>1970</a:t>
            </a:r>
            <a:r>
              <a:rPr lang="cs-CZ" dirty="0"/>
              <a:t> – přerušeno 1968!!!</a:t>
            </a:r>
          </a:p>
          <a:p>
            <a:endParaRPr lang="cs-CZ" dirty="0"/>
          </a:p>
          <a:p>
            <a:r>
              <a:rPr lang="cs-CZ" dirty="0"/>
              <a:t>Pokračují až do roku 1990</a:t>
            </a:r>
          </a:p>
          <a:p>
            <a:r>
              <a:rPr lang="cs-CZ" dirty="0"/>
              <a:t>Nevýhody???</a:t>
            </a:r>
          </a:p>
          <a:p>
            <a:r>
              <a:rPr lang="cs-CZ" dirty="0"/>
              <a:t>Od roku 1988 uvolnění, dílčí spolupráce i mimo RVHP, obnovení soukromých živností!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20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6C128-C4FE-471B-B1A0-E6E553C0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Sametová revoluce, proces transformace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9FF8C9-BE6B-48AA-A56D-CAB45987F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Architekti transformace vycházeli z teorie, že nejlépe funguje hospodářský systém založený na soukromém vlastnictví</a:t>
            </a:r>
          </a:p>
          <a:p>
            <a:r>
              <a:rPr lang="cs-CZ" dirty="0"/>
              <a:t>1990 ministr financí Václav Klaus „šoková terapie“ </a:t>
            </a:r>
          </a:p>
          <a:p>
            <a:r>
              <a:rPr lang="cs-CZ" dirty="0"/>
              <a:t>Privatizace ekonomiky v plném rozsahu</a:t>
            </a:r>
          </a:p>
          <a:p>
            <a:r>
              <a:rPr lang="cs-CZ" dirty="0"/>
              <a:t>Privatizace se dělila na tři základní procesy, známé jako </a:t>
            </a:r>
            <a:r>
              <a:rPr lang="cs-CZ" dirty="0">
                <a:solidFill>
                  <a:srgbClr val="FF0000"/>
                </a:solidFill>
              </a:rPr>
              <a:t>restituce, malá privatizace a velká privatizace</a:t>
            </a:r>
          </a:p>
        </p:txBody>
      </p:sp>
    </p:spTree>
    <p:extLst>
      <p:ext uri="{BB962C8B-B14F-4D97-AF65-F5344CB8AC3E}">
        <p14:creationId xmlns:p14="http://schemas.microsoft.com/office/powerpoint/2010/main" val="40970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623195-2E2E-4BF6-9D5F-570B6654F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Restituce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372E34-5316-49E4-8E9C-9BD4851D5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Restituce</a:t>
            </a:r>
            <a:r>
              <a:rPr lang="cs-CZ" dirty="0"/>
              <a:t> je navrácení něčeho do původního stavu. Jako tzv. </a:t>
            </a:r>
            <a:r>
              <a:rPr lang="cs-CZ" i="1" dirty="0" err="1">
                <a:hlinkClick r:id="rId2" tooltip="Restitutio in integrum"/>
              </a:rPr>
              <a:t>restitutio</a:t>
            </a:r>
            <a:r>
              <a:rPr lang="cs-CZ" i="1" dirty="0">
                <a:hlinkClick r:id="rId2" tooltip="Restitutio in integrum"/>
              </a:rPr>
              <a:t> in </a:t>
            </a:r>
            <a:r>
              <a:rPr lang="cs-CZ" i="1" dirty="0" err="1">
                <a:hlinkClick r:id="rId2" tooltip="Restitutio in integrum"/>
              </a:rPr>
              <a:t>integrum</a:t>
            </a:r>
            <a:r>
              <a:rPr lang="cs-CZ" dirty="0"/>
              <a:t> jde o nápravu způsobených </a:t>
            </a:r>
            <a:r>
              <a:rPr lang="cs-CZ" dirty="0">
                <a:hlinkClick r:id="rId3" tooltip="Újma"/>
              </a:rPr>
              <a:t>škod</a:t>
            </a:r>
            <a:r>
              <a:rPr lang="cs-CZ" dirty="0"/>
              <a:t> obnovením původního právního stavu.</a:t>
            </a:r>
          </a:p>
          <a:p>
            <a:endParaRPr lang="cs-CZ" dirty="0"/>
          </a:p>
          <a:p>
            <a:r>
              <a:rPr lang="cs-CZ" dirty="0"/>
              <a:t>Restituce církevní???</a:t>
            </a:r>
          </a:p>
        </p:txBody>
      </p:sp>
    </p:spTree>
    <p:extLst>
      <p:ext uri="{BB962C8B-B14F-4D97-AF65-F5344CB8AC3E}">
        <p14:creationId xmlns:p14="http://schemas.microsoft.com/office/powerpoint/2010/main" val="1432646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D58ED-E50B-428A-AE79-31223263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Malá privatizace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3403FA-786E-459B-84D1-04ECA4B84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Pomohla znovu vystavět </a:t>
            </a:r>
            <a:r>
              <a:rPr lang="cs-CZ" b="1" dirty="0"/>
              <a:t>živnostenský sektor</a:t>
            </a:r>
            <a:r>
              <a:rPr lang="cs-CZ" dirty="0"/>
              <a:t>, který v Československu prakticky žádný nebyl. Jednalo se o převody především </a:t>
            </a:r>
            <a:r>
              <a:rPr lang="cs-CZ" b="1" dirty="0"/>
              <a:t>jednotlivých provozoven maloobchodu a služeb z vlastnictví státu </a:t>
            </a:r>
            <a:r>
              <a:rPr lang="cs-CZ" dirty="0"/>
              <a:t>jiným, nestátním subjektům</a:t>
            </a:r>
          </a:p>
          <a:p>
            <a:r>
              <a:rPr lang="cs-CZ" u="sng" dirty="0">
                <a:solidFill>
                  <a:schemeClr val="accent1"/>
                </a:solidFill>
              </a:rPr>
              <a:t>23 tisíc podnikatelských jednotek. Z prodeje majetku v „malé privatizaci“ bylo k 31. prosinci 1993 získáno 31 772 580 586 Kč</a:t>
            </a:r>
          </a:p>
          <a:p>
            <a:r>
              <a:rPr lang="cs-CZ" u="sng" dirty="0">
                <a:solidFill>
                  <a:schemeClr val="accent1"/>
                </a:solidFill>
              </a:rPr>
              <a:t>Výtěžek z privatizace byl ukládán na zvláštní účet </a:t>
            </a:r>
            <a:r>
              <a:rPr lang="cs-CZ" u="sng" dirty="0">
                <a:solidFill>
                  <a:schemeClr val="accent1"/>
                </a:solidFill>
                <a:hlinkClick r:id="rId2" tooltip="Ministerstvo pro správu národního majetku a jeho privatizaci (stránka neexistuj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Ministerstva pro správu národního majetku a jeho privatizaci</a:t>
            </a:r>
            <a:r>
              <a:rPr lang="cs-CZ" u="sng" dirty="0">
                <a:solidFill>
                  <a:schemeClr val="accent1"/>
                </a:solidFill>
              </a:rPr>
              <a:t> (MSNMP). Účet byl označován jako „zvláštní účet MSNMP–Malá privatizace“. Z účtu byly v pozdějších letech uvolňovány prostředky, např. na odstraňování následků povodní, pro </a:t>
            </a:r>
            <a:r>
              <a:rPr lang="cs-CZ" u="sng" dirty="0">
                <a:solidFill>
                  <a:schemeClr val="accent1"/>
                </a:solidFill>
                <a:hlinkClick r:id="rId3" tooltip="Státní fond životního prostředí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Státní fond životního prostředí</a:t>
            </a:r>
            <a:r>
              <a:rPr lang="cs-CZ" u="sng" dirty="0">
                <a:solidFill>
                  <a:schemeClr val="accent1"/>
                </a:solidFill>
              </a:rPr>
              <a:t>, na obnovu vodních toků, vodovodů a úpraven vod, pro </a:t>
            </a:r>
            <a:r>
              <a:rPr lang="cs-CZ" u="sng" dirty="0">
                <a:solidFill>
                  <a:schemeClr val="accent1"/>
                </a:solidFill>
                <a:hlinkClick r:id="rId4" tooltip="Ministerstvo školství České republiky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Ministerstvo školství</a:t>
            </a:r>
            <a:r>
              <a:rPr lang="cs-CZ" u="sng" dirty="0">
                <a:solidFill>
                  <a:schemeClr val="accent1"/>
                </a:solidFill>
              </a:rPr>
              <a:t> apod. Zůstatek hotovosti na „zvláštním účtu“ ke dni 31. prosinci 2014 uvádí výroční zpráva </a:t>
            </a:r>
            <a:r>
              <a:rPr lang="cs-CZ" u="sng" dirty="0">
                <a:solidFill>
                  <a:schemeClr val="accent1"/>
                </a:solidFill>
                <a:hlinkClick r:id="rId5" tooltip="Fond národního majetk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Fondu národního majetku</a:t>
            </a:r>
            <a:r>
              <a:rPr lang="cs-CZ" u="sng" dirty="0">
                <a:solidFill>
                  <a:schemeClr val="accent1"/>
                </a:solidFill>
              </a:rPr>
              <a:t> ve výši 3 907 756 000 Kč.</a:t>
            </a:r>
            <a:r>
              <a:rPr lang="cs-CZ" u="sng" baseline="30000" dirty="0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[2]</a:t>
            </a:r>
            <a:endParaRPr lang="cs-CZ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9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A4B24E-96E7-413E-96ED-936B27E9F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Velká privatizace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E62918-4A2C-42A9-82B8-8B66F1C6F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Měla za úkol privatizovat střední a větší podniky především v oblasti průmyslu.</a:t>
            </a:r>
          </a:p>
          <a:p>
            <a:endParaRPr lang="cs-CZ" dirty="0"/>
          </a:p>
          <a:p>
            <a:r>
              <a:rPr lang="cs-CZ" dirty="0"/>
              <a:t>Kupónová privatizace</a:t>
            </a:r>
          </a:p>
          <a:p>
            <a:r>
              <a:rPr lang="cs-CZ" dirty="0"/>
              <a:t> </a:t>
            </a:r>
            <a:r>
              <a:rPr lang="cs-CZ" dirty="0">
                <a:solidFill>
                  <a:schemeClr val="accent1"/>
                </a:solidFill>
              </a:rPr>
              <a:t>Dušan Třísky, Tomáš </a:t>
            </a:r>
            <a:r>
              <a:rPr lang="cs-CZ" dirty="0" err="1">
                <a:solidFill>
                  <a:schemeClr val="accent1"/>
                </a:solidFill>
              </a:rPr>
              <a:t>Ježeka</a:t>
            </a:r>
            <a:r>
              <a:rPr lang="cs-CZ" dirty="0">
                <a:solidFill>
                  <a:schemeClr val="accent1"/>
                </a:solidFill>
              </a:rPr>
              <a:t> a Václav Klause</a:t>
            </a:r>
            <a:r>
              <a:rPr lang="cs-CZ" dirty="0"/>
              <a:t>. </a:t>
            </a:r>
          </a:p>
          <a:p>
            <a:r>
              <a:rPr lang="cs-CZ" dirty="0"/>
              <a:t>Tato metoda spočívala v tom, že každý občan si mohl opatřit knížku s kupony za 1 000 Kč. Tyto kupony pak mohl vyměnit za akcie podniků. </a:t>
            </a:r>
          </a:p>
          <a:p>
            <a:r>
              <a:rPr lang="cs-CZ" dirty="0"/>
              <a:t>Aby se předešlo rozptýlenému vlastnictví, byly zřízeny </a:t>
            </a:r>
            <a:r>
              <a:rPr lang="cs-CZ" b="1" dirty="0"/>
              <a:t>privatizační fondy</a:t>
            </a:r>
            <a:r>
              <a:rPr lang="cs-CZ" dirty="0"/>
              <a:t>. Každý majitel kupónové knížky se mohl rozhodnout, zda za své kupony vymění přímo za akcie podniků, nebo své kupóny svěří některému z privatizačních fondů. Tento fond pak disponoval s těmito kupóny. </a:t>
            </a:r>
          </a:p>
          <a:p>
            <a:r>
              <a:rPr lang="cs-CZ" dirty="0"/>
              <a:t>Proběhla ve dvou vlnách: První v roce 1992, druhá v roce 1994.</a:t>
            </a:r>
          </a:p>
        </p:txBody>
      </p:sp>
    </p:spTree>
    <p:extLst>
      <p:ext uri="{BB962C8B-B14F-4D97-AF65-F5344CB8AC3E}">
        <p14:creationId xmlns:p14="http://schemas.microsoft.com/office/powerpoint/2010/main" val="406896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E01FD-3BEC-4B0D-9ED8-2B44CB5E0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958293-DA3B-4CBD-BE7B-B1FC34C71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Nákupem kuponové knížky se člověk stal takzvaným </a:t>
            </a:r>
            <a:r>
              <a:rPr lang="cs-CZ" dirty="0" err="1"/>
              <a:t>DIKem</a:t>
            </a:r>
            <a:r>
              <a:rPr lang="cs-CZ" dirty="0"/>
              <a:t>, tedy držitelem investičních kuponů. Investiční kupony se pak směňovaly za akcie privatizovaných podniků.</a:t>
            </a:r>
          </a:p>
          <a:p>
            <a:endParaRPr lang="cs-CZ" dirty="0"/>
          </a:p>
          <a:p>
            <a:r>
              <a:rPr lang="cs-CZ" dirty="0"/>
              <a:t>Někteří </a:t>
            </a:r>
            <a:r>
              <a:rPr lang="cs-CZ" dirty="0" err="1"/>
              <a:t>DIKové</a:t>
            </a:r>
            <a:r>
              <a:rPr lang="cs-CZ" dirty="0"/>
              <a:t> si opravdu pořizovali akcie určitých podniků, ale většina občanů (v první vlně privatizace přes 71 % všech investičních bodů, ve druhé 64 %) prodala své kupony privatizačním fondům, které se tak staly největšími vlastníky bývalého státního majetku. Asi nejznámější byly Harvardské fondy Viktora Koženého.</a:t>
            </a:r>
          </a:p>
        </p:txBody>
      </p:sp>
    </p:spTree>
    <p:extLst>
      <p:ext uri="{BB962C8B-B14F-4D97-AF65-F5344CB8AC3E}">
        <p14:creationId xmlns:p14="http://schemas.microsoft.com/office/powerpoint/2010/main" val="1584745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79D83-2020-4AD0-80EC-AD9C0D21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C3EB8A-4C49-446E-AF60-EA5420F16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Kuponovou metodou se zprivatizovalo 1172 podniků o hodnotě 367,5 miliardy korun. Většinu takto privatizovaných firem ovládly fondy. </a:t>
            </a:r>
          </a:p>
          <a:p>
            <a:r>
              <a:rPr lang="cs-CZ" dirty="0"/>
              <a:t>Jako investiční fond účastnící se kuponové privatizace vznikly i některé dnes úspěšné firmy, například PPF Petra Kellnera.</a:t>
            </a:r>
          </a:p>
        </p:txBody>
      </p:sp>
    </p:spTree>
    <p:extLst>
      <p:ext uri="{BB962C8B-B14F-4D97-AF65-F5344CB8AC3E}">
        <p14:creationId xmlns:p14="http://schemas.microsoft.com/office/powerpoint/2010/main" val="261875518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312</Words>
  <Application>Microsoft Office PowerPoint</Application>
  <PresentationFormat>Širokoúhlá obrazovka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Fazeta</vt:lpstr>
      <vt:lpstr>Transformace čs. ekonomiky a kupónová privatizace</vt:lpstr>
      <vt:lpstr>ČS. ekonomika před rokem 89</vt:lpstr>
      <vt:lpstr>Prezentace aplikace PowerPoint</vt:lpstr>
      <vt:lpstr>Sametová revoluce, proces transformace</vt:lpstr>
      <vt:lpstr>Restituce</vt:lpstr>
      <vt:lpstr>Malá privatizace</vt:lpstr>
      <vt:lpstr>Velká privatizace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Transformace čs. ekonomiky a kupónová privatizace</dc:title>
  <dc:creator>Zdenička Pavlíková</dc:creator>
  <cp:lastModifiedBy>Zdenička Pavlíková</cp:lastModifiedBy>
  <cp:revision>8</cp:revision>
  <dcterms:created xsi:type="dcterms:W3CDTF">2019-01-20T20:42:51Z</dcterms:created>
  <dcterms:modified xsi:type="dcterms:W3CDTF">2019-01-20T21:43:48Z</dcterms:modified>
</cp:coreProperties>
</file>