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3" r:id="rId3"/>
    <p:sldId id="258" r:id="rId4"/>
    <p:sldId id="259" r:id="rId5"/>
    <p:sldId id="260" r:id="rId6"/>
    <p:sldId id="265" r:id="rId7"/>
    <p:sldId id="266" r:id="rId8"/>
    <p:sldId id="262" r:id="rId9"/>
    <p:sldId id="269" r:id="rId10"/>
    <p:sldId id="261" r:id="rId11"/>
    <p:sldId id="272" r:id="rId12"/>
    <p:sldId id="273" r:id="rId13"/>
    <p:sldId id="270" r:id="rId14"/>
    <p:sldId id="271" r:id="rId15"/>
    <p:sldId id="274" r:id="rId16"/>
    <p:sldId id="264" r:id="rId17"/>
    <p:sldId id="26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4008-4B01-43E7-B27C-4F55F009A1B4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6FAA5-D173-4CD7-8F4F-D5A57BAD20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17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01A2317-A542-4681-9F34-6643FDB54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DBCF6B-D0E8-4968-B49F-F864F80B6946}" type="slidenum">
              <a:rPr lang="cs-CZ" altLang="cs-CZ">
                <a:latin typeface="Arial" panose="020B0604020202020204" pitchFamily="34" charset="0"/>
              </a:rPr>
              <a:pPr eaLnBrk="1" hangingPunct="1"/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A36DE38-73EB-436D-A53A-E4F467C03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6A699BD-03F7-4570-9D42-A547730EA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fld id="{C02759C1-CD1E-4782-BD5B-E27F49BC4E91}" type="slidenum">
              <a:rPr lang="cs-CZ" altLang="cs-CZ" smtClean="0">
                <a:latin typeface="Arial" panose="020B0604020202020204" pitchFamily="34" charset="0"/>
              </a:rPr>
              <a:pPr eaLnBrk="1" hangingPunct="1"/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2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DDF480-9071-4595-8E80-EFB62052BBD7}" type="datetimeFigureOut">
              <a:rPr lang="cs-CZ" smtClean="0"/>
              <a:t>04.10.2017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A5C3C4-5113-4FE8-B8BA-A8CBE7A34B6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HOSPODÁŘSKÁ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31760" cy="449580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je soubor cílů, nástrojů a opatření státu v jednotlivých oblastech ekonomického života společnosti</a:t>
            </a:r>
          </a:p>
          <a:p>
            <a:pPr marL="0" indent="0">
              <a:buNone/>
            </a:pPr>
            <a:r>
              <a:rPr lang="cs-CZ" b="1" dirty="0"/>
              <a:t>FUNKCE HP</a:t>
            </a:r>
            <a:r>
              <a:rPr lang="cs-CZ" dirty="0"/>
              <a:t>: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funkce právní jistoty a bezpečí </a:t>
            </a:r>
            <a:r>
              <a:rPr lang="cs-CZ" dirty="0"/>
              <a:t>(tvorba a dodržování práv; obrana státu, mezinárodní dohody)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funkce sociální</a:t>
            </a:r>
            <a:r>
              <a:rPr lang="cs-CZ" dirty="0"/>
              <a:t> (přerozdělování - důchody, nemocenské dávky; nezaměstnanost; veřejné statky - školství, zdravotnictví atd.)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funkce hospodářská </a:t>
            </a:r>
            <a:r>
              <a:rPr lang="cs-CZ" dirty="0"/>
              <a:t>(státní podniky - zisk; podmínky pro podnikání ostatních - hospodářská soutěž, stabilní měna atd.)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33" name="Picture 9" descr="C:\Users\ZS SLOVAN\AppData\Local\Microsoft\Windows\Temporary Internet Files\Content.IE5\SGOM21DJ\MC9002327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48" y="1052736"/>
            <a:ext cx="14442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27878"/>
      </p:ext>
    </p:extLst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ROZPOČET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153400" cy="4495800"/>
          </a:xfrm>
        </p:spPr>
        <p:txBody>
          <a:bodyPr/>
          <a:lstStyle/>
          <a:p>
            <a:r>
              <a:rPr lang="cs-CZ" sz="3200" dirty="0"/>
              <a:t>tvorba, rozdělování a užití finančních prostředků státu</a:t>
            </a:r>
          </a:p>
          <a:p>
            <a:r>
              <a:rPr lang="cs-CZ" sz="3200" dirty="0"/>
              <a:t>snaha o vyrovnaný rozpočet (snížení státního dluhu)</a:t>
            </a:r>
          </a:p>
          <a:p>
            <a:endParaRPr lang="cs-CZ" sz="3200" dirty="0"/>
          </a:p>
          <a:p>
            <a:pPr marL="457200" indent="-457200">
              <a:buFont typeface="Wingdings" pitchFamily="2" charset="2"/>
              <a:buChar char="§"/>
            </a:pPr>
            <a:endParaRPr lang="cs-CZ" sz="3200" dirty="0"/>
          </a:p>
        </p:txBody>
      </p:sp>
      <p:pic>
        <p:nvPicPr>
          <p:cNvPr id="11" name="Picture 2" descr="C:\Users\ZS SLOVAN\AppData\Local\Microsoft\Windows\Temporary Internet Files\Content.IE5\FY2TJY9V\MC9001985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157578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ZS SLOVAN\AppData\Local\Microsoft\Windows\Temporary Internet Files\Content.IE5\R5GKR7TZ\MM9003181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97" y="4155951"/>
            <a:ext cx="762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hnutá šipka doprava 12">
            <a:hlinkClick r:id="rId4" action="ppaction://hlinksldjump"/>
          </p:cNvPr>
          <p:cNvSpPr/>
          <p:nvPr/>
        </p:nvSpPr>
        <p:spPr>
          <a:xfrm>
            <a:off x="7668344" y="332656"/>
            <a:ext cx="504056" cy="432048"/>
          </a:xfrm>
          <a:prstGeom prst="curv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14835"/>
      </p:ext>
    </p:extLst>
  </p:cSld>
  <p:clrMapOvr>
    <a:masterClrMapping/>
  </p:clrMapOvr>
  <p:transition spd="slow"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79209F7-1135-4235-8660-0572E864BB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79231"/>
            <a:ext cx="8229600" cy="5081954"/>
          </a:xfrm>
        </p:spPr>
        <p:txBody>
          <a:bodyPr anchor="ctr"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585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Výdaje státního rozpočtu:</a:t>
            </a: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cs-CZ" sz="2585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Mandatorní výdaje </a:t>
            </a: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jedná se o výdaje, které musí vláda ze zákona vyplatit (dávky sociálního zabezpečení, podpora v nezaměstnanosti, příspěvek na penzijní připojištění)</a:t>
            </a:r>
          </a:p>
          <a:p>
            <a:pPr eaLnBrk="1" hangingPunct="1">
              <a:defRPr/>
            </a:pPr>
            <a:r>
              <a:rPr lang="cs-CZ" sz="2585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Kvazimandatorní </a:t>
            </a: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(jako mandatorní) </a:t>
            </a:r>
            <a:r>
              <a:rPr lang="cs-CZ" sz="2585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výdaje </a:t>
            </a: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mzdy zaměstnanců veřejného sektoru, výdaje na aktivní politiku zaměstnanosti, výdaje na armádu</a:t>
            </a:r>
          </a:p>
          <a:p>
            <a:pPr eaLnBrk="1" hangingPunct="1">
              <a:defRPr/>
            </a:pPr>
            <a:r>
              <a:rPr lang="cs-CZ" sz="2585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Ostatní výdaje </a:t>
            </a: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výdaje, které chce vláda realizovat</a:t>
            </a:r>
            <a:endParaRPr lang="cs-CZ" sz="2585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078470"/>
      </p:ext>
    </p:extLst>
  </p:cSld>
  <p:clrMapOvr>
    <a:masterClrMapping/>
  </p:clrMapOvr>
  <p:transition spd="slow"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C1BAB0-DCBF-426E-8E22-9A163756DF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866" y="857250"/>
            <a:ext cx="8532934" cy="5275385"/>
          </a:xfrm>
        </p:spPr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585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Rozpočtový proces</a:t>
            </a:r>
          </a:p>
          <a:p>
            <a:pPr eaLnBrk="1" hangingPunct="1">
              <a:defRPr/>
            </a:pP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Návrh rozpočtu projednán ve vládě a parlamentních výborech, zpracuje Ministerstvo financí ČR .</a:t>
            </a:r>
          </a:p>
          <a:p>
            <a:pPr eaLnBrk="1" hangingPunct="1">
              <a:defRPr/>
            </a:pP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Schvalování rozpočtu – probíhá v několika kolech, Ministerstvo financí ČR předkládá vládě, schvaluje Parlament, není-li návrh rozpočtu schválen, vláda hospodaří podle tzv. rozpočtového provizória (1/12 rozpočtu předešlého roku).</a:t>
            </a:r>
          </a:p>
          <a:p>
            <a:pPr eaLnBrk="1" hangingPunct="1">
              <a:defRPr/>
            </a:pP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Realizace rozpočtu znamená čerpání rozpočtu.</a:t>
            </a:r>
          </a:p>
          <a:p>
            <a:pPr eaLnBrk="1" hangingPunct="1">
              <a:defRPr/>
            </a:pPr>
            <a:r>
              <a:rPr lang="cs-CZ" sz="2585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Kontrola rozpočtu</a:t>
            </a:r>
          </a:p>
        </p:txBody>
      </p:sp>
    </p:spTree>
    <p:extLst>
      <p:ext uri="{BB962C8B-B14F-4D97-AF65-F5344CB8AC3E}">
        <p14:creationId xmlns:p14="http://schemas.microsoft.com/office/powerpoint/2010/main" val="287227551"/>
      </p:ext>
    </p:extLst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4FD29-FEDE-4A6D-A847-637CD7AB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https://ceskeinfografiky.cz/tag/statni-rozpocet/</a:t>
            </a:r>
          </a:p>
        </p:txBody>
      </p:sp>
      <p:pic>
        <p:nvPicPr>
          <p:cNvPr id="1026" name="Picture 2" descr="https://ceskeinfografiky.cz/wp-content/uploads/2014/08/Kde-konci-Vase-dane-Vydaje-statniho-rozpoctu-2014-infografika.png">
            <a:extLst>
              <a:ext uri="{FF2B5EF4-FFF2-40B4-BE49-F238E27FC236}">
                <a16:creationId xmlns:a16="http://schemas.microsoft.com/office/drawing/2014/main" id="{DBBA4D86-C7EB-456B-B952-86DAC931E0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48" y="2391563"/>
            <a:ext cx="4976769" cy="35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79077"/>
      </p:ext>
    </p:extLst>
  </p:cSld>
  <p:clrMapOvr>
    <a:masterClrMapping/>
  </p:clrMapOvr>
  <p:transition spd="slow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542E6-CFD7-424A-AFAC-E8EA255A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obcanskymonitoring.cz/wp-content/uploads/2015/11/Struktura-prijmu.jpg">
            <a:extLst>
              <a:ext uri="{FF2B5EF4-FFF2-40B4-BE49-F238E27FC236}">
                <a16:creationId xmlns:a16="http://schemas.microsoft.com/office/drawing/2014/main" id="{02180791-F05C-4E2F-B0F7-0425B3A065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55" y="1272505"/>
            <a:ext cx="7206605" cy="43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28290"/>
      </p:ext>
    </p:extLst>
  </p:cSld>
  <p:clrMapOvr>
    <a:masterClrMapping/>
  </p:clrMapOvr>
  <p:transition spd="slow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A311A-6418-45A4-88F4-8F706801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EC57AF-7690-4167-8E3D-21621DBA73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2015 62,8 mld. schodek</a:t>
            </a:r>
          </a:p>
          <a:p>
            <a:r>
              <a:rPr lang="cs-CZ" dirty="0"/>
              <a:t>2016 61,8 mld. přebytek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523880"/>
      </p:ext>
    </p:extLst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STRUKTURA STÁTNÍHO ROZPOČTU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728310"/>
              </p:ext>
            </p:extLst>
          </p:nvPr>
        </p:nvGraphicFramePr>
        <p:xfrm>
          <a:off x="611560" y="1628800"/>
          <a:ext cx="8208912" cy="502920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3926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318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PŘÍJMY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VÝDAJE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809">
                <a:tc>
                  <a:txBody>
                    <a:bodyPr/>
                    <a:lstStyle/>
                    <a:p>
                      <a:r>
                        <a:rPr lang="cs-CZ" b="1" dirty="0"/>
                        <a:t>DAŇOVÉ</a:t>
                      </a:r>
                      <a:r>
                        <a:rPr lang="cs-CZ" b="1" baseline="0" dirty="0"/>
                        <a:t> PŘÍJMY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Daně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Cla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Poplatky za užívání dálnic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NEINVESTIČNÍ VÝDAJE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Veřejná spotřeba státu - státní správa (úřady), armáda,</a:t>
                      </a:r>
                      <a:r>
                        <a:rPr lang="cs-CZ" baseline="0" dirty="0"/>
                        <a:t> policie, soudy</a:t>
                      </a:r>
                      <a:endParaRPr lang="cs-CZ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Veřejná spotřeba obyvatelstva -  příspěvkové organizace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(zdravotnictví, školství,</a:t>
                      </a:r>
                      <a:r>
                        <a:rPr lang="cs-CZ" baseline="0" dirty="0"/>
                        <a:t> kultura)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Dotace - podniky, kraje, obce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706">
                <a:tc>
                  <a:txBody>
                    <a:bodyPr/>
                    <a:lstStyle/>
                    <a:p>
                      <a:r>
                        <a:rPr lang="cs-CZ" b="1" dirty="0"/>
                        <a:t>POJISTNÉ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Na</a:t>
                      </a:r>
                      <a:r>
                        <a:rPr lang="cs-CZ" baseline="0" dirty="0"/>
                        <a:t> sociální zabezpečení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Na zaměstnanost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Na důchodové zabezpečení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/>
                        <a:t>SOCIÁLNÍ PLATBY </a:t>
                      </a:r>
                      <a:r>
                        <a:rPr lang="cs-CZ" baseline="0" dirty="0"/>
                        <a:t>= TRANSFERY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baseline="0" dirty="0"/>
                        <a:t>Důchody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baseline="0" dirty="0"/>
                        <a:t>Podpory v nezaměstnanosti, sociální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baseline="0" dirty="0"/>
                        <a:t>Nemocenské dávky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407">
                <a:tc>
                  <a:txBody>
                    <a:bodyPr/>
                    <a:lstStyle/>
                    <a:p>
                      <a:r>
                        <a:rPr lang="cs-CZ" b="1" dirty="0"/>
                        <a:t>NEDAŇOVÉ PŘÍJMY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Příjmy od rozpočtových organizací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Úroky, pokuty, penále, poplatky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INVESTIČNÍ VÝDAJE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Výstavba silnic a dálnic, železnic, metra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dirty="0"/>
                        <a:t>Výstavba bytů,</a:t>
                      </a:r>
                      <a:r>
                        <a:rPr lang="cs-CZ" baseline="0" dirty="0"/>
                        <a:t> státních budov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Vybavení armády a policie technikou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baseline="0" dirty="0"/>
                        <a:t>Životní prostředí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396264"/>
      </p:ext>
    </p:extLst>
  </p:cSld>
  <p:clrMapOvr>
    <a:masterClrMapping/>
  </p:clrMapOvr>
  <p:transition spd="slow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Cílem hospodářské politiky je zajistit uspokojování potřeb obyvatel a dosáhnout stabilního rozvoje společnosti pomocí svých nástrojů. </a:t>
            </a:r>
          </a:p>
          <a:p>
            <a:r>
              <a:rPr lang="cs-CZ" dirty="0"/>
              <a:t>Hlavními nástroji hospodářské politiky je státní rozpočet a daňová politika. (Zdravotní daň se odvádí zdravotním pojišťovnám, ne státu.)</a:t>
            </a:r>
          </a:p>
          <a:p>
            <a:pPr marL="0" indent="0">
              <a:buNone/>
            </a:pPr>
            <a:r>
              <a:rPr lang="cs-CZ" dirty="0"/>
              <a:t>REFLEXE: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cs-CZ" dirty="0"/>
              <a:t>Víš, kolik % činí současná daň z přidané hodnoty (DPH)?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cs-CZ" dirty="0"/>
              <a:t>Dokážeš vysvětlit, co je „schodek státního rozpočtu“ a kolik přibližně v současnosti činí?</a:t>
            </a:r>
          </a:p>
        </p:txBody>
      </p:sp>
      <p:pic>
        <p:nvPicPr>
          <p:cNvPr id="4" name="Picture 3" descr="C:\Users\ZS SLOVAN\AppData\Local\Microsoft\Windows\Temporary Internet Files\Content.IE5\ZKUOB2XQ\MC9002371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9"/>
            <a:ext cx="1656184" cy="15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24254"/>
      </p:ext>
    </p:extLst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SUBJEKTY HOSPODÁŘSKÉ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587907" cy="4495800"/>
          </a:xfrm>
        </p:spPr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Parlament</a:t>
            </a:r>
            <a:r>
              <a:rPr lang="cs-CZ" dirty="0"/>
              <a:t> - schvaluje zákony, např. státní rozpočet na daný rok</a:t>
            </a:r>
          </a:p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Vláda</a:t>
            </a:r>
            <a:r>
              <a:rPr lang="cs-CZ" dirty="0"/>
              <a:t> - navrhuje zákony, např. návrh státního rozpočtu na další rok</a:t>
            </a:r>
          </a:p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Česká národní banka </a:t>
            </a:r>
            <a:r>
              <a:rPr lang="cs-CZ" dirty="0"/>
              <a:t>- reguluje množství peněz v oběhu, usměrňuje vývoj inflace</a:t>
            </a:r>
          </a:p>
          <a:p>
            <a:r>
              <a:rPr lang="cs-CZ" dirty="0"/>
              <a:t>Mezinárodní instituce (EU, MMF)</a:t>
            </a:r>
          </a:p>
        </p:txBody>
      </p:sp>
      <p:pic>
        <p:nvPicPr>
          <p:cNvPr id="2053" name="Picture 5" descr="C:\Users\ZS SLOVAN\AppData\Local\Microsoft\Windows\Temporary Internet Files\Content.IE5\JY3DX1OV\MC9000128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10" y="1844824"/>
            <a:ext cx="1747418" cy="180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ZS SLOVAN\AppData\Local\Microsoft\Windows\Temporary Internet Files\Content.IE5\1WFLJ5IU\MC9000566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258981" cy="180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13821"/>
      </p:ext>
    </p:extLst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/>
          </a:bodyPr>
          <a:lstStyle/>
          <a:p>
            <a:r>
              <a:rPr lang="cs-CZ" sz="4000" b="1" dirty="0"/>
              <a:t>CÍLE HOSPODÁŘSKÉ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43200" y="1628800"/>
            <a:ext cx="6911680" cy="4495800"/>
          </a:xfrm>
        </p:spPr>
        <p:txBody>
          <a:bodyPr>
            <a:normAutofit fontScale="92500"/>
          </a:bodyPr>
          <a:lstStyle/>
          <a:p>
            <a:r>
              <a:rPr lang="cs-CZ" dirty="0"/>
              <a:t>dosažení harmonického a stabilního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rozvoje společnosti</a:t>
            </a:r>
          </a:p>
          <a:p>
            <a:r>
              <a:rPr lang="cs-CZ" dirty="0"/>
              <a:t>zajištění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uspokojování potřeb </a:t>
            </a:r>
            <a:r>
              <a:rPr lang="cs-CZ" dirty="0"/>
              <a:t>společnosti</a:t>
            </a:r>
          </a:p>
          <a:p>
            <a:pPr lvl="1"/>
            <a:r>
              <a:rPr lang="cs-CZ" sz="2400" dirty="0"/>
              <a:t>vysoká zaměstnanost - nezaměstnanost menší než 10%</a:t>
            </a:r>
            <a:endParaRPr lang="cs-CZ" sz="2400" b="1" dirty="0"/>
          </a:p>
          <a:p>
            <a:pPr lvl="1"/>
            <a:r>
              <a:rPr lang="cs-CZ" sz="2400" dirty="0"/>
              <a:t>cenová stabilita - především u spotřebitelských cen</a:t>
            </a:r>
            <a:endParaRPr lang="cs-CZ" sz="2400" b="1" dirty="0"/>
          </a:p>
          <a:p>
            <a:pPr lvl="1"/>
            <a:r>
              <a:rPr lang="cs-CZ" sz="2400" dirty="0"/>
              <a:t>uspokojivé tempo růstu ekonomiky - zvyšování HDP (hrubého domácího produktu), tj. množství statků a služeb, které vyprodukovalo národní hospodářství za jeden rok</a:t>
            </a:r>
          </a:p>
          <a:p>
            <a:pPr lvl="1"/>
            <a:r>
              <a:rPr lang="cs-CZ" sz="2400" dirty="0"/>
              <a:t>hospodářská rovnováha se zahraničím - kurz koruny, vyváženost vývozu a dovozu</a:t>
            </a:r>
            <a:endParaRPr lang="cs-CZ" sz="2400" b="1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7" descr="C:\Users\ZS SLOVAN\AppData\Local\Microsoft\Windows\Temporary Internet Files\Content.IE5\2WQZ6XA0\MC90043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2022917" cy="168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86874587"/>
      </p:ext>
    </p:extLst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NÁSTROJE HOSPODÁŘSKÉ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339752" y="1628800"/>
            <a:ext cx="5184576" cy="5040560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/>
              <a:t>Peněžní politika </a:t>
            </a:r>
            <a:r>
              <a:rPr lang="cs-CZ" b="1" dirty="0"/>
              <a:t>(monetární) - stabilita měny, regulace úvěrů (pomocí úroků, délky atd.)</a:t>
            </a:r>
          </a:p>
          <a:p>
            <a:r>
              <a:rPr lang="cs-CZ" b="1" u="sng" dirty="0"/>
              <a:t>Rozpočtová politika </a:t>
            </a:r>
            <a:r>
              <a:rPr lang="cs-CZ" b="1" dirty="0"/>
              <a:t>(fiskální) - </a:t>
            </a:r>
            <a:r>
              <a:rPr lang="cs-CZ" b="1" dirty="0">
                <a:hlinkClick r:id="rId2" action="ppaction://hlinksldjump"/>
              </a:rPr>
              <a:t>daně</a:t>
            </a:r>
            <a:r>
              <a:rPr lang="cs-CZ" b="1" dirty="0"/>
              <a:t> a </a:t>
            </a:r>
            <a:r>
              <a:rPr lang="cs-CZ" b="1" dirty="0">
                <a:hlinkClick r:id="rId3" action="ppaction://hlinksldjump"/>
              </a:rPr>
              <a:t>státní rozpočet</a:t>
            </a:r>
            <a:endParaRPr lang="cs-CZ" b="1" dirty="0"/>
          </a:p>
          <a:p>
            <a:r>
              <a:rPr lang="cs-CZ" b="1" u="sng" dirty="0"/>
              <a:t>Důchodová a cenová politika </a:t>
            </a:r>
            <a:r>
              <a:rPr lang="cs-CZ" b="1" dirty="0"/>
              <a:t>- příjmy a výdaje obyvatel (regulace mezd, cen, energií, dotace)</a:t>
            </a:r>
          </a:p>
          <a:p>
            <a:r>
              <a:rPr lang="cs-CZ" b="1" u="sng" dirty="0"/>
              <a:t>Zahraničně obchodní politika </a:t>
            </a:r>
            <a:r>
              <a:rPr lang="cs-CZ" b="1" dirty="0"/>
              <a:t>- kurz koruny, cla, mezinárodní smlouvy, obchodní embarga </a:t>
            </a:r>
            <a:endParaRPr lang="cs-CZ" dirty="0"/>
          </a:p>
        </p:txBody>
      </p:sp>
      <p:pic>
        <p:nvPicPr>
          <p:cNvPr id="6" name="Picture 4" descr="C:\Users\ZS SLOVAN\AppData\Local\Microsoft\Windows\Temporary Internet Files\Content.IE5\ALWJPC1Y\MC90019630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95" y="4509120"/>
            <a:ext cx="1763688" cy="1719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S SLOVAN\AppData\Local\Microsoft\Windows\Temporary Internet Files\Content.IE5\532LQ6TG\MC9004115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3812"/>
            <a:ext cx="1800200" cy="2071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92186"/>
      </p:ext>
    </p:extLst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DAŇ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r>
              <a:rPr lang="cs-CZ" dirty="0"/>
              <a:t>POVINNÁ </a:t>
            </a:r>
          </a:p>
          <a:p>
            <a:r>
              <a:rPr lang="cs-CZ" dirty="0"/>
              <a:t>ZÁKONEM VYNUTITELNÁ </a:t>
            </a:r>
          </a:p>
          <a:p>
            <a:r>
              <a:rPr lang="cs-CZ" dirty="0"/>
              <a:t>NENÁVRATNÁ PENĚŽNÍ ČÁSTKA</a:t>
            </a:r>
          </a:p>
          <a:p>
            <a:r>
              <a:rPr lang="cs-CZ" dirty="0"/>
              <a:t>odvádí se do veřejného rozpočtu</a:t>
            </a:r>
          </a:p>
          <a:p>
            <a:r>
              <a:rPr lang="cs-CZ" dirty="0"/>
              <a:t>jednoznačně </a:t>
            </a:r>
            <a:r>
              <a:rPr lang="cs-CZ" u="sng" dirty="0"/>
              <a:t>vymezena zákonem</a:t>
            </a:r>
          </a:p>
          <a:p>
            <a:r>
              <a:rPr lang="cs-CZ" dirty="0"/>
              <a:t>vybírá se pomocí daňového přiznání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ahnutá šipka doprava 4">
            <a:hlinkClick r:id="rId2" action="ppaction://hlinksldjump"/>
          </p:cNvPr>
          <p:cNvSpPr/>
          <p:nvPr/>
        </p:nvSpPr>
        <p:spPr>
          <a:xfrm>
            <a:off x="7668344" y="332656"/>
            <a:ext cx="504056" cy="432048"/>
          </a:xfrm>
          <a:prstGeom prst="curv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26" name="Picture 2" descr="C:\Users\ZS SLOVAN\AppData\Local\Microsoft\Windows\Temporary Internet Files\Content.IE5\S9JG8C4Z\MM900395692[1]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69160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S SLOVAN\AppData\Local\Microsoft\Windows\Temporary Internet Files\Content.IE5\SGOM21DJ\MC9002304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50" y="2276872"/>
            <a:ext cx="1944216" cy="23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53327"/>
      </p:ext>
    </p:extLst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DAŇOVÉ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>
                <a:srgbClr val="00B0F0"/>
              </a:buClr>
              <a:buSzPct val="100000"/>
              <a:buFont typeface="+mj-lt"/>
              <a:buAutoNum type="alphaUcPeriod"/>
            </a:pPr>
            <a:r>
              <a:rPr lang="cs-CZ" b="1" dirty="0">
                <a:solidFill>
                  <a:srgbClr val="00B0F0"/>
                </a:solidFill>
              </a:rPr>
              <a:t>PŘÍMÉ DANĚ</a:t>
            </a:r>
          </a:p>
          <a:p>
            <a:r>
              <a:rPr lang="cs-CZ" dirty="0"/>
              <a:t>důchodové (platí se podle výše příjmu) - 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Z PŘÍJMU</a:t>
            </a:r>
          </a:p>
          <a:p>
            <a:r>
              <a:rPr lang="cs-CZ" dirty="0"/>
              <a:t>majetkové (platí se podle druhu a velikosti majetku) 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Z NEMOVITOSTI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DĚDICKÁ, DAROVACÍ, Z PŘEVODU NEMOVITOSTI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SILNIČNÍ</a:t>
            </a:r>
          </a:p>
        </p:txBody>
      </p:sp>
      <p:pic>
        <p:nvPicPr>
          <p:cNvPr id="2051" name="Picture 3" descr="C:\Users\ZS SLOVAN\AppData\Local\Microsoft\Windows\Temporary Internet Files\Content.IE5\S9JG8C4Z\MP9004387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22233"/>
            <a:ext cx="1829584" cy="12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ZS SLOVAN\AppData\Local\Microsoft\Windows\Temporary Internet Files\Content.IE5\IFY9XZ97\MP90040046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31" y="4005064"/>
            <a:ext cx="1356239" cy="204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ZS SLOVAN\AppData\Local\Microsoft\Windows\Temporary Internet Files\Content.IE5\R5GKR7TZ\MP900423613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0" y="1729595"/>
            <a:ext cx="1658514" cy="13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4538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STRUKTURA DAŇOVÉ SOUSTAVY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00B0F0"/>
              </a:buClr>
              <a:buSzPct val="100000"/>
              <a:buFont typeface="+mj-lt"/>
              <a:buAutoNum type="alphaUcPeriod" startAt="2"/>
            </a:pPr>
            <a:r>
              <a:rPr lang="cs-CZ" b="1" dirty="0">
                <a:solidFill>
                  <a:srgbClr val="00B0F0"/>
                </a:solidFill>
              </a:rPr>
              <a:t>NEPŘÍMÉ DANĚ</a:t>
            </a:r>
          </a:p>
          <a:p>
            <a:r>
              <a:rPr lang="cs-CZ" dirty="0"/>
              <a:t>univerzální (vybírají se při prodeji zboží, služeb)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Z PŘIDANÉ HODNOTY</a:t>
            </a:r>
          </a:p>
          <a:p>
            <a:r>
              <a:rPr lang="cs-CZ" dirty="0"/>
              <a:t>vybrané (vybírají se u některého zboží - alkohol, cigarety)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SPOTŘEBNÍ</a:t>
            </a:r>
          </a:p>
          <a:p>
            <a:r>
              <a:rPr lang="cs-CZ" dirty="0"/>
              <a:t>energetické (ekologické)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ZE ZEMNÍHO PLYNU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Z PEVNÝCH PALIV</a:t>
            </a:r>
          </a:p>
          <a:p>
            <a:pPr lvl="1">
              <a:buClr>
                <a:srgbClr val="00B0F0"/>
              </a:buClr>
              <a:buFont typeface="Wingdings" pitchFamily="2" charset="2"/>
              <a:buChar char="§"/>
            </a:pPr>
            <a:r>
              <a:rPr lang="cs-CZ" b="1" dirty="0"/>
              <a:t>DAŇ Z ELEKTŘINY</a:t>
            </a:r>
          </a:p>
        </p:txBody>
      </p:sp>
      <p:pic>
        <p:nvPicPr>
          <p:cNvPr id="3074" name="Picture 2" descr="C:\Users\ZS SLOVAN\AppData\Local\Microsoft\Windows\Temporary Internet Files\Content.IE5\FY2TJY9V\MP900313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2130158" cy="140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S SLOVAN\AppData\Local\Microsoft\Windows\Temporary Internet Files\Content.IE5\FEC0STHG\MP900422831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82" y="1552408"/>
            <a:ext cx="1440160" cy="178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S SLOVAN\AppData\Local\Microsoft\Windows\Temporary Internet Files\Content.IE5\1WFLJ5IU\MP90040214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64" y="2455339"/>
            <a:ext cx="1491583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ZS SLOVAN\AppData\Local\Microsoft\Windows\Temporary Internet Files\Content.IE5\0R7O1ENB\MP9003417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92" y="3645024"/>
            <a:ext cx="1042674" cy="146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ZS SLOVAN\AppData\Local\Microsoft\Windows\Temporary Internet Files\Content.IE5\ZKUOB2XQ\MP90044229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92967"/>
            <a:ext cx="1938678" cy="128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ZS SLOVAN\AppData\Local\Microsoft\Windows\Temporary Internet Files\Content.IE5\WKBXCCJS\MP90040359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97" y="5229200"/>
            <a:ext cx="1933732" cy="128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ZS SLOVAN\AppData\Local\Microsoft\Windows\Temporary Internet Files\Content.IE5\1WFLJ5IU\MP90044867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04" y="5583520"/>
            <a:ext cx="1664255" cy="110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4104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Pracovní úkol: </a:t>
            </a:r>
            <a:r>
              <a:rPr lang="cs-CZ" b="1" dirty="0"/>
              <a:t>DRUHY DANÍ</a:t>
            </a:r>
            <a:r>
              <a:rPr lang="cs-CZ" sz="2800" b="1" dirty="0"/>
              <a:t>                 </a:t>
            </a:r>
            <a:r>
              <a:rPr lang="cs-CZ" sz="2400" dirty="0"/>
              <a:t>IA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/>
              <a:t>Jakou daň mohou platit lidé při činnostech na obrázcích?</a:t>
            </a:r>
          </a:p>
          <a:p>
            <a:endParaRPr lang="cs-CZ" dirty="0"/>
          </a:p>
        </p:txBody>
      </p:sp>
      <p:pic>
        <p:nvPicPr>
          <p:cNvPr id="4099" name="Picture 3" descr="C:\Users\ZS SLOVAN\AppData\Local\Microsoft\Windows\Temporary Internet Files\Content.IE5\R5GKR7TZ\MC9002167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58"/>
            <a:ext cx="1841374" cy="1752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S SLOVAN\AppData\Local\Microsoft\Windows\Temporary Internet Files\Content.IE5\S9JG8C4Z\MC90043612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77" y="4888628"/>
            <a:ext cx="2459712" cy="1682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ZS SLOVAN\AppData\Local\Microsoft\Windows\Temporary Internet Files\Content.IE5\R5GKR7TZ\MC90028238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20" y="2852359"/>
            <a:ext cx="1648734" cy="147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ZS SLOVAN\AppData\Local\Microsoft\Windows\Temporary Internet Files\Content.IE5\0R7O1ENB\MC90002443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10" y="2708692"/>
            <a:ext cx="1486895" cy="176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ZS SLOVAN\AppData\Local\Microsoft\Windows\Temporary Internet Files\Content.IE5\XT8LC6FD\MC90033169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86" y="2690988"/>
            <a:ext cx="1569267" cy="178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ZS SLOVAN\AppData\Local\Microsoft\Windows\Temporary Internet Files\Content.IE5\EJ1X6KMO\MC90034414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30" y="4870598"/>
            <a:ext cx="1998812" cy="171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ZS SLOVAN\AppData\Local\Microsoft\Windows\Temporary Internet Files\Content.IE5\JY3DX1OV\MC90021671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48" y="4975688"/>
            <a:ext cx="1735126" cy="153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C:\Users\ZS SLOVAN\AppData\Local\Microsoft\Windows\Temporary Internet Files\Content.IE5\0R7O1ENB\MC90028708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30" y="2773768"/>
            <a:ext cx="1958370" cy="162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:\Users\ZS SLOVAN\AppData\Local\Microsoft\Windows\Temporary Internet Files\Content.IE5\EJ1X6KMO\MC90023302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6" y="2266219"/>
            <a:ext cx="1368152" cy="237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24487"/>
      </p:ext>
    </p:extLst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8" descr="C:\Users\ZS SLOVAN\AppData\Local\Microsoft\Windows\Temporary Internet Files\Content.IE5\EJ1X6KMO\MC9002330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0" y="2287178"/>
            <a:ext cx="1368152" cy="237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Pracovní úkol: </a:t>
            </a:r>
            <a:r>
              <a:rPr lang="cs-CZ" b="1" dirty="0"/>
              <a:t>DRUHY DANÍ</a:t>
            </a:r>
            <a:r>
              <a:rPr lang="cs-CZ" sz="2800" b="1" dirty="0"/>
              <a:t> - ŘEŠENÍ          </a:t>
            </a:r>
            <a:r>
              <a:rPr lang="cs-CZ" sz="2400" dirty="0"/>
              <a:t>IA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/>
              <a:t>Jakou daň mohou platit lidé při činnostech na obrázcích?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9" name="Picture 3" descr="C:\Users\ZS SLOVAN\AppData\Local\Microsoft\Windows\Temporary Internet Files\Content.IE5\R5GKR7TZ\MC9002167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58"/>
            <a:ext cx="1841374" cy="1752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S SLOVAN\AppData\Local\Microsoft\Windows\Temporary Internet Files\Content.IE5\S9JG8C4Z\MC90043612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77" y="4888628"/>
            <a:ext cx="2459712" cy="1682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ZS SLOVAN\AppData\Local\Microsoft\Windows\Temporary Internet Files\Content.IE5\R5GKR7TZ\MC9002823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20" y="2852359"/>
            <a:ext cx="1648734" cy="147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ZS SLOVAN\AppData\Local\Microsoft\Windows\Temporary Internet Files\Content.IE5\0R7O1ENB\MC9000244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10" y="2708692"/>
            <a:ext cx="1486895" cy="176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ZS SLOVAN\AppData\Local\Microsoft\Windows\Temporary Internet Files\Content.IE5\XT8LC6FD\MC9003316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86" y="2690988"/>
            <a:ext cx="1569267" cy="178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ZS SLOVAN\AppData\Local\Microsoft\Windows\Temporary Internet Files\Content.IE5\EJ1X6KMO\MC90034414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30" y="4870598"/>
            <a:ext cx="1998812" cy="171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ZS SLOVAN\AppData\Local\Microsoft\Windows\Temporary Internet Files\Content.IE5\JY3DX1OV\MC90021671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48" y="4975688"/>
            <a:ext cx="1735126" cy="1538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C:\Users\ZS SLOVAN\AppData\Local\Microsoft\Windows\Temporary Internet Files\Content.IE5\0R7O1ENB\MC90028708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30" y="2773768"/>
            <a:ext cx="1958370" cy="162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6130" y="2297831"/>
            <a:ext cx="1361078" cy="236852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ysClr val="windowText" lastClr="000000"/>
                </a:solidFill>
              </a:rPr>
              <a:t>DAŇ Z PŘÍJMU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40910" y="2708692"/>
            <a:ext cx="1486895" cy="176616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DAŇ Z ELEKTŘINY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96866" y="2852359"/>
            <a:ext cx="1648734" cy="14788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DAŇ Z NEMOVITOSTI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26886" y="2690988"/>
            <a:ext cx="1569267" cy="1788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DAŇ Z PŘIDANÉ HODNOTY (zboží)</a:t>
            </a:r>
          </a:p>
        </p:txBody>
      </p:sp>
      <p:sp>
        <p:nvSpPr>
          <p:cNvPr id="8" name="Obdélník 7"/>
          <p:cNvSpPr/>
          <p:nvPr/>
        </p:nvSpPr>
        <p:spPr>
          <a:xfrm>
            <a:off x="6979830" y="2773768"/>
            <a:ext cx="1958370" cy="16224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DAŇ Z PŘIDANÉ HODNOTY (služby)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9512" y="4869158"/>
            <a:ext cx="1841374" cy="175200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DAŇ SILNIČNÍ</a:t>
            </a:r>
          </a:p>
          <a:p>
            <a:pPr algn="ctr"/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283577" y="4888628"/>
            <a:ext cx="2459712" cy="16829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DAŇ Z PŘEVODU NEMOVITOSTI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020448" y="4975688"/>
            <a:ext cx="1735126" cy="15389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DAŇ Z PŘIDANÉ HODNOTY (služby)</a:t>
            </a:r>
          </a:p>
          <a:p>
            <a:pPr algn="ctr"/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979830" y="4870598"/>
            <a:ext cx="1998812" cy="171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DAŇ SPOTŘEBNÍ (alkohol)</a:t>
            </a:r>
          </a:p>
        </p:txBody>
      </p:sp>
    </p:spTree>
    <p:extLst>
      <p:ext uri="{BB962C8B-B14F-4D97-AF65-F5344CB8AC3E}">
        <p14:creationId xmlns:p14="http://schemas.microsoft.com/office/powerpoint/2010/main" val="304346577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3450</TotalTime>
  <Words>676</Words>
  <Application>Microsoft Office PowerPoint</Application>
  <PresentationFormat>Předvádění na obrazovce (4:3)</PresentationFormat>
  <Paragraphs>111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Tw Cen MT</vt:lpstr>
      <vt:lpstr>Wingdings</vt:lpstr>
      <vt:lpstr>Wingdings 2</vt:lpstr>
      <vt:lpstr>Medián</vt:lpstr>
      <vt:lpstr>HOSPODÁŘSKÁ POLITIKA</vt:lpstr>
      <vt:lpstr>SUBJEKTY HOSPODÁŘSKÉ POLITIKY</vt:lpstr>
      <vt:lpstr>CÍLE HOSPODÁŘSKÉ POLITIKY</vt:lpstr>
      <vt:lpstr>NÁSTROJE HOSPODÁŘSKÉ POLITIKY</vt:lpstr>
      <vt:lpstr>DAŇ</vt:lpstr>
      <vt:lpstr>STRUKTURA DAŇOVÉ SOUSTAVY</vt:lpstr>
      <vt:lpstr>STRUKTURA DAŇOVÉ SOUSTAVY</vt:lpstr>
      <vt:lpstr>Pracovní úkol: DRUHY DANÍ                 IA tabule</vt:lpstr>
      <vt:lpstr>Pracovní úkol: DRUHY DANÍ - ŘEŠENÍ          IA tabule</vt:lpstr>
      <vt:lpstr>STÁTNÍ ROZPOČET</vt:lpstr>
      <vt:lpstr>Prezentace aplikace PowerPoint</vt:lpstr>
      <vt:lpstr>Prezentace aplikace PowerPoint</vt:lpstr>
      <vt:lpstr>https://ceskeinfografiky.cz/tag/statni-rozpocet/</vt:lpstr>
      <vt:lpstr>Prezentace aplikace PowerPoint</vt:lpstr>
      <vt:lpstr>Prezentace aplikace PowerPoint</vt:lpstr>
      <vt:lpstr>STRUKTURA STÁTNÍHO ROZPOČTU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ZS SLOVAN</dc:creator>
  <cp:lastModifiedBy>Zdenička Pavlíková</cp:lastModifiedBy>
  <cp:revision>61</cp:revision>
  <dcterms:created xsi:type="dcterms:W3CDTF">2012-07-15T11:49:21Z</dcterms:created>
  <dcterms:modified xsi:type="dcterms:W3CDTF">2017-10-04T19:05:31Z</dcterms:modified>
</cp:coreProperties>
</file>