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94" r:id="rId7"/>
    <p:sldId id="293" r:id="rId8"/>
    <p:sldId id="261" r:id="rId9"/>
    <p:sldId id="296" r:id="rId10"/>
    <p:sldId id="262" r:id="rId11"/>
    <p:sldId id="263" r:id="rId12"/>
    <p:sldId id="264" r:id="rId13"/>
    <p:sldId id="295" r:id="rId14"/>
    <p:sldId id="268" r:id="rId15"/>
    <p:sldId id="265" r:id="rId16"/>
    <p:sldId id="266" r:id="rId17"/>
    <p:sldId id="267" r:id="rId18"/>
    <p:sldId id="297" r:id="rId19"/>
    <p:sldId id="298" r:id="rId20"/>
    <p:sldId id="269" r:id="rId21"/>
    <p:sldId id="270" r:id="rId22"/>
    <p:sldId id="272" r:id="rId23"/>
    <p:sldId id="271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7" r:id="rId33"/>
    <p:sldId id="281" r:id="rId34"/>
    <p:sldId id="282" r:id="rId35"/>
    <p:sldId id="292" r:id="rId36"/>
    <p:sldId id="284" r:id="rId37"/>
    <p:sldId id="283" r:id="rId38"/>
    <p:sldId id="285" r:id="rId39"/>
    <p:sldId id="286" r:id="rId40"/>
    <p:sldId id="288" r:id="rId41"/>
    <p:sldId id="289" r:id="rId42"/>
    <p:sldId id="290" r:id="rId43"/>
    <p:sldId id="291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V6oYcpH6CU" TargetMode="External"/><Relationship Id="rId2" Type="http://schemas.openxmlformats.org/officeDocument/2006/relationships/hyperlink" Target="https://www.youtube.com/watch?v=HrQTBqxbNZ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kcie.cz/radce-investora/investice-zaklady/cz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nazium1.milevsko.cz/dokumenty/ekf1/fr/fin_rozp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nazium1.milevsko.cz/dokumenty/ekf1/ao/aktivni_o.html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nazium1.milevsko.cz/dokumenty/ekf1/stsp/stavebni_sporeni.html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nazium1.milevsko.cz/dokumenty/ekf1/pk/platebni_karta.html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nize.cz/kalkulacky/RPS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B536F8-3828-465C-BC6C-2C7803774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Ekonomie II.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31A3CD-CC9C-45C9-8CCF-1A412D5C71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Peníze. Cenné papíry. Bankovní soustava. ČNB. Finanční gramotnost.</a:t>
            </a:r>
            <a:endParaRPr lang="cs-CZ" dirty="0"/>
          </a:p>
          <a:p>
            <a:r>
              <a:rPr lang="cs-CZ" dirty="0"/>
              <a:t>peníze – charakteristika, vývoj, funkce, cenné papíry, burza – druhy, BCPP, RM – systém. Charakteristiky a úkoly ČNB, operace v komerčních bankách, platební karty. Finanční gramotnost – rozpočet domácnosti, spoření, úvěry – RPSN.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71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A039F-DC21-41D5-8519-BF853A5A7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61801D-7640-4199-9652-3D7ECBB7A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u="sng" dirty="0"/>
              <a:t>a) kreditní</a:t>
            </a:r>
            <a:endParaRPr lang="cs-CZ" dirty="0"/>
          </a:p>
          <a:p>
            <a:r>
              <a:rPr lang="cs-CZ" b="1" i="1" u="sng" dirty="0"/>
              <a:t>b) debetní</a:t>
            </a:r>
            <a:endParaRPr lang="cs-CZ" dirty="0"/>
          </a:p>
          <a:p>
            <a:r>
              <a:rPr lang="cs-CZ" b="1" i="1" u="sng" dirty="0"/>
              <a:t>c) devizový</a:t>
            </a:r>
            <a:endParaRPr lang="cs-CZ" dirty="0"/>
          </a:p>
          <a:p>
            <a:r>
              <a:rPr lang="cs-CZ" dirty="0"/>
              <a:t>- účet v cizí měně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49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509F57-D157-4372-964E-C8CB8BF50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Měna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16256A-C954-401B-BD2C-8C0B80EF8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soustava platidel určitého státu (bankovky + mince)</a:t>
            </a:r>
          </a:p>
          <a:p>
            <a:r>
              <a:rPr lang="cs-CZ" b="1" i="1" u="sng" dirty="0"/>
              <a:t>a) valuta</a:t>
            </a:r>
            <a:endParaRPr lang="cs-CZ" dirty="0"/>
          </a:p>
          <a:p>
            <a:r>
              <a:rPr lang="cs-CZ" dirty="0"/>
              <a:t>- jakákoliv cizí měna v hotovosti</a:t>
            </a:r>
          </a:p>
          <a:p>
            <a:r>
              <a:rPr lang="cs-CZ" b="1" i="1" u="sng" dirty="0"/>
              <a:t>b) deviza</a:t>
            </a:r>
            <a:endParaRPr lang="cs-CZ" dirty="0"/>
          </a:p>
          <a:p>
            <a:r>
              <a:rPr lang="cs-CZ" dirty="0"/>
              <a:t>- cizí měna na účtu (bezhotovostní styk)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575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4527B6-B296-4E41-9C0D-2CA4D1558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52581D-5898-4C16-9718-C219167BF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/>
              <a:t>Kurz měny</a:t>
            </a:r>
            <a:endParaRPr lang="cs-CZ" dirty="0"/>
          </a:p>
          <a:p>
            <a:r>
              <a:rPr lang="cs-CZ" dirty="0"/>
              <a:t>- vyjádření poměru pro výměnu valut, ku naší měně</a:t>
            </a:r>
          </a:p>
          <a:p>
            <a:r>
              <a:rPr lang="cs-CZ" dirty="0"/>
              <a:t>- kurzovní lístek (nákup – měna za koruny, prodej – koruny za měnu)</a:t>
            </a:r>
          </a:p>
          <a:p>
            <a:r>
              <a:rPr lang="cs-CZ" dirty="0"/>
              <a:t>- - konvertibilita – směnitelnost měny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/>
              <a:t> středový kurz</a:t>
            </a:r>
            <a:endParaRPr lang="cs-CZ" dirty="0"/>
          </a:p>
          <a:p>
            <a:r>
              <a:rPr lang="cs-CZ" dirty="0"/>
              <a:t>- nerozhoduje ani banka ani směnárna</a:t>
            </a:r>
          </a:p>
          <a:p>
            <a:r>
              <a:rPr lang="cs-CZ" dirty="0"/>
              <a:t>- kurz vyhlášený ČNB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80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60A55A-5574-43CE-BAE2-F14C452E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83B4C1-DFC6-4DC5-B570-A593DC332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https://www.kurzy.cz/kurzy-men/nejlepsi-kurzy/EUR-euro/#kurzy-smenaren</a:t>
            </a:r>
          </a:p>
        </p:txBody>
      </p:sp>
    </p:spTree>
    <p:extLst>
      <p:ext uri="{BB962C8B-B14F-4D97-AF65-F5344CB8AC3E}">
        <p14:creationId xmlns:p14="http://schemas.microsoft.com/office/powerpoint/2010/main" val="488341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610B246-4A0C-46B0-854C-23FDBE4021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Bankovnictví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A2B8E1E0-3CEC-49D9-B218-FF304BCF9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60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C6699-68A5-46A8-B6DC-06C0D54DE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Bankovnictví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F41964-CCA2-4839-8A16-C38C32D11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u="sng" dirty="0"/>
              <a:t>1) bankovní soustava</a:t>
            </a:r>
            <a:endParaRPr lang="cs-CZ" dirty="0"/>
          </a:p>
          <a:p>
            <a:r>
              <a:rPr lang="cs-CZ" dirty="0"/>
              <a:t>- soustava finančních institucí, které se zabývají bankovními operacemi</a:t>
            </a:r>
          </a:p>
          <a:p>
            <a:r>
              <a:rPr lang="cs-CZ" dirty="0"/>
              <a:t>- banky jsou součástí finančního </a:t>
            </a:r>
            <a:r>
              <a:rPr lang="cs-CZ" dirty="0" smtClean="0"/>
              <a:t>trhu</a:t>
            </a:r>
            <a:endParaRPr lang="cs-CZ" dirty="0"/>
          </a:p>
          <a:p>
            <a:endParaRPr lang="cs-CZ" dirty="0"/>
          </a:p>
          <a:p>
            <a:r>
              <a:rPr lang="cs-CZ" dirty="0"/>
              <a:t>investiční banky, hypotéční banky, spořitelny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ČNB &lt;– KB &lt;- </a:t>
            </a:r>
            <a:r>
              <a:rPr lang="cs-CZ" dirty="0" smtClean="0"/>
              <a:t>klienti</a:t>
            </a:r>
          </a:p>
          <a:p>
            <a:r>
              <a:rPr lang="cs-CZ" dirty="0" smtClean="0">
                <a:hlinkClick r:id="rId2"/>
              </a:rPr>
              <a:t>https://www.youtube.com/watch?v=HrQTBqxbNZ0</a:t>
            </a:r>
            <a:endParaRPr lang="cs-CZ" dirty="0" smtClean="0"/>
          </a:p>
          <a:p>
            <a:r>
              <a:rPr lang="cs-CZ" dirty="0" smtClean="0"/>
              <a:t>Video o ČNB</a:t>
            </a:r>
          </a:p>
          <a:p>
            <a:r>
              <a:rPr lang="cs-CZ" dirty="0" smtClean="0">
                <a:hlinkClick r:id="rId3"/>
              </a:rPr>
              <a:t>https://www.youtube.com/watch?v=0V6oYcpH6CU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77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6C671E-CB73-4241-B794-74790C52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Bankovní systém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50FF65-4BE8-48E5-B67F-EF190949B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roku 1989 – jedno-úrovní bankovní systém</a:t>
            </a:r>
          </a:p>
          <a:p>
            <a:r>
              <a:rPr lang="cs-CZ" dirty="0"/>
              <a:t>- 1 banka – Státní banka ČSSR (absolutní monopol)</a:t>
            </a:r>
          </a:p>
          <a:p>
            <a:r>
              <a:rPr lang="cs-CZ" dirty="0"/>
              <a:t>- po sametové revoluci -&gt; * tržního hospodářství -&gt; zasahuje do bankovního sektoru</a:t>
            </a:r>
          </a:p>
          <a:p>
            <a:r>
              <a:rPr lang="cs-CZ" dirty="0"/>
              <a:t>1990 – vznikají spořitelny, nové banky a další instituce</a:t>
            </a:r>
          </a:p>
          <a:p>
            <a:r>
              <a:rPr lang="cs-CZ" dirty="0"/>
              <a:t>- * chování jako podnikatelské subjekty -&gt; * konkurence</a:t>
            </a:r>
          </a:p>
          <a:p>
            <a:endParaRPr lang="cs-CZ" dirty="0"/>
          </a:p>
          <a:p>
            <a:r>
              <a:rPr lang="cs-CZ" dirty="0"/>
              <a:t>Po roce 1990 – dvou-úrovňový bankovní systém</a:t>
            </a:r>
          </a:p>
          <a:p>
            <a:r>
              <a:rPr lang="cs-CZ" dirty="0"/>
              <a:t>a) centrální banka – ČNB</a:t>
            </a:r>
          </a:p>
          <a:p>
            <a:r>
              <a:rPr lang="cs-CZ" dirty="0"/>
              <a:t>b) komerční banky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34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299AE-CA52-4BDC-997D-A2F467F5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ČNB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F971FF-9AA6-4E47-A9AC-B6588A23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966" y="1672046"/>
            <a:ext cx="10093234" cy="4362994"/>
          </a:xfrm>
        </p:spPr>
        <p:txBody>
          <a:bodyPr>
            <a:normAutofit/>
          </a:bodyPr>
          <a:lstStyle/>
          <a:p>
            <a:r>
              <a:rPr lang="cs-CZ" dirty="0" smtClean="0"/>
              <a:t>ČNB je ústřední (centrální) bankou České republiky, orgánem vykonávajícím dohled nad finančním trhem a orgánem příslušným k řešení krize na finančním trhu. Je zřízena Ústavou České republiky. Je právnickou osobou veřejného práva se sídlem v Praze</a:t>
            </a:r>
          </a:p>
          <a:p>
            <a:r>
              <a:rPr lang="cs-CZ" dirty="0" smtClean="0"/>
              <a:t> S vlastním majetkem, včetně devizových rezerv, hospodaří ČNB s odbornou péčí. Do její činnosti lze zasahovat pouze na základě zákona.</a:t>
            </a:r>
          </a:p>
          <a:p>
            <a:r>
              <a:rPr lang="cs-CZ" dirty="0" smtClean="0"/>
              <a:t>ČNB je součástí Evropského systému centrálních bank a podílí se na plnění jeho cílů a úkolů. Dále je součástí Evropského systému dohledu nad finančními trhy a spolupracuje s Evropskou radou pro systémová rizika a evropskými orgány dohledu nad finančními trhy. </a:t>
            </a:r>
          </a:p>
          <a:p>
            <a:r>
              <a:rPr lang="cs-CZ" dirty="0" smtClean="0"/>
              <a:t>Nejvyšším řídicím orgánem ČNB je </a:t>
            </a:r>
            <a:r>
              <a:rPr lang="cs-CZ" dirty="0" smtClean="0">
                <a:solidFill>
                  <a:srgbClr val="FF0000"/>
                </a:solidFill>
              </a:rPr>
              <a:t>bankovní rada</a:t>
            </a:r>
            <a:r>
              <a:rPr lang="cs-CZ" dirty="0" smtClean="0"/>
              <a:t>, jejímiž členy jsou guvernér, dva viceguvernéři a čtyři další členové bankovní rady. Všechny členy bankovní rady jmenuje prezident republiky na nejvýše dvě šestiletá období.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095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F2014040207012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54" y="548641"/>
            <a:ext cx="11521517" cy="599119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Guvernér ČNB, Jiří </a:t>
            </a:r>
            <a:r>
              <a:rPr lang="cs-CZ" dirty="0" err="1" smtClean="0"/>
              <a:t>Rusnok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cnb.cz</a:t>
            </a:r>
            <a:r>
              <a:rPr lang="cs-CZ" dirty="0" smtClean="0"/>
              <a:t>/</a:t>
            </a:r>
            <a:r>
              <a:rPr lang="cs-CZ" dirty="0" err="1" smtClean="0"/>
              <a:t>cs</a:t>
            </a:r>
            <a:r>
              <a:rPr lang="cs-CZ" dirty="0" smtClean="0"/>
              <a:t>/</a:t>
            </a:r>
            <a:r>
              <a:rPr lang="cs-CZ" dirty="0" err="1" smtClean="0"/>
              <a:t>menova</a:t>
            </a:r>
            <a:r>
              <a:rPr lang="cs-CZ" dirty="0" smtClean="0"/>
              <a:t>_politika/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CA4E6B-830C-41D3-942D-909CE4256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Peníze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2ECA93-B6D3-43AC-9FDF-90BA19420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prostředek směny, všeobecně přijímán</a:t>
            </a:r>
          </a:p>
          <a:p>
            <a:r>
              <a:rPr lang="cs-CZ" dirty="0"/>
              <a:t>- peníze – zvláštní druh statku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/>
              <a:t>Funkce peněz</a:t>
            </a:r>
            <a:endParaRPr lang="cs-CZ" dirty="0"/>
          </a:p>
          <a:p>
            <a:r>
              <a:rPr lang="cs-CZ" dirty="0"/>
              <a:t>a) prostředek směny</a:t>
            </a:r>
          </a:p>
          <a:p>
            <a:r>
              <a:rPr lang="cs-CZ" dirty="0"/>
              <a:t>b) </a:t>
            </a:r>
            <a:r>
              <a:rPr lang="cs-CZ" dirty="0" err="1"/>
              <a:t>poměřitel</a:t>
            </a:r>
            <a:r>
              <a:rPr lang="cs-CZ" dirty="0"/>
              <a:t> hodnot</a:t>
            </a:r>
          </a:p>
          <a:p>
            <a:pPr marL="0" indent="0">
              <a:buNone/>
            </a:pPr>
            <a:r>
              <a:rPr lang="cs-CZ" dirty="0"/>
              <a:t>- ceny, mzdy, náklady</a:t>
            </a:r>
          </a:p>
          <a:p>
            <a:r>
              <a:rPr lang="cs-CZ" dirty="0"/>
              <a:t>c) uchovatel hodnoty</a:t>
            </a:r>
          </a:p>
          <a:p>
            <a:pPr marL="0" indent="0">
              <a:buNone/>
            </a:pPr>
            <a:r>
              <a:rPr lang="cs-CZ" dirty="0"/>
              <a:t>- stálá platnost platidla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061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A98565-FAF0-4AF7-8D27-C03933D3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Funkce ČNB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D63CAF-6D49-4847-A3AD-69009F98C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dozor nad činností komerčních bank</a:t>
            </a:r>
          </a:p>
          <a:p>
            <a:r>
              <a:rPr lang="cs-CZ" dirty="0"/>
              <a:t>- pečuje o stabilitu měny (Kč) – sleduje množství peněz v oběhu</a:t>
            </a:r>
          </a:p>
          <a:p>
            <a:r>
              <a:rPr lang="cs-CZ" dirty="0"/>
              <a:t>- emituje bankovky (tisknutí, vydávání)</a:t>
            </a:r>
          </a:p>
          <a:p>
            <a:r>
              <a:rPr lang="cs-CZ" dirty="0"/>
              <a:t>- vede účty státního rozpočtu</a:t>
            </a:r>
          </a:p>
          <a:p>
            <a:r>
              <a:rPr lang="cs-CZ" dirty="0"/>
              <a:t>- stará se o státní poklad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67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0D25B-911A-485B-AFE4-F7BE0DAC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3 prostředky – péče o měnou stabilitu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05B394-65D2-475B-AC1D-37D7AB2CF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1. určuje směry ve výši povinných minimálních rezerv</a:t>
            </a:r>
            <a:endParaRPr lang="cs-CZ" dirty="0"/>
          </a:p>
          <a:p>
            <a:r>
              <a:rPr lang="cs-CZ" dirty="0"/>
              <a:t>- povinná minimální rezerva: procenta, které musejí komerční banky odevzdávat ČNB</a:t>
            </a:r>
          </a:p>
          <a:p>
            <a:r>
              <a:rPr lang="cs-CZ" dirty="0"/>
              <a:t>- inflační opatření měny (když je příliš peněz v oběhu – peníze ztrácejí svou hodnotu)</a:t>
            </a:r>
          </a:p>
          <a:p>
            <a:r>
              <a:rPr lang="cs-CZ" b="1" i="1" dirty="0"/>
              <a:t>2. stanovuje diskontní sazby</a:t>
            </a:r>
            <a:endParaRPr lang="cs-CZ" dirty="0"/>
          </a:p>
          <a:p>
            <a:r>
              <a:rPr lang="cs-CZ" dirty="0"/>
              <a:t>- ČNB určuje sama úrok, za který si mohou komerční banky půjčit</a:t>
            </a:r>
          </a:p>
          <a:p>
            <a:r>
              <a:rPr lang="cs-CZ" b="1" i="1" dirty="0"/>
              <a:t>3. operace na volném trhu </a:t>
            </a:r>
            <a:endParaRPr lang="cs-CZ" dirty="0"/>
          </a:p>
          <a:p>
            <a:r>
              <a:rPr lang="cs-CZ" dirty="0"/>
              <a:t>- snížení/zvýšení peněz v oběhu, prodává nebo nakupuje státní obligace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65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B6605C-ADE1-41DB-A7DD-68C88821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Komerční banky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5DBA56-185B-40FA-A9FC-EA7750FC2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- finanční instituce, které přijímají vklady od veřejnosti- velmi regulované státem, nabídka úvěrů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i="1" dirty="0"/>
              <a:t>1. aktivní operace</a:t>
            </a:r>
            <a:endParaRPr lang="cs-CZ" dirty="0"/>
          </a:p>
          <a:p>
            <a:r>
              <a:rPr lang="cs-CZ" dirty="0"/>
              <a:t>- poskytování úvěrů, ty operace, které jsou pro banku výhodné, bonita klienta = opatření, zda klient dokáže splácet</a:t>
            </a:r>
          </a:p>
          <a:p>
            <a:r>
              <a:rPr lang="cs-CZ" b="1" i="1" dirty="0"/>
              <a:t>2. pasivní operace</a:t>
            </a:r>
            <a:endParaRPr lang="cs-CZ" dirty="0"/>
          </a:p>
          <a:p>
            <a:r>
              <a:rPr lang="cs-CZ" dirty="0"/>
              <a:t>- banka přijímá naše vklady, nevýhodná operace (na první pohled pro ni)</a:t>
            </a:r>
          </a:p>
          <a:p>
            <a:r>
              <a:rPr lang="cs-CZ" b="1" i="1" dirty="0"/>
              <a:t>3. zprostředkovatelská operace</a:t>
            </a:r>
            <a:endParaRPr lang="cs-CZ" dirty="0"/>
          </a:p>
          <a:p>
            <a:r>
              <a:rPr lang="cs-CZ" dirty="0"/>
              <a:t>- vedení účtu, zprostředkování platebního styku, směnárenské služby, </a:t>
            </a:r>
            <a:r>
              <a:rPr lang="cs-CZ" dirty="0" smtClean="0"/>
              <a:t>depozitní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70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DF58606-369A-4F57-9A15-40B0E1A83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Cenné papíry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178AA8C7-29B4-4945-AC6F-B7D38D015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191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89E8E-F133-4BBF-8FB8-FF73E91EE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Cenné papíry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75454D-2DD5-477A-991B-D34E783C5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papír, který vyjadřuje právní vztah mezi majitelem (=komitent) a vystavovatelem (=emitent)</a:t>
            </a:r>
          </a:p>
          <a:p>
            <a:r>
              <a:rPr lang="cs-CZ" dirty="0"/>
              <a:t>- vztah mezi věřitelem a dlužníkem</a:t>
            </a:r>
          </a:p>
          <a:p>
            <a:r>
              <a:rPr lang="cs-CZ" dirty="0"/>
              <a:t>- fiktivní kapitál, s kterým se obchoduje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16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1. dluhopisy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=obligace- vydává ji stát, město, banka</a:t>
            </a:r>
          </a:p>
          <a:p>
            <a:r>
              <a:rPr lang="cs-CZ" dirty="0"/>
              <a:t>- za účelem rychlého zisku peněz</a:t>
            </a:r>
          </a:p>
          <a:p>
            <a:r>
              <a:rPr lang="cs-CZ" dirty="0"/>
              <a:t>- dluhopisy – lépe úročeny než vklady </a:t>
            </a:r>
          </a:p>
          <a:p>
            <a:r>
              <a:rPr lang="cs-CZ" dirty="0"/>
              <a:t>- dlužník má povinnost platit svůj závazek jen proti předložení listiny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246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2. akcie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typ dluhopisu, který může vydávat jen akciová společnost</a:t>
            </a:r>
          </a:p>
          <a:p>
            <a:r>
              <a:rPr lang="cs-CZ" dirty="0"/>
              <a:t>- cenný papír, který představuje podíl vlastníka na základním kapitálu firmy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585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u="sng" dirty="0"/>
              <a:t>základní práva akcionáře:</a:t>
            </a:r>
            <a:endParaRPr lang="cs-CZ" dirty="0"/>
          </a:p>
          <a:p>
            <a:r>
              <a:rPr lang="cs-CZ" b="1" i="1" dirty="0"/>
              <a:t>a) majetková práva</a:t>
            </a:r>
            <a:endParaRPr lang="cs-CZ" dirty="0"/>
          </a:p>
          <a:p>
            <a:r>
              <a:rPr lang="cs-CZ" dirty="0"/>
              <a:t>- každý akcionář má právo majetkové</a:t>
            </a:r>
          </a:p>
          <a:p>
            <a:r>
              <a:rPr lang="cs-CZ" dirty="0"/>
              <a:t>- dividenda = zisk z vlastních akcií</a:t>
            </a:r>
          </a:p>
          <a:p>
            <a:r>
              <a:rPr lang="cs-CZ" dirty="0"/>
              <a:t>- podíl na likvidačním výsledku (buď se firma prodá, vyhlásí konkurz na prodej nebo se nakonec prodá státu</a:t>
            </a:r>
          </a:p>
          <a:p>
            <a:r>
              <a:rPr lang="cs-CZ" b="1" i="1" dirty="0"/>
              <a:t>b) právo na řízení akciové společnosti</a:t>
            </a:r>
            <a:endParaRPr lang="cs-CZ" dirty="0"/>
          </a:p>
          <a:p>
            <a:r>
              <a:rPr lang="cs-CZ" dirty="0"/>
              <a:t>- právo zúčastnit se valné hromady (akcionáři)</a:t>
            </a:r>
          </a:p>
          <a:p>
            <a:r>
              <a:rPr lang="cs-CZ" dirty="0"/>
              <a:t>- hlasovací právo o rozdělení zisku, o rozpočtu</a:t>
            </a:r>
          </a:p>
          <a:p>
            <a:r>
              <a:rPr lang="cs-CZ" dirty="0"/>
              <a:t>- kontrolní – kontrola řízení, účetnictví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2044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3. směnka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dluhopis, kterým se výstavce zavazuje zaplatit sám nebo prostřednictvím jiné osoby přesně stanovenou částku a to v daném čase a místě majiteli (=věřitele) směnky- podléhá směnečnému zákonu (udává, jak musí být zúročeno, kolik % může být úrok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949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4. šek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cenný papír, jímž vlastník účtu přikazuje bance vyplatit doručovateli šeku či udané osobě určitou peněžní částku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853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CB959A-3FF9-4531-A455-7106388F6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Směnný obchod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87E350-D187-4523-B5D9-05FCBD9C4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„barter“</a:t>
            </a:r>
          </a:p>
          <a:p>
            <a:r>
              <a:rPr lang="cs-CZ" dirty="0"/>
              <a:t>- výměna něco za něco</a:t>
            </a:r>
          </a:p>
          <a:p>
            <a:r>
              <a:rPr lang="cs-CZ" dirty="0"/>
              <a:t>- bez společné hodnoty zboží</a:t>
            </a:r>
          </a:p>
          <a:p>
            <a:r>
              <a:rPr lang="cs-CZ" dirty="0"/>
              <a:t>a) zboží za zboží</a:t>
            </a:r>
          </a:p>
          <a:p>
            <a:r>
              <a:rPr lang="cs-CZ" dirty="0"/>
              <a:t>b) plátěné šátky</a:t>
            </a:r>
          </a:p>
          <a:p>
            <a:r>
              <a:rPr lang="cs-CZ" dirty="0"/>
              <a:t>c) hřivny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35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Burzy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- </a:t>
            </a:r>
            <a:r>
              <a:rPr lang="cs-CZ" dirty="0" err="1"/>
              <a:t>bursa</a:t>
            </a:r>
            <a:r>
              <a:rPr lang="cs-CZ" dirty="0"/>
              <a:t> = kožený měšec- založena v Antverpách 1531</a:t>
            </a:r>
          </a:p>
          <a:p>
            <a:r>
              <a:rPr lang="cs-CZ" dirty="0"/>
              <a:t>- nejvyšší průšvihy – New Yorská burza</a:t>
            </a:r>
          </a:p>
          <a:p>
            <a:r>
              <a:rPr lang="cs-CZ" dirty="0"/>
              <a:t>- burza je prostor, kde se obchoduje podle burzovních zákonů a předpisů</a:t>
            </a:r>
          </a:p>
          <a:p>
            <a:r>
              <a:rPr lang="cs-CZ" dirty="0"/>
              <a:t>- obchod pomoci makléřů (firma, lidé…)</a:t>
            </a:r>
          </a:p>
          <a:p>
            <a:r>
              <a:rPr lang="cs-CZ" dirty="0"/>
              <a:t>  (banky, brokeři → vystupují svým jménem, ale pod firmou, dealeři → vystupují svým jménem na svůj účet)</a:t>
            </a:r>
          </a:p>
          <a:p>
            <a:r>
              <a:rPr lang="cs-CZ" i="1" dirty="0"/>
              <a:t>1. burza cenných papírů</a:t>
            </a:r>
            <a:endParaRPr lang="cs-CZ" dirty="0"/>
          </a:p>
          <a:p>
            <a:r>
              <a:rPr lang="cs-CZ" i="1" dirty="0"/>
              <a:t>2. komoditní burzy – zbožové burzy</a:t>
            </a:r>
            <a:endParaRPr lang="cs-CZ" dirty="0"/>
          </a:p>
          <a:p>
            <a:r>
              <a:rPr lang="cs-CZ" i="1" dirty="0"/>
              <a:t>3. burzy lodního prostoru</a:t>
            </a:r>
            <a:endParaRPr lang="cs-CZ" dirty="0"/>
          </a:p>
          <a:p>
            <a:r>
              <a:rPr lang="cs-CZ" dirty="0"/>
              <a:t>- v ČR vznik 1993 = burza cenných papírů Praha</a:t>
            </a:r>
          </a:p>
          <a:p>
            <a:r>
              <a:rPr lang="cs-CZ" dirty="0"/>
              <a:t>- RH systém – specifický trh burzy, na tento systém mohou všichni, ne jen makléři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14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Burzy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http://www.akcie.</a:t>
            </a:r>
            <a:r>
              <a:rPr lang="cs-CZ" dirty="0" err="1">
                <a:hlinkClick r:id="rId2"/>
              </a:rPr>
              <a:t>cz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radce</a:t>
            </a:r>
            <a:r>
              <a:rPr lang="cs-CZ" dirty="0">
                <a:hlinkClick r:id="rId2"/>
              </a:rPr>
              <a:t>-investora/investice-</a:t>
            </a:r>
            <a:r>
              <a:rPr lang="cs-CZ" dirty="0" err="1">
                <a:hlinkClick r:id="rId2"/>
              </a:rPr>
              <a:t>zaklady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cz</a:t>
            </a:r>
            <a:r>
              <a:rPr lang="cs-CZ" dirty="0">
                <a:hlinkClick r:id="rId2"/>
              </a:rPr>
              <a:t>/</a:t>
            </a:r>
            <a:endParaRPr lang="cs-CZ" dirty="0"/>
          </a:p>
          <a:p>
            <a:endParaRPr lang="cs-CZ" dirty="0"/>
          </a:p>
          <a:p>
            <a:r>
              <a:rPr lang="cs-CZ" dirty="0"/>
              <a:t>+ dobrovolné téma burzy krypto měn</a:t>
            </a:r>
          </a:p>
          <a:p>
            <a:endParaRPr lang="cs-CZ" dirty="0"/>
          </a:p>
          <a:p>
            <a:r>
              <a:rPr lang="cs-CZ" dirty="0"/>
              <a:t>https://cryptosvet.cz/category/burzy-a-smenarny-kryptomen/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Finanční gramotnost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domácnosti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hlinkClick r:id="rId2"/>
              </a:rPr>
              <a:t>http://www.gymnazium1.milevsko.cz/dokumenty/ekf1/fr/</a:t>
            </a:r>
            <a:r>
              <a:rPr lang="cs-CZ" dirty="0" err="1">
                <a:hlinkClick r:id="rId2"/>
              </a:rPr>
              <a:t>fin</a:t>
            </a:r>
            <a:r>
              <a:rPr lang="cs-CZ" dirty="0">
                <a:hlinkClick r:id="rId2"/>
              </a:rPr>
              <a:t>_</a:t>
            </a:r>
            <a:r>
              <a:rPr lang="cs-CZ" dirty="0" err="1">
                <a:hlinkClick r:id="rId2"/>
              </a:rPr>
              <a:t>rozp.html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Příjmy:</a:t>
            </a:r>
          </a:p>
          <a:p>
            <a:r>
              <a:rPr lang="cs-CZ" b="1" dirty="0"/>
              <a:t>Z hlediska nutnosti podílet se na jejich získávání:</a:t>
            </a:r>
            <a:endParaRPr lang="cs-CZ" dirty="0"/>
          </a:p>
          <a:p>
            <a:r>
              <a:rPr lang="cs-CZ" b="1" dirty="0"/>
              <a:t>Aktivní</a:t>
            </a:r>
            <a:r>
              <a:rPr lang="cs-CZ" dirty="0"/>
              <a:t> - musíme se na nich podílet svou činnosti (plat, mzda, či příjmy z podnikání).</a:t>
            </a:r>
          </a:p>
          <a:p>
            <a:r>
              <a:rPr lang="cs-CZ" b="1" dirty="0"/>
              <a:t>Pasívní</a:t>
            </a:r>
            <a:r>
              <a:rPr lang="cs-CZ" dirty="0"/>
              <a:t> - jsou na naší aktivitě relativně nezávislé (výnosy z cenných papírů, příjmy z pronájmu bytu, sociální dávky, úroky z vkladů apod.).</a:t>
            </a:r>
          </a:p>
          <a:p>
            <a:r>
              <a:rPr lang="cs-CZ" b="1" dirty="0"/>
              <a:t>Jednorázové (nahodilé)</a:t>
            </a:r>
            <a:r>
              <a:rPr lang="cs-CZ" dirty="0"/>
              <a:t> - v rozpočtu by neměly být uvažovány. Např. výhry z </a:t>
            </a:r>
            <a:r>
              <a:rPr lang="cs-CZ" dirty="0" err="1"/>
              <a:t>lotérií</a:t>
            </a:r>
            <a:r>
              <a:rPr lang="cs-CZ" dirty="0"/>
              <a:t>, dědictví, dary aj.</a:t>
            </a:r>
          </a:p>
          <a:p>
            <a:r>
              <a:rPr lang="cs-CZ" b="1" dirty="0"/>
              <a:t>Z hlediska pravidelnosti:</a:t>
            </a:r>
            <a:endParaRPr lang="cs-CZ" dirty="0"/>
          </a:p>
          <a:p>
            <a:r>
              <a:rPr lang="cs-CZ" b="1" dirty="0"/>
              <a:t>Pravidelné</a:t>
            </a:r>
            <a:r>
              <a:rPr lang="cs-CZ" dirty="0"/>
              <a:t> - mzda či plat, příjmy z pronájmu bytu apod..</a:t>
            </a:r>
          </a:p>
          <a:p>
            <a:r>
              <a:rPr lang="cs-CZ" b="1" dirty="0"/>
              <a:t>Nepravidelné </a:t>
            </a:r>
            <a:r>
              <a:rPr lang="cs-CZ" dirty="0"/>
              <a:t>- příjmy z jednorázové prázdninové </a:t>
            </a:r>
            <a:r>
              <a:rPr lang="cs-CZ" dirty="0" err="1"/>
              <a:t>brigáy</a:t>
            </a:r>
            <a:r>
              <a:rPr lang="cs-CZ" dirty="0"/>
              <a:t> apod..</a:t>
            </a:r>
          </a:p>
          <a:p>
            <a:r>
              <a:rPr lang="cs-CZ" b="1" dirty="0"/>
              <a:t>Jednorázové (nahodilé)</a:t>
            </a:r>
            <a:r>
              <a:rPr lang="cs-CZ" dirty="0"/>
              <a:t> - příjmy z prodeje domu, přijaté pojistné plnění apod.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Výdaje:</a:t>
            </a:r>
          </a:p>
          <a:p>
            <a:r>
              <a:rPr lang="cs-CZ" b="1" dirty="0"/>
              <a:t>Z hlediska ovlivnitelnosti:</a:t>
            </a:r>
            <a:endParaRPr lang="cs-CZ" dirty="0"/>
          </a:p>
          <a:p>
            <a:r>
              <a:rPr lang="cs-CZ" b="1" dirty="0"/>
              <a:t>Pevné</a:t>
            </a:r>
            <a:r>
              <a:rPr lang="cs-CZ" dirty="0"/>
              <a:t> - platíme je pravidelně a výši lze obtížně snížit (např. nájemné, elektřina, jídlo </a:t>
            </a:r>
            <a:r>
              <a:rPr lang="cs-CZ" dirty="0" err="1"/>
              <a:t>apod</a:t>
            </a:r>
            <a:r>
              <a:rPr lang="cs-CZ" dirty="0"/>
              <a:t>).</a:t>
            </a:r>
          </a:p>
          <a:p>
            <a:r>
              <a:rPr lang="cs-CZ" b="1" dirty="0"/>
              <a:t>Kontrolovatelné</a:t>
            </a:r>
            <a:r>
              <a:rPr lang="cs-CZ" dirty="0"/>
              <a:t> - uvažujeme o koupi nového spotřebiče náhradou za starší, avšak ještě fungující, výdaj lze o nějakou dobu odložit.</a:t>
            </a:r>
          </a:p>
          <a:p>
            <a:r>
              <a:rPr lang="cs-CZ" b="1" dirty="0"/>
              <a:t>Nepravidelné</a:t>
            </a:r>
            <a:r>
              <a:rPr lang="cs-CZ" dirty="0"/>
              <a:t> - ve své podstatě též pravidelné, avšak v delším cyklu - např. výměna pneumatik jednou za 4 roky, malování bytu za 2 až 4 roky. Zpravidla větší výdaje, nutno na ně šetřit, vytvářet si rezervu.</a:t>
            </a:r>
          </a:p>
          <a:p>
            <a:r>
              <a:rPr lang="cs-CZ" b="1" dirty="0"/>
              <a:t>Jednorázové</a:t>
            </a:r>
            <a:r>
              <a:rPr lang="cs-CZ" dirty="0"/>
              <a:t> - nepředpokládaná oprava např. střechy či spotřebiče.</a:t>
            </a:r>
          </a:p>
          <a:p>
            <a:r>
              <a:rPr lang="cs-CZ" b="1" dirty="0"/>
              <a:t>Z hlediska nutnosti:</a:t>
            </a:r>
            <a:endParaRPr lang="cs-CZ" dirty="0"/>
          </a:p>
          <a:p>
            <a:r>
              <a:rPr lang="cs-CZ" b="1" dirty="0"/>
              <a:t>Nezbytné</a:t>
            </a:r>
            <a:r>
              <a:rPr lang="cs-CZ" dirty="0"/>
              <a:t> - základní výdaje: jídlo, bydlení, léky aj.</a:t>
            </a:r>
          </a:p>
          <a:p>
            <a:r>
              <a:rPr lang="cs-CZ" b="1" dirty="0"/>
              <a:t>Zbytné</a:t>
            </a:r>
            <a:r>
              <a:rPr lang="cs-CZ" dirty="0"/>
              <a:t> - kouření, výdaje za zábavu, cestování, koníčky apod.</a:t>
            </a:r>
          </a:p>
          <a:p>
            <a:r>
              <a:rPr lang="cs-CZ" b="1" dirty="0"/>
              <a:t>Investiční</a:t>
            </a:r>
            <a:r>
              <a:rPr lang="cs-CZ" dirty="0"/>
              <a:t> - předpoklad dalších příjmů (spoření, nákup cenných papírů apod.).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Produkty spoření</a:t>
            </a:r>
          </a:p>
          <a:p>
            <a:r>
              <a:rPr lang="cs-CZ" b="1" dirty="0"/>
              <a:t>Běžné účty</a:t>
            </a:r>
            <a:r>
              <a:rPr lang="cs-CZ" dirty="0"/>
              <a:t> - není produkt primárně určený ke spoření, ale provádění běžných bezhotovostních plateb. Peníze jsou sice prakticky okamžitě k dispozici, avšak zhodnocení je velmi nízké a vlivem bankovních poplatků nulové či dokonce záporné.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r>
              <a:rPr lang="cs-CZ" b="1" dirty="0"/>
              <a:t>Termínované vklady</a:t>
            </a:r>
            <a:r>
              <a:rPr lang="cs-CZ" dirty="0"/>
              <a:t> - jsou vhodné k uložení jednorázového přebytku. Úročení je vyšší než u běžného účtu, avšak </a:t>
            </a:r>
            <a:r>
              <a:rPr lang="cs-CZ" dirty="0" err="1"/>
              <a:t>zpravidle</a:t>
            </a:r>
            <a:r>
              <a:rPr lang="cs-CZ" dirty="0"/>
              <a:t> přesto relativně nízké. Výše úroku zpravidla závisí na výši vložených prostředků (pásmové úročení) a na termínu pro výpověď vkladu. Velkou nevýhodou je, že vklad je vázán na určitou dobu. Tento produkt se hodí na uložení volných prostředků pro budoucí plánované výdaje.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r>
              <a:rPr lang="cs-CZ" b="1" dirty="0"/>
              <a:t>Spořicí účty</a:t>
            </a:r>
            <a:r>
              <a:rPr lang="cs-CZ" dirty="0"/>
              <a:t> - jsou vhodné k pravidelnému </a:t>
            </a:r>
            <a:r>
              <a:rPr lang="cs-CZ" dirty="0" smtClean="0"/>
              <a:t>ukládání </a:t>
            </a:r>
            <a:r>
              <a:rPr lang="cs-CZ" dirty="0"/>
              <a:t>peněz. Zhodnocení je vyšší než u běžného účtu a také někdy i než u termínovaných vkladů, avšak úroková míra se může v čase měnit.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r>
              <a:rPr lang="cs-CZ" b="1" dirty="0"/>
              <a:t>Vkladní knížky</a:t>
            </a:r>
            <a:r>
              <a:rPr lang="cs-CZ" dirty="0"/>
              <a:t> - byly v </a:t>
            </a:r>
            <a:r>
              <a:rPr lang="cs-CZ" dirty="0" smtClean="0"/>
              <a:t>minulosti </a:t>
            </a:r>
            <a:r>
              <a:rPr lang="cs-CZ" dirty="0"/>
              <a:t>velmi oblíbeným produktem, dnes zájem o ně klesá. Vklady a výběry se do knížky průběžně zapisují, úrok je často pevný.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ezi</a:t>
            </a:r>
            <a:r>
              <a:rPr lang="cs-CZ" dirty="0"/>
              <a:t> finanční instituce patří i </a:t>
            </a:r>
            <a:r>
              <a:rPr lang="cs-CZ" b="1" dirty="0"/>
              <a:t>pojišťovny</a:t>
            </a:r>
            <a:r>
              <a:rPr lang="cs-CZ" dirty="0"/>
              <a:t>, u kterých je možno uzavírat pojistně smlouvy.</a:t>
            </a:r>
          </a:p>
          <a:p>
            <a:r>
              <a:rPr lang="cs-CZ" b="1" dirty="0"/>
              <a:t>Pojištění</a:t>
            </a:r>
            <a:r>
              <a:rPr lang="cs-CZ" dirty="0"/>
              <a:t> je smluvní vztah mezi klientem a pojišťovnou. jehož smyslem je zmírnit dopad rizikové události.</a:t>
            </a:r>
          </a:p>
          <a:p>
            <a:r>
              <a:rPr lang="cs-CZ" dirty="0"/>
              <a:t>Z hlediska důvodu vzniku pojištění rozlišujeme pojištění:</a:t>
            </a:r>
          </a:p>
          <a:p>
            <a:r>
              <a:rPr lang="cs-CZ" b="1" dirty="0"/>
              <a:t>dobrovolné (smluvní)</a:t>
            </a:r>
            <a:endParaRPr lang="cs-CZ" dirty="0"/>
          </a:p>
          <a:p>
            <a:r>
              <a:rPr lang="cs-CZ" b="1" dirty="0" smtClean="0"/>
              <a:t>povinné </a:t>
            </a:r>
            <a:r>
              <a:rPr lang="cs-CZ" b="1" dirty="0"/>
              <a:t>(zákonné)</a:t>
            </a:r>
            <a:r>
              <a:rPr lang="cs-CZ" dirty="0"/>
              <a:t>, které musí subjekt povinné ze zákona uzavřít</a:t>
            </a:r>
          </a:p>
          <a:p>
            <a:r>
              <a:rPr lang="cs-CZ" dirty="0"/>
              <a:t>.</a:t>
            </a:r>
          </a:p>
          <a:p>
            <a:r>
              <a:rPr lang="cs-CZ" dirty="0"/>
              <a:t>Další základní členění pojištění je na:</a:t>
            </a:r>
          </a:p>
          <a:p>
            <a:r>
              <a:rPr lang="cs-CZ" b="1" dirty="0"/>
              <a:t>životní pojištění</a:t>
            </a:r>
            <a:r>
              <a:rPr lang="cs-CZ" dirty="0"/>
              <a:t> - jedná se o pojištění osoby, klient jej uzavírá pro případ smrti, dožití či obojího. Toto pojištění bývá spojeno s </a:t>
            </a:r>
            <a:r>
              <a:rPr lang="cs-CZ" dirty="0" smtClean="0"/>
              <a:t>pojištěním </a:t>
            </a:r>
            <a:r>
              <a:rPr lang="cs-CZ" dirty="0"/>
              <a:t>proti následkům nemoci, úrazu, invalidity či proti poklesu příjmu v době nezbytného léčení.</a:t>
            </a:r>
          </a:p>
          <a:p>
            <a:r>
              <a:rPr lang="cs-CZ" b="1" dirty="0"/>
              <a:t>neživotní pojištění</a:t>
            </a:r>
            <a:r>
              <a:rPr lang="cs-CZ" dirty="0"/>
              <a:t> je pojištění majetku a pojištění </a:t>
            </a:r>
            <a:r>
              <a:rPr lang="cs-CZ" dirty="0" smtClean="0"/>
              <a:t>odpovědnosti </a:t>
            </a:r>
            <a:r>
              <a:rPr lang="cs-CZ" dirty="0"/>
              <a:t>za škody.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Životní pojištění: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rizikové životní pojištění</a:t>
            </a:r>
            <a:r>
              <a:rPr lang="cs-CZ" dirty="0"/>
              <a:t> - klient je pouze pojištěn</a:t>
            </a:r>
          </a:p>
          <a:p>
            <a:r>
              <a:rPr lang="cs-CZ" b="1" dirty="0"/>
              <a:t>investiční životní pojištění</a:t>
            </a:r>
            <a:r>
              <a:rPr lang="cs-CZ" dirty="0"/>
              <a:t> - část úhrady jde na pojištění, část pojišťovna investuje, přičemž klient si může vybrat, </a:t>
            </a:r>
            <a:r>
              <a:rPr lang="cs-CZ" dirty="0" err="1"/>
              <a:t>kabm</a:t>
            </a:r>
            <a:r>
              <a:rPr lang="cs-CZ" dirty="0"/>
              <a:t> budou prostředky vloženy. Pojistnou událostí je buď smrt pojištěného, nebo dožití stanoveného věku.</a:t>
            </a:r>
          </a:p>
          <a:p>
            <a:r>
              <a:rPr lang="cs-CZ" b="1" dirty="0"/>
              <a:t>kapitálové životní pojištění</a:t>
            </a:r>
            <a:r>
              <a:rPr lang="cs-CZ" dirty="0"/>
              <a:t> - obdoba ad b, avšak klient nemůže ovlivnit, kam pojišťovna investuje jeho prostředky a pojišťovna garantuje minimální vyplacenou částku..</a:t>
            </a:r>
          </a:p>
          <a:p>
            <a:r>
              <a:rPr lang="cs-CZ" b="1" dirty="0"/>
              <a:t>samostatné úrazové pojištění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Neživotní pojištění: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Pojištění majetku např.:</a:t>
            </a:r>
            <a:endParaRPr lang="cs-CZ" dirty="0"/>
          </a:p>
          <a:p>
            <a:pPr lvl="1"/>
            <a:r>
              <a:rPr lang="cs-CZ" b="1" dirty="0"/>
              <a:t>pojištění domácnosti</a:t>
            </a:r>
            <a:r>
              <a:rPr lang="cs-CZ" dirty="0"/>
              <a:t> - pojištění věci</a:t>
            </a:r>
          </a:p>
          <a:p>
            <a:pPr lvl="1"/>
            <a:r>
              <a:rPr lang="cs-CZ" b="1" dirty="0"/>
              <a:t>pojištění nemovitosti</a:t>
            </a:r>
            <a:r>
              <a:rPr lang="cs-CZ" dirty="0"/>
              <a:t> - pojištění samotné budovy.</a:t>
            </a:r>
          </a:p>
          <a:p>
            <a:pPr lvl="1"/>
            <a:r>
              <a:rPr lang="cs-CZ" b="1" dirty="0"/>
              <a:t>havarijní pojištění</a:t>
            </a:r>
            <a:r>
              <a:rPr lang="cs-CZ" dirty="0"/>
              <a:t> - </a:t>
            </a:r>
            <a:r>
              <a:rPr lang="cs-CZ" dirty="0" err="1"/>
              <a:t>pojištění</a:t>
            </a:r>
            <a:r>
              <a:rPr lang="cs-CZ" dirty="0"/>
              <a:t> škod na vlastním vozidle nebo pojištění řidiče.</a:t>
            </a:r>
          </a:p>
          <a:p>
            <a:r>
              <a:rPr lang="cs-CZ" b="1" dirty="0"/>
              <a:t>Pojištění odpovědnosti:</a:t>
            </a:r>
            <a:endParaRPr lang="cs-CZ" dirty="0"/>
          </a:p>
          <a:p>
            <a:pPr lvl="1"/>
            <a:r>
              <a:rPr lang="cs-CZ" b="1" dirty="0"/>
              <a:t>pojištění za škody z občanského života</a:t>
            </a:r>
            <a:endParaRPr lang="cs-CZ" dirty="0"/>
          </a:p>
          <a:p>
            <a:pPr lvl="1"/>
            <a:r>
              <a:rPr lang="cs-CZ" b="1" dirty="0"/>
              <a:t>pojištění za škody způsobené výkonem povolání</a:t>
            </a:r>
            <a:r>
              <a:rPr lang="cs-CZ" dirty="0"/>
              <a:t> - pojištění škod, kterou zaměstnanec neúmyslně způsobil svému zaměstnavateli.</a:t>
            </a:r>
          </a:p>
          <a:p>
            <a:pPr lvl="1"/>
            <a:r>
              <a:rPr lang="cs-CZ" b="1" dirty="0"/>
              <a:t>zákonné pojištění odpovědnosti z provozu motorového vozidla</a:t>
            </a:r>
            <a:r>
              <a:rPr lang="cs-CZ" dirty="0"/>
              <a:t> - každý vlastník musí pojistit své vozidlo. Hradí se z něj škody, které vznikly provozem motorovému vozidla ostatním účastníkům silničního provozu.</a:t>
            </a:r>
          </a:p>
          <a:p>
            <a:pPr lvl="1"/>
            <a:r>
              <a:rPr lang="cs-CZ" b="1" dirty="0"/>
              <a:t>zákonné pojištění odpovědnosti zaměstnavatele</a:t>
            </a:r>
            <a:r>
              <a:rPr lang="cs-CZ" dirty="0"/>
              <a:t> - každý kdo zaměstnává byť jen jednoho zaměstnance musí být ze zákona pojištěn pro případ odpovědnosti za škody při pracovním úrazu nebo nemoci z povolání.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Deficit domácího rozpočtu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jsou naše výdaje vyšší </a:t>
            </a:r>
            <a:r>
              <a:rPr lang="cs-CZ" dirty="0" smtClean="0"/>
              <a:t>než příjmy</a:t>
            </a:r>
            <a:r>
              <a:rPr lang="cs-CZ" dirty="0"/>
              <a:t>, vznikne </a:t>
            </a:r>
            <a:r>
              <a:rPr lang="cs-CZ" b="1" dirty="0"/>
              <a:t>deficit našeho rozpočtu</a:t>
            </a:r>
            <a:r>
              <a:rPr lang="cs-CZ" dirty="0"/>
              <a:t>.</a:t>
            </a:r>
          </a:p>
          <a:p>
            <a:r>
              <a:rPr lang="cs-CZ" b="1" dirty="0"/>
              <a:t>Jednorázový deficit</a:t>
            </a:r>
            <a:r>
              <a:rPr lang="cs-CZ" dirty="0"/>
              <a:t> bychom měli krýt finanční rezervou. Doporučuje se mít finanční rezervu ve výši 3 až 6 měsíčních příjmů.</a:t>
            </a:r>
          </a:p>
          <a:p>
            <a:r>
              <a:rPr lang="cs-CZ" b="1" dirty="0"/>
              <a:t>Opakovaný deficit</a:t>
            </a:r>
            <a:r>
              <a:rPr lang="cs-CZ" dirty="0"/>
              <a:t> bychom se měli nejprve pokusit řešit omezením kontrolovatelných </a:t>
            </a:r>
            <a:r>
              <a:rPr lang="cs-CZ" b="1" dirty="0"/>
              <a:t>výdajů.</a:t>
            </a:r>
            <a:r>
              <a:rPr lang="cs-CZ" dirty="0"/>
              <a:t> Pokud by ani to nepomohlo, že třeba přehodnotit naši rozvahu aktiv a pasív a pokusit se ovlivnit významné výdaje, který vycházejí z našich pasív.</a:t>
            </a:r>
          </a:p>
          <a:p>
            <a:r>
              <a:rPr lang="cs-CZ" dirty="0"/>
              <a:t>Druhou možnou cestou je problém řešit </a:t>
            </a:r>
            <a:r>
              <a:rPr lang="cs-CZ" b="1" dirty="0"/>
              <a:t>zvýšením příjmů</a:t>
            </a:r>
            <a:r>
              <a:rPr lang="cs-CZ" dirty="0"/>
              <a:t>. Přechodný problém lze řešit brigádou, popř. prodejem majetku, který není pro nás nezbytný. Zásadně lze problém řešit změnou zaměstnání, podnikáním, pronájmem majetku apod.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E1FD76-0C78-45A4-9CD2-DF2FF55E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Peněžní obchod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782E94-4E48-4D54-874D-C063426BF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A)mince</a:t>
            </a:r>
          </a:p>
          <a:p>
            <a:r>
              <a:rPr lang="cs-CZ" dirty="0"/>
              <a:t>-&gt; ve středověku plnohodnotné peníze</a:t>
            </a:r>
          </a:p>
          <a:p>
            <a:r>
              <a:rPr lang="cs-CZ" dirty="0"/>
              <a:t>B) papírové peníze</a:t>
            </a:r>
          </a:p>
          <a:p>
            <a:r>
              <a:rPr lang="cs-CZ" dirty="0"/>
              <a:t>- neplnohodnotné peníze</a:t>
            </a:r>
          </a:p>
          <a:p>
            <a:r>
              <a:rPr lang="cs-CZ" dirty="0"/>
              <a:t>- jen papíry, podložené zlatem v bance (až do komunistů) -&gt; „zlatý standard“</a:t>
            </a:r>
          </a:p>
          <a:p>
            <a:r>
              <a:rPr lang="cs-CZ" dirty="0"/>
              <a:t>(stát garantuje, že nevydá více peněz, než vlastní zlata)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94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hlinkClick r:id="rId2" tooltip="Bankovní úvěry"/>
              </a:rPr>
              <a:t>Bankovní úvěry</a:t>
            </a:r>
            <a:r>
              <a:rPr lang="cs-CZ" dirty="0"/>
              <a:t> - Dávat jim přednost; banky poskytují zpravidla výhodnější podmínky čerpání, zájemce o úvěr prověřují zpravidla velmi důkladně, takže prověřený klient může nabýt relativní sebedůvěry ve svou schopnost úvěr splácet.</a:t>
            </a:r>
          </a:p>
          <a:p>
            <a:r>
              <a:rPr lang="cs-CZ" b="1" dirty="0"/>
              <a:t>Nebankovní úvěry</a:t>
            </a:r>
            <a:r>
              <a:rPr lang="cs-CZ" dirty="0"/>
              <a:t> - </a:t>
            </a:r>
            <a:r>
              <a:rPr lang="cs-CZ" dirty="0" err="1" smtClean="0"/>
              <a:t>poskyytují</a:t>
            </a:r>
            <a:r>
              <a:rPr lang="cs-CZ" dirty="0" smtClean="0"/>
              <a:t> </a:t>
            </a:r>
            <a:r>
              <a:rPr lang="cs-CZ" dirty="0"/>
              <a:t>různé nebankovní instituce (leasingové společnosti, společnosti poskytují splátkový prodej, nebankovní půjčky apod.).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Účelové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Účelové úvěry</a:t>
            </a:r>
            <a:r>
              <a:rPr lang="cs-CZ" dirty="0"/>
              <a:t> - jsou klientovi poskytnuty na základě doložení použitých prostředků z úvěru:</a:t>
            </a:r>
            <a:r>
              <a:rPr lang="cs-CZ" i="1" dirty="0"/>
              <a:t>hypotéční úvěry</a:t>
            </a:r>
            <a:r>
              <a:rPr lang="cs-CZ" dirty="0"/>
              <a:t> - na financování bydlení (koupě, výstavba či oprava domu nebo bytu), poskytovány na dobu až 30 let.</a:t>
            </a:r>
          </a:p>
          <a:p>
            <a:r>
              <a:rPr lang="cs-CZ" i="1" dirty="0">
                <a:hlinkClick r:id="rId2" tooltip="Stavební spoření"/>
              </a:rPr>
              <a:t>úvěry ze stavebního spoření</a:t>
            </a:r>
            <a:r>
              <a:rPr lang="cs-CZ" dirty="0"/>
              <a:t> - zajištění bydlení.</a:t>
            </a:r>
          </a:p>
          <a:p>
            <a:r>
              <a:rPr lang="cs-CZ" i="1" dirty="0"/>
              <a:t>spotřebitelské úvěry</a:t>
            </a:r>
            <a:r>
              <a:rPr lang="cs-CZ" dirty="0"/>
              <a:t> - na pořízení spotřebního zboží.</a:t>
            </a:r>
          </a:p>
          <a:p>
            <a:r>
              <a:rPr lang="cs-CZ" i="1" dirty="0"/>
              <a:t>splátkový prodej</a:t>
            </a:r>
            <a:r>
              <a:rPr lang="cs-CZ" dirty="0"/>
              <a:t> - zboží je majetkem zákazníka ve chvíli uskutečnění koupě.</a:t>
            </a:r>
          </a:p>
          <a:p>
            <a:r>
              <a:rPr lang="cs-CZ" i="1" dirty="0"/>
              <a:t>finanční leasing</a:t>
            </a:r>
            <a:r>
              <a:rPr lang="cs-CZ" dirty="0"/>
              <a:t> - zboží je majetkem leasingové společnosti až okamžiku splacení, poté si ho může klient za zbytkovou cenu odkoupit.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Neúčelové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Neúčelové úvěry</a:t>
            </a:r>
            <a:r>
              <a:rPr lang="cs-CZ" dirty="0"/>
              <a:t> - vypůjčené peníze může klient použít na cokoliv:</a:t>
            </a:r>
            <a:r>
              <a:rPr lang="cs-CZ" i="1" dirty="0">
                <a:hlinkClick r:id="rId2" tooltip="Kreditní karty"/>
              </a:rPr>
              <a:t>Kreditní karty</a:t>
            </a:r>
            <a:endParaRPr lang="cs-CZ" dirty="0"/>
          </a:p>
          <a:p>
            <a:r>
              <a:rPr lang="cs-CZ" i="1" dirty="0"/>
              <a:t>kontokorentní úvěr</a:t>
            </a:r>
            <a:r>
              <a:rPr lang="cs-CZ" dirty="0"/>
              <a:t> - klient může plynule u svého účtu přecházet do mínusu (tzv. povolené přečerpání účtu) za cenu relativně vysokého úroku.</a:t>
            </a:r>
          </a:p>
          <a:p>
            <a:r>
              <a:rPr lang="cs-CZ" i="1" dirty="0"/>
              <a:t>osobní půjčky</a:t>
            </a:r>
            <a:r>
              <a:rPr lang="cs-CZ" dirty="0"/>
              <a:t> - určeny pro občany. Není potřeba ručitel, vyřizují se zpravidla rychle a někdy i bez osobní účasti dlužníka (e-mailem, pomocí webové stránky).</a:t>
            </a:r>
          </a:p>
          <a:p>
            <a:r>
              <a:rPr lang="cs-CZ" i="1" dirty="0"/>
              <a:t>americká hypotéka</a:t>
            </a:r>
            <a:r>
              <a:rPr lang="cs-CZ" dirty="0"/>
              <a:t> - neúčelový úvěr zajištěný zástavou nemovitosti. Úroky vyšší než u hypoték na bydlení, avšak nižší než u spotřebitelských úvěrů.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RPSN (roční procentní sazba nákladů)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RPSN je ukazatel, který pomáhá porovnávat cenovou výhodnost či nevýhodnost úvěrů. Při posuzování výhodnosti či nevýhodnosti úvěrů nestačí znát jen </a:t>
            </a:r>
            <a:r>
              <a:rPr lang="cs-CZ" b="1" dirty="0"/>
              <a:t>roční úrokovou míru úvěru</a:t>
            </a:r>
            <a:r>
              <a:rPr lang="cs-CZ" dirty="0"/>
              <a:t>. Je třeba vzít v úvahu i další výdaje spojené se splátkami, správou a čerpáním úvěru.</a:t>
            </a:r>
          </a:p>
          <a:p>
            <a:r>
              <a:rPr lang="cs-CZ" dirty="0"/>
              <a:t>Ukazatel RPSN udává procentuální podíl z dlužné částky, který musí spotřebitel zaplatit za období jednoho roku na úrocích a poplatcích navíc. Poskytovatel spotřebitelského úvěru je povinen ze zákona uvádět tento ukazatel.</a:t>
            </a:r>
          </a:p>
          <a:p>
            <a:r>
              <a:rPr lang="cs-CZ" b="1" dirty="0"/>
              <a:t>Výpočet RPSN</a:t>
            </a:r>
            <a:r>
              <a:rPr lang="cs-CZ" dirty="0"/>
              <a:t> je poměrně složitý, neboť vychází z relativně složitého vzorce. V dalším textu budeme pracovat s </a:t>
            </a:r>
            <a:r>
              <a:rPr lang="cs-CZ" b="1" dirty="0">
                <a:hlinkClick r:id="rId2"/>
              </a:rPr>
              <a:t>kalkulačkou RPSN.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8EE05F-ADB7-4B0B-939C-27E507ACF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i="1" u="sng" dirty="0"/>
              <a:t>Rozdělení peněz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711242-6478-4D3E-B742-5720757F9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u="sng" dirty="0"/>
              <a:t>a) hotovostní peníze</a:t>
            </a:r>
            <a:endParaRPr lang="cs-CZ" dirty="0"/>
          </a:p>
          <a:p>
            <a:r>
              <a:rPr lang="cs-CZ" dirty="0"/>
              <a:t>- mince, bankovky</a:t>
            </a:r>
          </a:p>
          <a:p>
            <a:r>
              <a:rPr lang="cs-CZ" b="1" i="1" u="sng" dirty="0"/>
              <a:t>b) bezhotovostní peníze</a:t>
            </a:r>
            <a:endParaRPr lang="cs-CZ" dirty="0"/>
          </a:p>
          <a:p>
            <a:r>
              <a:rPr lang="cs-CZ" dirty="0"/>
              <a:t>- „depozita“, „žirové“</a:t>
            </a:r>
          </a:p>
          <a:p>
            <a:r>
              <a:rPr lang="cs-CZ" dirty="0"/>
              <a:t>- bankovní peněžnictví</a:t>
            </a:r>
          </a:p>
          <a:p>
            <a:r>
              <a:rPr lang="cs-CZ" dirty="0"/>
              <a:t>- uložené finance v bance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407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altLang="cs-CZ" b="1" dirty="0">
                <a:solidFill>
                  <a:schemeClr val="tx1"/>
                </a:solidFill>
                <a:latin typeface="Arial" charset="0"/>
                <a:cs typeface="Arial" charset="0"/>
              </a:rPr>
              <a:t>Struktura peněz v oběhu podle stavu ke dni 31. 12. 2017</a:t>
            </a:r>
            <a:br>
              <a:rPr lang="cs-CZ" altLang="cs-CZ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866382" y="2099486"/>
          <a:ext cx="4459236" cy="3940142"/>
        </p:xfrm>
        <a:graphic>
          <a:graphicData uri="http://schemas.openxmlformats.org/drawingml/2006/table">
            <a:tbl>
              <a:tblPr/>
              <a:tblGrid>
                <a:gridCol w="7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3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32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3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616">
                <a:tc>
                  <a:txBody>
                    <a:bodyPr/>
                    <a:lstStyle/>
                    <a:p>
                      <a:r>
                        <a:rPr lang="cs-CZ" sz="800"/>
                        <a:t>Nominální </a:t>
                      </a:r>
                      <a:br>
                        <a:rPr lang="cs-CZ" sz="800"/>
                      </a:br>
                      <a:r>
                        <a:rPr lang="cs-CZ" sz="800"/>
                        <a:t>hodnota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800"/>
                        <a:t>V oběhu </a:t>
                      </a:r>
                      <a:br>
                        <a:rPr lang="pt-BR" sz="800"/>
                      </a:br>
                      <a:r>
                        <a:rPr lang="pt-BR" sz="800"/>
                        <a:t>v mil.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Podíl </a:t>
                      </a:r>
                      <a:br>
                        <a:rPr lang="cs-CZ" sz="800"/>
                      </a:br>
                      <a:r>
                        <a:rPr lang="cs-CZ" sz="800"/>
                        <a:t>v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800"/>
                        <a:t>V oběhu </a:t>
                      </a:r>
                      <a:br>
                        <a:rPr lang="sv-SE" sz="800"/>
                      </a:br>
                      <a:r>
                        <a:rPr lang="sv-SE" sz="800"/>
                        <a:t>v mil. kusů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Podíl </a:t>
                      </a:r>
                      <a:br>
                        <a:rPr lang="cs-CZ" sz="800"/>
                      </a:br>
                      <a:r>
                        <a:rPr lang="cs-CZ" sz="800"/>
                        <a:t>v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Počet kusů </a:t>
                      </a:r>
                      <a:br>
                        <a:rPr lang="cs-CZ" sz="800"/>
                      </a:br>
                      <a:r>
                        <a:rPr lang="cs-CZ" sz="800"/>
                        <a:t>připadajících </a:t>
                      </a:r>
                      <a:br>
                        <a:rPr lang="cs-CZ" sz="800"/>
                      </a:br>
                      <a:r>
                        <a:rPr lang="cs-CZ" sz="800"/>
                        <a:t>na 1 obyvatele </a:t>
                      </a:r>
                      <a:br>
                        <a:rPr lang="cs-CZ" sz="800"/>
                      </a:br>
                      <a:r>
                        <a:rPr lang="cs-CZ" sz="800"/>
                        <a:t>ČR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154">
                <a:tc gridSpan="6">
                  <a:txBody>
                    <a:bodyPr/>
                    <a:lstStyle/>
                    <a:p>
                      <a:pPr algn="ctr"/>
                      <a:r>
                        <a:rPr lang="cs-CZ" sz="800">
                          <a:effectLst/>
                        </a:rPr>
                        <a:t>bankovky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5 000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155 464,1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26,2 %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31,1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6,8 %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2,9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2 000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236 509,0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39,8 %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118,3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25,7 %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11,2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1 000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144 807,4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24,4 %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144,8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31,4 %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13,7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500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20 985,4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3,5 %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42,0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9,1 %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4,0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200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12 477,2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2,1 %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62,4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13,5 %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5,9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100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6 204,0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1,0 %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62,0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13,5 %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5,8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770">
                <a:tc>
                  <a:txBody>
                    <a:bodyPr/>
                    <a:lstStyle/>
                    <a:p>
                      <a:r>
                        <a:rPr lang="cs-CZ" sz="800" b="1"/>
                        <a:t>bankovky celkem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576 447,1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97,1 %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460,6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100,0 %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43,5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154">
                <a:tc gridSpan="6">
                  <a:txBody>
                    <a:bodyPr/>
                    <a:lstStyle/>
                    <a:p>
                      <a:pPr algn="ctr"/>
                      <a:r>
                        <a:rPr lang="cs-CZ" sz="800">
                          <a:effectLst/>
                        </a:rPr>
                        <a:t>mince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50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6 260,9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1,1 %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125,2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6,7 %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11,8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20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3 927,4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0,7 %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196,4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10,6 %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18,5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10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2 245,4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0,4 %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224,5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12,1 %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21,2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5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1 323,7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0,2 %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264,7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14,2 %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25,0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2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948,0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0,2 %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474,0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25,5 %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44,7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/>
                        <a:t>1 Kč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573,5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0,1 %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573,5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30,9 %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/>
                        <a:t>54,1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3770">
                <a:tc>
                  <a:txBody>
                    <a:bodyPr/>
                    <a:lstStyle/>
                    <a:p>
                      <a:r>
                        <a:rPr lang="cs-CZ" sz="800" b="1"/>
                        <a:t>mince celkem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15 278,9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2,6 %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1 858,3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100,0 %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175,3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3770">
                <a:tc>
                  <a:txBody>
                    <a:bodyPr/>
                    <a:lstStyle/>
                    <a:p>
                      <a:r>
                        <a:rPr lang="cs-CZ" sz="800" b="1"/>
                        <a:t>pamětní mince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2 128,5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0,4 %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2,6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 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 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154">
                <a:tc>
                  <a:txBody>
                    <a:bodyPr/>
                    <a:lstStyle/>
                    <a:p>
                      <a:r>
                        <a:rPr lang="cs-CZ" sz="800" b="1"/>
                        <a:t>Celkem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593 854,5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100,0 %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/>
                        <a:t>2 321,5</a:t>
                      </a:r>
                      <a:endParaRPr lang="cs-CZ" sz="80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800"/>
                        <a:t> </a:t>
                      </a:r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800" b="1" dirty="0"/>
                        <a:t>218,8</a:t>
                      </a:r>
                      <a:endParaRPr lang="cs-CZ" sz="800" dirty="0"/>
                    </a:p>
                  </a:txBody>
                  <a:tcPr marL="40539" marR="40539" marT="20269" marB="202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51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České bankovky a mince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Ochranné znaky </a:t>
            </a:r>
          </a:p>
          <a:p>
            <a:r>
              <a:rPr lang="cs-CZ" dirty="0"/>
              <a:t>https://www.cnb.cz/cs/platidla/</a:t>
            </a:r>
          </a:p>
        </p:txBody>
      </p:sp>
    </p:spTree>
    <p:extLst>
      <p:ext uri="{BB962C8B-B14F-4D97-AF65-F5344CB8AC3E}">
        <p14:creationId xmlns:p14="http://schemas.microsoft.com/office/powerpoint/2010/main" val="177548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443C3-1C8B-4644-BE63-BD645B84C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Platební karty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75D261-1C1F-4A2B-A863-87D9A00E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i="1" u="sng" dirty="0"/>
              <a:t>a) platební karty</a:t>
            </a:r>
            <a:endParaRPr lang="cs-CZ" dirty="0"/>
          </a:p>
          <a:p>
            <a:r>
              <a:rPr lang="cs-CZ" dirty="0"/>
              <a:t>- kontokorent – můžeme do mínusu</a:t>
            </a:r>
          </a:p>
          <a:p>
            <a:r>
              <a:rPr lang="cs-CZ" dirty="0"/>
              <a:t>- debetní účet (pouze uložené peníze na účtu)</a:t>
            </a:r>
          </a:p>
          <a:p>
            <a:endParaRPr lang="cs-CZ" dirty="0"/>
          </a:p>
          <a:p>
            <a:r>
              <a:rPr lang="cs-CZ" b="1" i="1" u="sng" dirty="0"/>
              <a:t>b) kreditní karty</a:t>
            </a:r>
            <a:endParaRPr lang="cs-CZ" dirty="0"/>
          </a:p>
          <a:p>
            <a:r>
              <a:rPr lang="cs-CZ" dirty="0"/>
              <a:t>- nejsou uložené peníze</a:t>
            </a:r>
          </a:p>
          <a:p>
            <a:r>
              <a:rPr lang="cs-CZ" dirty="0"/>
              <a:t>- kreditní limit, ze kterého můžeme čerpat „</a:t>
            </a:r>
            <a:r>
              <a:rPr lang="cs-CZ" dirty="0" err="1"/>
              <a:t>předschválená</a:t>
            </a:r>
            <a:r>
              <a:rPr lang="cs-CZ" dirty="0"/>
              <a:t> půjčka“</a:t>
            </a:r>
          </a:p>
          <a:p>
            <a:r>
              <a:rPr lang="cs-CZ" dirty="0"/>
              <a:t>Výhody ???</a:t>
            </a:r>
          </a:p>
          <a:p>
            <a:r>
              <a:rPr lang="cs-CZ" dirty="0"/>
              <a:t>Bezúročné období, procenta zpět na nákupu, nasmlouvaní obchodní partneři</a:t>
            </a:r>
          </a:p>
          <a:p>
            <a:r>
              <a:rPr lang="cs-CZ" dirty="0"/>
              <a:t>https://prodej.mesec.cz/kreditni-karty/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b="1" i="1" u="sng" dirty="0"/>
              <a:t>Ochrana karet</a:t>
            </a:r>
            <a:endParaRPr lang="cs-CZ" dirty="0"/>
          </a:p>
          <a:p>
            <a:r>
              <a:rPr lang="cs-CZ" dirty="0"/>
              <a:t>- karty jsou čipové</a:t>
            </a:r>
          </a:p>
          <a:p>
            <a:r>
              <a:rPr lang="cs-CZ" dirty="0"/>
              <a:t>- embosované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15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B2285-1803-43C5-96CB-BAF3D3F80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Jiné možnosti bezhotovostní platy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B95721-E838-4E2F-8B12-2D1D38E95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Příkaz k úhradě (jednorázový, pravidelný)</a:t>
            </a:r>
          </a:p>
          <a:p>
            <a:r>
              <a:rPr lang="cs-CZ" dirty="0"/>
              <a:t>Inkaso (věřitel si „bere z účtu dlužníka sám)</a:t>
            </a:r>
          </a:p>
          <a:p>
            <a:r>
              <a:rPr lang="cs-CZ" dirty="0"/>
              <a:t>SIPO produkt ČP, sdružení inkas….</a:t>
            </a:r>
          </a:p>
          <a:p>
            <a:endParaRPr lang="cs-CZ" sz="1050" dirty="0"/>
          </a:p>
          <a:p>
            <a:endParaRPr lang="cs-CZ" sz="1050" dirty="0"/>
          </a:p>
          <a:p>
            <a:r>
              <a:rPr lang="cs-CZ" sz="2400" dirty="0"/>
              <a:t>Tablet, chytrý telefon, hodinky</a:t>
            </a:r>
          </a:p>
        </p:txBody>
      </p:sp>
    </p:spTree>
    <p:extLst>
      <p:ext uri="{BB962C8B-B14F-4D97-AF65-F5344CB8AC3E}">
        <p14:creationId xmlns:p14="http://schemas.microsoft.com/office/powerpoint/2010/main" val="293982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208</TotalTime>
  <Words>1123</Words>
  <Application>Microsoft Office PowerPoint</Application>
  <PresentationFormat>Širokoúhlá obrazovka</PresentationFormat>
  <Paragraphs>362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7" baseType="lpstr">
      <vt:lpstr>Arial</vt:lpstr>
      <vt:lpstr>Century Gothic</vt:lpstr>
      <vt:lpstr>Garamond</vt:lpstr>
      <vt:lpstr>Savon</vt:lpstr>
      <vt:lpstr>Ekonomie II.</vt:lpstr>
      <vt:lpstr>Peníze </vt:lpstr>
      <vt:lpstr>Směnný obchod</vt:lpstr>
      <vt:lpstr>Peněžní obchod</vt:lpstr>
      <vt:lpstr>Rozdělení peněz </vt:lpstr>
      <vt:lpstr>Struktura peněz v oběhu podle stavu ke dni 31. 12. 2017 </vt:lpstr>
      <vt:lpstr>České bankovky a mince</vt:lpstr>
      <vt:lpstr>Platební karty</vt:lpstr>
      <vt:lpstr>Jiné možnosti bezhotovostní platy</vt:lpstr>
      <vt:lpstr>Účet</vt:lpstr>
      <vt:lpstr>Měna</vt:lpstr>
      <vt:lpstr>Prezentace aplikace PowerPoint</vt:lpstr>
      <vt:lpstr>Prezentace aplikace PowerPoint</vt:lpstr>
      <vt:lpstr>Bankovnictví</vt:lpstr>
      <vt:lpstr>Bankovnictví</vt:lpstr>
      <vt:lpstr>Bankovní systém</vt:lpstr>
      <vt:lpstr>ČNB</vt:lpstr>
      <vt:lpstr>Prezentace aplikace PowerPoint</vt:lpstr>
      <vt:lpstr>Prezentace aplikace PowerPoint</vt:lpstr>
      <vt:lpstr>Funkce ČNB </vt:lpstr>
      <vt:lpstr>3 prostředky – péče o měnou stabilitu </vt:lpstr>
      <vt:lpstr>Komerční banky </vt:lpstr>
      <vt:lpstr>Cenné papíry</vt:lpstr>
      <vt:lpstr>Cenné papíry</vt:lpstr>
      <vt:lpstr>1. dluhopisy </vt:lpstr>
      <vt:lpstr>2. akcie </vt:lpstr>
      <vt:lpstr>Prezentace aplikace PowerPoint</vt:lpstr>
      <vt:lpstr>3. směnka </vt:lpstr>
      <vt:lpstr>4. šek </vt:lpstr>
      <vt:lpstr>Burzy </vt:lpstr>
      <vt:lpstr>Burzy</vt:lpstr>
      <vt:lpstr>Finanční gramotnost</vt:lpstr>
      <vt:lpstr>Rozpočet domácnosti</vt:lpstr>
      <vt:lpstr>Prezentace aplikace PowerPoint</vt:lpstr>
      <vt:lpstr>Spoření</vt:lpstr>
      <vt:lpstr>Pojištění</vt:lpstr>
      <vt:lpstr>Životní pojištění:</vt:lpstr>
      <vt:lpstr>Neživotní pojištění: </vt:lpstr>
      <vt:lpstr>Deficit domácího rozpočtu</vt:lpstr>
      <vt:lpstr>úvěry</vt:lpstr>
      <vt:lpstr>Účelové úvěry</vt:lpstr>
      <vt:lpstr>Neúčelové úvěry</vt:lpstr>
      <vt:lpstr>RPSN (roční procentní sazba nákladů)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Ekonomie II.</dc:title>
  <dc:creator>Zdenička Pavlíková</dc:creator>
  <cp:lastModifiedBy>Pavlíková, Zdeňka</cp:lastModifiedBy>
  <cp:revision>17</cp:revision>
  <dcterms:created xsi:type="dcterms:W3CDTF">2018-02-21T17:44:22Z</dcterms:created>
  <dcterms:modified xsi:type="dcterms:W3CDTF">2019-04-09T09:57:15Z</dcterms:modified>
</cp:coreProperties>
</file>