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81" r:id="rId5"/>
    <p:sldId id="259" r:id="rId6"/>
    <p:sldId id="260" r:id="rId7"/>
    <p:sldId id="261" r:id="rId8"/>
    <p:sldId id="262" r:id="rId9"/>
    <p:sldId id="296" r:id="rId10"/>
    <p:sldId id="297" r:id="rId11"/>
    <p:sldId id="298" r:id="rId12"/>
    <p:sldId id="299" r:id="rId13"/>
    <p:sldId id="300" r:id="rId14"/>
    <p:sldId id="301" r:id="rId15"/>
    <p:sldId id="263" r:id="rId16"/>
    <p:sldId id="265" r:id="rId17"/>
    <p:sldId id="264" r:id="rId18"/>
    <p:sldId id="266" r:id="rId19"/>
    <p:sldId id="267" r:id="rId20"/>
    <p:sldId id="302" r:id="rId21"/>
    <p:sldId id="317" r:id="rId22"/>
    <p:sldId id="318" r:id="rId23"/>
    <p:sldId id="319" r:id="rId24"/>
    <p:sldId id="320" r:id="rId25"/>
    <p:sldId id="321" r:id="rId26"/>
    <p:sldId id="268" r:id="rId27"/>
    <p:sldId id="269" r:id="rId28"/>
    <p:sldId id="270" r:id="rId29"/>
    <p:sldId id="275" r:id="rId30"/>
    <p:sldId id="272" r:id="rId31"/>
    <p:sldId id="273" r:id="rId32"/>
    <p:sldId id="274" r:id="rId33"/>
    <p:sldId id="276" r:id="rId34"/>
    <p:sldId id="277" r:id="rId35"/>
    <p:sldId id="278" r:id="rId36"/>
    <p:sldId id="279" r:id="rId37"/>
    <p:sldId id="271" r:id="rId38"/>
    <p:sldId id="280" r:id="rId39"/>
    <p:sldId id="282" r:id="rId40"/>
    <p:sldId id="283" r:id="rId41"/>
    <p:sldId id="284" r:id="rId42"/>
    <p:sldId id="285" r:id="rId43"/>
    <p:sldId id="286" r:id="rId44"/>
    <p:sldId id="315" r:id="rId45"/>
    <p:sldId id="288" r:id="rId46"/>
    <p:sldId id="287" r:id="rId47"/>
    <p:sldId id="312" r:id="rId48"/>
    <p:sldId id="313" r:id="rId49"/>
    <p:sldId id="314" r:id="rId50"/>
    <p:sldId id="316" r:id="rId51"/>
    <p:sldId id="289" r:id="rId52"/>
    <p:sldId id="290" r:id="rId53"/>
    <p:sldId id="291" r:id="rId54"/>
    <p:sldId id="292" r:id="rId55"/>
    <p:sldId id="294" r:id="rId56"/>
    <p:sldId id="293" r:id="rId57"/>
    <p:sldId id="305" r:id="rId58"/>
    <p:sldId id="303" r:id="rId59"/>
    <p:sldId id="304" r:id="rId60"/>
    <p:sldId id="295" r:id="rId61"/>
    <p:sldId id="308" r:id="rId62"/>
    <p:sldId id="309" r:id="rId63"/>
    <p:sldId id="310" r:id="rId64"/>
    <p:sldId id="311" r:id="rId65"/>
    <p:sldId id="306" r:id="rId6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pPr/>
              <a:t>10/22/2019</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pPr/>
              <a:t>10/22/2019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pPr/>
              <a:t>10/22/2019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pPr/>
              <a:t>10/22/2019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pPr/>
              <a:t>10/22/2019</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pPr/>
              <a:t>10/22/2019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pPr/>
              <a:t>10/22/2019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pPr/>
              <a:t>10/22/2019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pPr/>
              <a:t>10/22/2019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cs-CZ"/>
              <a:t>Kliknutím lze upravit styl.</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8" name="Date Placeholder 7"/>
          <p:cNvSpPr>
            <a:spLocks noGrp="1"/>
          </p:cNvSpPr>
          <p:nvPr>
            <p:ph type="dt" sz="half" idx="10"/>
          </p:nvPr>
        </p:nvSpPr>
        <p:spPr/>
        <p:txBody>
          <a:bodyPr/>
          <a:lstStyle/>
          <a:p>
            <a:fld id="{1CF131DD-A141-4471-BCF9-C6073EDD7E20}" type="datetimeFigureOut">
              <a:rPr lang="en-US" dirty="0"/>
              <a:pPr/>
              <a:t>10/22/2019</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pPr/>
              <a:t>10/22/2019</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pPr/>
              <a:t>10/22/2019</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https://www.youtube.com/watch?v=x8JZD9rx8P0" TargetMode="External"/><Relationship Id="rId2" Type="http://schemas.openxmlformats.org/officeDocument/2006/relationships/hyperlink" Target="https://portal.mpsv.cz/upc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9889287-5145-4477-B4E1-3B02BD4E7B00}"/>
              </a:ext>
            </a:extLst>
          </p:cNvPr>
          <p:cNvSpPr>
            <a:spLocks noGrp="1"/>
          </p:cNvSpPr>
          <p:nvPr>
            <p:ph type="ctrTitle"/>
          </p:nvPr>
        </p:nvSpPr>
        <p:spPr/>
        <p:txBody>
          <a:bodyPr/>
          <a:lstStyle/>
          <a:p>
            <a:r>
              <a:rPr lang="cs-CZ" dirty="0"/>
              <a:t>Ekonomie I.</a:t>
            </a:r>
          </a:p>
        </p:txBody>
      </p:sp>
      <p:sp>
        <p:nvSpPr>
          <p:cNvPr id="3" name="Podnadpis 2">
            <a:extLst>
              <a:ext uri="{FF2B5EF4-FFF2-40B4-BE49-F238E27FC236}">
                <a16:creationId xmlns:a16="http://schemas.microsoft.com/office/drawing/2014/main" id="{2716BCD5-8271-4534-A14C-70C09E259E06}"/>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4870783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Typy trhů</a:t>
            </a:r>
            <a:br>
              <a:rPr lang="cs-CZ" b="1" dirty="0"/>
            </a:br>
            <a:endParaRPr lang="cs-CZ" dirty="0"/>
          </a:p>
        </p:txBody>
      </p:sp>
      <p:sp>
        <p:nvSpPr>
          <p:cNvPr id="3" name="Zástupný symbol pro obsah 2"/>
          <p:cNvSpPr>
            <a:spLocks noGrp="1"/>
          </p:cNvSpPr>
          <p:nvPr>
            <p:ph idx="1"/>
          </p:nvPr>
        </p:nvSpPr>
        <p:spPr/>
        <p:txBody>
          <a:bodyPr/>
          <a:lstStyle/>
          <a:p>
            <a:r>
              <a:rPr lang="cs-CZ" i="1" dirty="0"/>
              <a:t>Podle předmětu koupě a prodeje</a:t>
            </a:r>
            <a:r>
              <a:rPr lang="cs-CZ" dirty="0"/>
              <a:t/>
            </a:r>
            <a:br>
              <a:rPr lang="cs-CZ" dirty="0"/>
            </a:br>
            <a:r>
              <a:rPr lang="cs-CZ" b="1" dirty="0"/>
              <a:t>1) trh výrobních faktorů</a:t>
            </a:r>
            <a:r>
              <a:rPr lang="cs-CZ" dirty="0"/>
              <a:t> - půda, práce, kapitál</a:t>
            </a:r>
            <a:br>
              <a:rPr lang="cs-CZ" dirty="0"/>
            </a:br>
            <a:r>
              <a:rPr lang="cs-CZ" b="1" dirty="0"/>
              <a:t>2) trh produktů</a:t>
            </a:r>
            <a:r>
              <a:rPr lang="cs-CZ" dirty="0"/>
              <a:t> - výrobky a služby</a:t>
            </a:r>
            <a:br>
              <a:rPr lang="cs-CZ" dirty="0"/>
            </a:br>
            <a:r>
              <a:rPr lang="cs-CZ" b="1" dirty="0"/>
              <a:t>3) trh peněz </a:t>
            </a:r>
            <a:endParaRPr lang="cs-CZ" b="1" dirty="0" smtClean="0"/>
          </a:p>
          <a:p>
            <a:endParaRPr lang="cs-CZ" b="1" dirty="0"/>
          </a:p>
          <a:p>
            <a:r>
              <a:rPr lang="cs-CZ" i="1" dirty="0"/>
              <a:t>Podle územního hlediska</a:t>
            </a:r>
            <a:r>
              <a:rPr lang="cs-CZ" dirty="0"/>
              <a:t/>
            </a:r>
            <a:br>
              <a:rPr lang="cs-CZ" dirty="0"/>
            </a:br>
            <a:r>
              <a:rPr lang="cs-CZ" b="1" dirty="0"/>
              <a:t>1) trh místní</a:t>
            </a:r>
            <a:r>
              <a:rPr lang="cs-CZ" dirty="0"/>
              <a:t> - jedna z prvních forem trhu, která se vztahuje bezprostředně k určitému místu (jarmark, městský trh)</a:t>
            </a:r>
            <a:br>
              <a:rPr lang="cs-CZ" dirty="0"/>
            </a:br>
            <a:r>
              <a:rPr lang="cs-CZ" b="1" dirty="0"/>
              <a:t>2) trh národní</a:t>
            </a:r>
            <a:r>
              <a:rPr lang="cs-CZ" dirty="0"/>
              <a:t> - rozumí se trh v rámci státního celku</a:t>
            </a:r>
            <a:br>
              <a:rPr lang="cs-CZ" dirty="0"/>
            </a:br>
            <a:r>
              <a:rPr lang="cs-CZ" b="1" dirty="0"/>
              <a:t>3) trh světový</a:t>
            </a:r>
            <a:r>
              <a:rPr lang="cs-CZ" dirty="0"/>
              <a:t> - je projevem skutečnosti, že autonomie národních trhů je jen částečná.</a:t>
            </a:r>
          </a:p>
          <a:p>
            <a:endParaRPr lang="cs-CZ" dirty="0"/>
          </a:p>
        </p:txBody>
      </p:sp>
    </p:spTree>
    <p:extLst>
      <p:ext uri="{BB962C8B-B14F-4D97-AF65-F5344CB8AC3E}">
        <p14:creationId xmlns:p14="http://schemas.microsoft.com/office/powerpoint/2010/main" val="1264181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Zásahy státu?</a:t>
            </a:r>
            <a:endParaRPr lang="cs-CZ" dirty="0"/>
          </a:p>
        </p:txBody>
      </p:sp>
      <p:sp>
        <p:nvSpPr>
          <p:cNvPr id="3" name="Zástupný symbol pro obsah 2"/>
          <p:cNvSpPr>
            <a:spLocks noGrp="1"/>
          </p:cNvSpPr>
          <p:nvPr>
            <p:ph idx="1"/>
          </p:nvPr>
        </p:nvSpPr>
        <p:spPr/>
        <p:txBody>
          <a:bodyPr/>
          <a:lstStyle/>
          <a:p>
            <a:r>
              <a:rPr lang="cs-CZ" dirty="0"/>
              <a:t>Nedokonalosti tržního mechanismu se snaží korigovat stát svými zásahy. V tomto zastávají ekonomické teorie různé názory</a:t>
            </a:r>
            <a:r>
              <a:rPr lang="cs-CZ" dirty="0" smtClean="0"/>
              <a:t>:</a:t>
            </a:r>
          </a:p>
          <a:p>
            <a:r>
              <a:rPr lang="cs-CZ" dirty="0"/>
              <a:t/>
            </a:r>
            <a:br>
              <a:rPr lang="cs-CZ" dirty="0"/>
            </a:br>
            <a:r>
              <a:rPr lang="cs-CZ" b="1" dirty="0"/>
              <a:t>Sociálně tržní ekonomika </a:t>
            </a:r>
            <a:r>
              <a:rPr lang="cs-CZ" dirty="0"/>
              <a:t>zastává názor, že tyto zásahy jsou nutné</a:t>
            </a:r>
            <a:r>
              <a:rPr lang="cs-CZ" dirty="0" smtClean="0"/>
              <a:t>.</a:t>
            </a:r>
          </a:p>
          <a:p>
            <a:r>
              <a:rPr lang="cs-CZ" dirty="0"/>
              <a:t/>
            </a:r>
            <a:br>
              <a:rPr lang="cs-CZ" dirty="0"/>
            </a:br>
            <a:r>
              <a:rPr lang="cs-CZ" b="1" dirty="0"/>
              <a:t>Liberální tržní ekonomika </a:t>
            </a:r>
            <a:r>
              <a:rPr lang="cs-CZ" dirty="0"/>
              <a:t>považuje státní zásahy za destabilizující a připouští jen minimální zásahy. </a:t>
            </a:r>
          </a:p>
        </p:txBody>
      </p:sp>
    </p:spTree>
    <p:extLst>
      <p:ext uri="{BB962C8B-B14F-4D97-AF65-F5344CB8AC3E}">
        <p14:creationId xmlns:p14="http://schemas.microsoft.com/office/powerpoint/2010/main" val="940759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Tržní subjekty</a:t>
            </a:r>
            <a:br>
              <a:rPr lang="cs-CZ" b="1" dirty="0"/>
            </a:br>
            <a:endParaRPr lang="cs-CZ" dirty="0"/>
          </a:p>
        </p:txBody>
      </p:sp>
      <p:sp>
        <p:nvSpPr>
          <p:cNvPr id="3" name="Zástupný symbol pro obsah 2"/>
          <p:cNvSpPr>
            <a:spLocks noGrp="1"/>
          </p:cNvSpPr>
          <p:nvPr>
            <p:ph idx="1"/>
          </p:nvPr>
        </p:nvSpPr>
        <p:spPr/>
        <p:txBody>
          <a:bodyPr>
            <a:normAutofit fontScale="85000" lnSpcReduction="10000"/>
          </a:bodyPr>
          <a:lstStyle/>
          <a:p>
            <a:r>
              <a:rPr lang="cs-CZ" b="1" dirty="0" smtClean="0"/>
              <a:t>1) Domácnosti</a:t>
            </a:r>
          </a:p>
          <a:p>
            <a:r>
              <a:rPr lang="cs-CZ" dirty="0"/>
              <a:t/>
            </a:r>
            <a:br>
              <a:rPr lang="cs-CZ" dirty="0"/>
            </a:br>
            <a:r>
              <a:rPr lang="cs-CZ" dirty="0"/>
              <a:t>přicházejí na trh za účelem uspokojení potřeb. Vystupují jako kupující na trhu výrobků a služeb a jako prodávající na trhu výrobních faktorů, aby za příjmy z prodeje výrobních faktorů mohli nakupovat výrobky a služby pro svoji spotřebu</a:t>
            </a:r>
            <a:r>
              <a:rPr lang="cs-CZ" dirty="0" smtClean="0"/>
              <a:t>.</a:t>
            </a:r>
          </a:p>
          <a:p>
            <a:r>
              <a:rPr lang="cs-CZ" dirty="0"/>
              <a:t/>
            </a:r>
            <a:br>
              <a:rPr lang="cs-CZ" dirty="0"/>
            </a:br>
            <a:r>
              <a:rPr lang="cs-CZ" b="1" dirty="0"/>
              <a:t>2) </a:t>
            </a:r>
            <a:r>
              <a:rPr lang="cs-CZ" b="1" dirty="0" smtClean="0"/>
              <a:t>Firmy</a:t>
            </a:r>
          </a:p>
          <a:p>
            <a:r>
              <a:rPr lang="cs-CZ" dirty="0"/>
              <a:t/>
            </a:r>
            <a:br>
              <a:rPr lang="cs-CZ" dirty="0"/>
            </a:br>
            <a:r>
              <a:rPr lang="cs-CZ" dirty="0"/>
              <a:t>subjekty vyrábějí za účelem prodeje. Na trhu výrobků a služeb vystupují jako prodávající. Za utržené peníze nakupují výrobní faktory za účelem opakování výroby. Jejich cílem je maximalizace zisku</a:t>
            </a:r>
            <a:r>
              <a:rPr lang="cs-CZ" dirty="0" smtClean="0"/>
              <a:t>.</a:t>
            </a:r>
          </a:p>
          <a:p>
            <a:r>
              <a:rPr lang="cs-CZ" dirty="0"/>
              <a:t/>
            </a:r>
            <a:br>
              <a:rPr lang="cs-CZ" dirty="0"/>
            </a:br>
            <a:r>
              <a:rPr lang="cs-CZ" b="1" dirty="0"/>
              <a:t>3) Stát (vláda</a:t>
            </a:r>
            <a:r>
              <a:rPr lang="cs-CZ" b="1" dirty="0" smtClean="0"/>
              <a:t>)</a:t>
            </a:r>
          </a:p>
          <a:p>
            <a:r>
              <a:rPr lang="cs-CZ" dirty="0"/>
              <a:t/>
            </a:r>
            <a:br>
              <a:rPr lang="cs-CZ" dirty="0"/>
            </a:br>
            <a:r>
              <a:rPr lang="cs-CZ" dirty="0"/>
              <a:t>stát vstupuje na trh s (hlavním) cílem ovlivnit jej, modifikovat jeho působení, odstranit některé jeho negativní dopady na ekonomiku a jeho pozitivní vliv naopak stimulovat. </a:t>
            </a:r>
          </a:p>
        </p:txBody>
      </p:sp>
    </p:spTree>
    <p:extLst>
      <p:ext uri="{BB962C8B-B14F-4D97-AF65-F5344CB8AC3E}">
        <p14:creationId xmlns:p14="http://schemas.microsoft.com/office/powerpoint/2010/main" val="3907763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5787" y="1793174"/>
            <a:ext cx="10778899" cy="4452985"/>
          </a:xfrm>
        </p:spPr>
      </p:pic>
    </p:spTree>
    <p:extLst>
      <p:ext uri="{BB962C8B-B14F-4D97-AF65-F5344CB8AC3E}">
        <p14:creationId xmlns:p14="http://schemas.microsoft.com/office/powerpoint/2010/main" val="29903929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referáty</a:t>
            </a:r>
            <a:endParaRPr lang="cs-CZ" dirty="0"/>
          </a:p>
        </p:txBody>
      </p:sp>
      <p:sp>
        <p:nvSpPr>
          <p:cNvPr id="3" name="Zástupný symbol pro obsah 2"/>
          <p:cNvSpPr>
            <a:spLocks noGrp="1"/>
          </p:cNvSpPr>
          <p:nvPr>
            <p:ph idx="1"/>
          </p:nvPr>
        </p:nvSpPr>
        <p:spPr/>
        <p:txBody>
          <a:bodyPr/>
          <a:lstStyle/>
          <a:p>
            <a:r>
              <a:rPr lang="cs-CZ" dirty="0" smtClean="0"/>
              <a:t>Top 5 českých podniků </a:t>
            </a:r>
            <a:r>
              <a:rPr lang="cs-CZ" dirty="0" err="1" smtClean="0"/>
              <a:t>Verča</a:t>
            </a:r>
            <a:endParaRPr lang="cs-CZ" dirty="0" smtClean="0"/>
          </a:p>
          <a:p>
            <a:r>
              <a:rPr lang="cs-CZ" dirty="0" smtClean="0"/>
              <a:t>Top 5 českých rodinných podniků Lída</a:t>
            </a:r>
          </a:p>
          <a:p>
            <a:r>
              <a:rPr lang="cs-CZ" dirty="0"/>
              <a:t>T</a:t>
            </a:r>
            <a:r>
              <a:rPr lang="cs-CZ" dirty="0" smtClean="0"/>
              <a:t>op 5 českých podnikatelů Martin</a:t>
            </a:r>
          </a:p>
          <a:p>
            <a:r>
              <a:rPr lang="cs-CZ" dirty="0" smtClean="0"/>
              <a:t>Top 5 českých podnikatelek Sofie</a:t>
            </a:r>
          </a:p>
          <a:p>
            <a:r>
              <a:rPr lang="cs-CZ" dirty="0" smtClean="0"/>
              <a:t>Top 5 českých </a:t>
            </a:r>
            <a:r>
              <a:rPr lang="cs-CZ" dirty="0" err="1" smtClean="0"/>
              <a:t>startup</a:t>
            </a:r>
            <a:r>
              <a:rPr lang="cs-CZ" dirty="0" smtClean="0"/>
              <a:t> projektů Sára</a:t>
            </a:r>
          </a:p>
          <a:p>
            <a:endParaRPr lang="cs-CZ" dirty="0"/>
          </a:p>
          <a:p>
            <a:r>
              <a:rPr lang="cs-CZ" dirty="0" smtClean="0"/>
              <a:t>Prezentace 15.10. !!!!</a:t>
            </a:r>
            <a:endParaRPr lang="cs-CZ" dirty="0"/>
          </a:p>
        </p:txBody>
      </p:sp>
    </p:spTree>
    <p:extLst>
      <p:ext uri="{BB962C8B-B14F-4D97-AF65-F5344CB8AC3E}">
        <p14:creationId xmlns:p14="http://schemas.microsoft.com/office/powerpoint/2010/main" val="26462918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4EAEF6-FC0A-450A-9CA4-799A31494C99}"/>
              </a:ext>
            </a:extLst>
          </p:cNvPr>
          <p:cNvSpPr>
            <a:spLocks noGrp="1"/>
          </p:cNvSpPr>
          <p:nvPr>
            <p:ph type="title"/>
          </p:nvPr>
        </p:nvSpPr>
        <p:spPr/>
        <p:txBody>
          <a:bodyPr>
            <a:normAutofit/>
          </a:bodyPr>
          <a:lstStyle/>
          <a:p>
            <a:r>
              <a:rPr lang="cs-CZ" dirty="0"/>
              <a:t>Trh – </a:t>
            </a:r>
            <a:r>
              <a:rPr lang="cs-CZ" sz="2200" dirty="0"/>
              <a:t>oblast ekonomiky, kde se střetává nabídka a poptávka</a:t>
            </a:r>
          </a:p>
        </p:txBody>
      </p:sp>
      <p:sp>
        <p:nvSpPr>
          <p:cNvPr id="4" name="Zástupný symbol pro obsah 3">
            <a:extLst>
              <a:ext uri="{FF2B5EF4-FFF2-40B4-BE49-F238E27FC236}">
                <a16:creationId xmlns:a16="http://schemas.microsoft.com/office/drawing/2014/main" id="{6DF4F33A-FFE0-46A9-BFB4-E842AD995A2E}"/>
              </a:ext>
            </a:extLst>
          </p:cNvPr>
          <p:cNvSpPr>
            <a:spLocks noGrp="1"/>
          </p:cNvSpPr>
          <p:nvPr>
            <p:ph sz="half" idx="1"/>
          </p:nvPr>
        </p:nvSpPr>
        <p:spPr/>
        <p:txBody>
          <a:bodyPr/>
          <a:lstStyle/>
          <a:p>
            <a:r>
              <a:rPr lang="cs-CZ" b="1" i="1" u="sng" dirty="0"/>
              <a:t>1) Poptávka </a:t>
            </a:r>
            <a:endParaRPr lang="cs-CZ" dirty="0"/>
          </a:p>
          <a:p>
            <a:r>
              <a:rPr lang="cs-CZ" dirty="0"/>
              <a:t>- souhrn zamyšlených nákupů, které kupující (poptávající) chtějí a mohou uskutečnit  (za určité ceny)</a:t>
            </a:r>
          </a:p>
          <a:p>
            <a:r>
              <a:rPr lang="cs-CZ" i="1" u="sng" dirty="0"/>
              <a:t>a) Individuální</a:t>
            </a:r>
            <a:r>
              <a:rPr lang="cs-CZ" dirty="0"/>
              <a:t> (1 poptávka kupujícího po 1 statku)</a:t>
            </a:r>
          </a:p>
          <a:p>
            <a:r>
              <a:rPr lang="cs-CZ" i="1" u="sng" dirty="0"/>
              <a:t>b) Dílčí</a:t>
            </a:r>
            <a:r>
              <a:rPr lang="cs-CZ" dirty="0"/>
              <a:t> (lidé v 1 státě po 1 statku či službě)</a:t>
            </a:r>
          </a:p>
          <a:p>
            <a:r>
              <a:rPr lang="cs-CZ" i="1" u="sng" dirty="0"/>
              <a:t>c) Agregátní</a:t>
            </a:r>
            <a:r>
              <a:rPr lang="cs-CZ" dirty="0"/>
              <a:t> (poptávka všech lidí v 1 státě po všech statcích či službách</a:t>
            </a:r>
          </a:p>
          <a:p>
            <a:endParaRPr lang="cs-CZ" dirty="0"/>
          </a:p>
        </p:txBody>
      </p:sp>
      <p:sp>
        <p:nvSpPr>
          <p:cNvPr id="5" name="Zástupný symbol pro obsah 4">
            <a:extLst>
              <a:ext uri="{FF2B5EF4-FFF2-40B4-BE49-F238E27FC236}">
                <a16:creationId xmlns:a16="http://schemas.microsoft.com/office/drawing/2014/main" id="{0C4717F6-986A-49AD-BE5C-B89C073E3E68}"/>
              </a:ext>
            </a:extLst>
          </p:cNvPr>
          <p:cNvSpPr>
            <a:spLocks noGrp="1"/>
          </p:cNvSpPr>
          <p:nvPr>
            <p:ph sz="half" idx="2"/>
          </p:nvPr>
        </p:nvSpPr>
        <p:spPr/>
        <p:txBody>
          <a:bodyPr/>
          <a:lstStyle/>
          <a:p>
            <a:r>
              <a:rPr lang="cs-CZ" b="1" i="1" u="sng" dirty="0"/>
              <a:t>2) Nabídka</a:t>
            </a:r>
            <a:r>
              <a:rPr lang="cs-CZ" dirty="0"/>
              <a:t> </a:t>
            </a:r>
            <a:br>
              <a:rPr lang="cs-CZ" dirty="0"/>
            </a:br>
            <a:r>
              <a:rPr lang="cs-CZ" dirty="0"/>
              <a:t>- souhrn zamyšlených prodejů, které chtějí prodejci uskutečnit (za nějaké ceny)</a:t>
            </a:r>
          </a:p>
          <a:p>
            <a:r>
              <a:rPr lang="cs-CZ" i="1" u="sng" dirty="0"/>
              <a:t>a) Individuální</a:t>
            </a:r>
            <a:r>
              <a:rPr lang="cs-CZ" dirty="0"/>
              <a:t> (nabídka 1 výrobce, který nabízí 1 statek či službu)</a:t>
            </a:r>
          </a:p>
          <a:p>
            <a:r>
              <a:rPr lang="cs-CZ" i="1" u="sng" dirty="0"/>
              <a:t>b) Dílčí</a:t>
            </a:r>
            <a:r>
              <a:rPr lang="cs-CZ" dirty="0"/>
              <a:t> (</a:t>
            </a:r>
            <a:r>
              <a:rPr lang="cs-CZ" dirty="0" err="1"/>
              <a:t>nab</a:t>
            </a:r>
            <a:r>
              <a:rPr lang="cs-CZ" dirty="0"/>
              <a:t>. Všech </a:t>
            </a:r>
            <a:r>
              <a:rPr lang="cs-CZ" dirty="0" smtClean="0"/>
              <a:t>výrobců </a:t>
            </a:r>
            <a:r>
              <a:rPr lang="cs-CZ" dirty="0"/>
              <a:t>1 určitého zboží)</a:t>
            </a:r>
          </a:p>
          <a:p>
            <a:r>
              <a:rPr lang="cs-CZ" i="1" u="sng" dirty="0"/>
              <a:t>c) Agregátní</a:t>
            </a:r>
            <a:r>
              <a:rPr lang="cs-CZ" dirty="0"/>
              <a:t> (</a:t>
            </a:r>
            <a:r>
              <a:rPr lang="cs-CZ" dirty="0" err="1"/>
              <a:t>nab</a:t>
            </a:r>
            <a:r>
              <a:rPr lang="cs-CZ" dirty="0"/>
              <a:t>. Všech výrobců všech druhů zboží)</a:t>
            </a:r>
          </a:p>
          <a:p>
            <a:endParaRPr lang="cs-CZ" dirty="0"/>
          </a:p>
        </p:txBody>
      </p:sp>
    </p:spTree>
    <p:extLst>
      <p:ext uri="{BB962C8B-B14F-4D97-AF65-F5344CB8AC3E}">
        <p14:creationId xmlns:p14="http://schemas.microsoft.com/office/powerpoint/2010/main" val="3046643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fade">
                                      <p:cBhvr>
                                        <p:cTn id="32" dur="5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1" end="1"/>
                                            </p:txEl>
                                          </p:spTgt>
                                        </p:tgtEl>
                                        <p:attrNameLst>
                                          <p:attrName>style.visibility</p:attrName>
                                        </p:attrNameLst>
                                      </p:cBhvr>
                                      <p:to>
                                        <p:strVal val="visible"/>
                                      </p:to>
                                    </p:set>
                                    <p:animEffect transition="in" filter="fade">
                                      <p:cBhvr>
                                        <p:cTn id="37" dur="500"/>
                                        <p:tgtEl>
                                          <p:spTgt spid="5">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2" end="2"/>
                                            </p:txEl>
                                          </p:spTgt>
                                        </p:tgtEl>
                                        <p:attrNameLst>
                                          <p:attrName>style.visibility</p:attrName>
                                        </p:attrNameLst>
                                      </p:cBhvr>
                                      <p:to>
                                        <p:strVal val="visible"/>
                                      </p:to>
                                    </p:set>
                                    <p:animEffect transition="in" filter="fade">
                                      <p:cBhvr>
                                        <p:cTn id="42" dur="500"/>
                                        <p:tgtEl>
                                          <p:spTgt spid="5">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3" end="3"/>
                                            </p:txEl>
                                          </p:spTgt>
                                        </p:tgtEl>
                                        <p:attrNameLst>
                                          <p:attrName>style.visibility</p:attrName>
                                        </p:attrNameLst>
                                      </p:cBhvr>
                                      <p:to>
                                        <p:strVal val="visible"/>
                                      </p:to>
                                    </p:set>
                                    <p:animEffect transition="in" filter="fade">
                                      <p:cBhvr>
                                        <p:cTn id="4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269E97D0-90F5-4112-9FBE-1282AC4C6123}"/>
              </a:ext>
            </a:extLst>
          </p:cNvPr>
          <p:cNvSpPr>
            <a:spLocks noGrp="1"/>
          </p:cNvSpPr>
          <p:nvPr>
            <p:ph type="title"/>
          </p:nvPr>
        </p:nvSpPr>
        <p:spPr/>
        <p:txBody>
          <a:bodyPr/>
          <a:lstStyle/>
          <a:p>
            <a:r>
              <a:rPr lang="cs-CZ" dirty="0"/>
              <a:t>Slovníček</a:t>
            </a:r>
          </a:p>
        </p:txBody>
      </p:sp>
      <p:sp>
        <p:nvSpPr>
          <p:cNvPr id="8" name="Zástupný symbol pro obsah 7">
            <a:extLst>
              <a:ext uri="{FF2B5EF4-FFF2-40B4-BE49-F238E27FC236}">
                <a16:creationId xmlns:a16="http://schemas.microsoft.com/office/drawing/2014/main" id="{DB0FD048-E013-4B05-B1EB-37F85B349558}"/>
              </a:ext>
            </a:extLst>
          </p:cNvPr>
          <p:cNvSpPr>
            <a:spLocks noGrp="1"/>
          </p:cNvSpPr>
          <p:nvPr>
            <p:ph idx="1"/>
          </p:nvPr>
        </p:nvSpPr>
        <p:spPr/>
        <p:txBody>
          <a:bodyPr>
            <a:normAutofit/>
          </a:bodyPr>
          <a:lstStyle/>
          <a:p>
            <a:r>
              <a:rPr lang="cs-CZ" dirty="0"/>
              <a:t>Poptávka – </a:t>
            </a:r>
            <a:r>
              <a:rPr lang="cs-CZ" dirty="0" err="1"/>
              <a:t>demand</a:t>
            </a:r>
            <a:r>
              <a:rPr lang="cs-CZ" dirty="0"/>
              <a:t>	D</a:t>
            </a:r>
            <a:br>
              <a:rPr lang="cs-CZ" dirty="0"/>
            </a:br>
            <a:r>
              <a:rPr lang="cs-CZ" dirty="0"/>
              <a:t>nabídka – </a:t>
            </a:r>
            <a:r>
              <a:rPr lang="cs-CZ" dirty="0" err="1"/>
              <a:t>supply</a:t>
            </a:r>
            <a:r>
              <a:rPr lang="cs-CZ" dirty="0"/>
              <a:t>  	S</a:t>
            </a:r>
            <a:br>
              <a:rPr lang="cs-CZ" dirty="0"/>
            </a:br>
            <a:r>
              <a:rPr lang="cs-CZ" dirty="0"/>
              <a:t>cena – </a:t>
            </a:r>
            <a:r>
              <a:rPr lang="cs-CZ" dirty="0" err="1"/>
              <a:t>price</a:t>
            </a:r>
            <a:r>
              <a:rPr lang="cs-CZ" dirty="0"/>
              <a:t>	  	P</a:t>
            </a:r>
            <a:br>
              <a:rPr lang="cs-CZ" dirty="0"/>
            </a:br>
            <a:r>
              <a:rPr lang="cs-CZ" dirty="0"/>
              <a:t>množství – </a:t>
            </a:r>
            <a:r>
              <a:rPr lang="cs-CZ" dirty="0" err="1"/>
              <a:t>quantity</a:t>
            </a:r>
            <a:r>
              <a:rPr lang="cs-CZ" dirty="0"/>
              <a:t> 	Q</a:t>
            </a:r>
          </a:p>
          <a:p>
            <a:endParaRPr lang="cs-CZ" dirty="0"/>
          </a:p>
          <a:p>
            <a:endParaRPr lang="cs-CZ" dirty="0"/>
          </a:p>
          <a:p>
            <a:endParaRPr lang="cs-CZ" dirty="0"/>
          </a:p>
          <a:p>
            <a:endParaRPr lang="cs-CZ" dirty="0"/>
          </a:p>
          <a:p>
            <a:endParaRPr lang="cs-CZ" dirty="0"/>
          </a:p>
          <a:p>
            <a:endParaRPr lang="cs-CZ" dirty="0"/>
          </a:p>
          <a:p>
            <a:r>
              <a:rPr lang="cs-CZ" dirty="0"/>
              <a:t>Obrázky z http://www.miras.cz/seminarky/index.php</a:t>
            </a:r>
          </a:p>
          <a:p>
            <a:endParaRPr lang="cs-CZ" dirty="0"/>
          </a:p>
        </p:txBody>
      </p:sp>
    </p:spTree>
    <p:extLst>
      <p:ext uri="{BB962C8B-B14F-4D97-AF65-F5344CB8AC3E}">
        <p14:creationId xmlns:p14="http://schemas.microsoft.com/office/powerpoint/2010/main" val="26432943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3A66A8-8D32-4FD9-AFDB-8C2845B316AC}"/>
              </a:ext>
            </a:extLst>
          </p:cNvPr>
          <p:cNvSpPr>
            <a:spLocks noGrp="1"/>
          </p:cNvSpPr>
          <p:nvPr>
            <p:ph type="title"/>
          </p:nvPr>
        </p:nvSpPr>
        <p:spPr/>
        <p:txBody>
          <a:bodyPr/>
          <a:lstStyle/>
          <a:p>
            <a:r>
              <a:rPr lang="cs-CZ" dirty="0"/>
              <a:t>Zákon trhu</a:t>
            </a:r>
          </a:p>
        </p:txBody>
      </p:sp>
      <p:sp>
        <p:nvSpPr>
          <p:cNvPr id="5" name="Zástupný symbol pro text 4">
            <a:extLst>
              <a:ext uri="{FF2B5EF4-FFF2-40B4-BE49-F238E27FC236}">
                <a16:creationId xmlns:a16="http://schemas.microsoft.com/office/drawing/2014/main" id="{66DC7886-E676-4A56-B4DC-C5C9B91D7ACE}"/>
              </a:ext>
            </a:extLst>
          </p:cNvPr>
          <p:cNvSpPr>
            <a:spLocks noGrp="1"/>
          </p:cNvSpPr>
          <p:nvPr>
            <p:ph type="body" idx="1"/>
          </p:nvPr>
        </p:nvSpPr>
        <p:spPr/>
        <p:txBody>
          <a:bodyPr>
            <a:normAutofit lnSpcReduction="10000"/>
          </a:bodyPr>
          <a:lstStyle/>
          <a:p>
            <a:r>
              <a:rPr lang="cs-CZ" dirty="0"/>
              <a:t>Zákon nabídky </a:t>
            </a:r>
          </a:p>
          <a:p>
            <a:r>
              <a:rPr lang="cs-CZ" dirty="0"/>
              <a:t>s rostoucí cenou roste i nabídka zboží</a:t>
            </a:r>
          </a:p>
          <a:p>
            <a:endParaRPr lang="cs-CZ" dirty="0"/>
          </a:p>
        </p:txBody>
      </p:sp>
      <p:pic>
        <p:nvPicPr>
          <p:cNvPr id="8" name="Zástupný symbol pro obsah 7">
            <a:extLst>
              <a:ext uri="{FF2B5EF4-FFF2-40B4-BE49-F238E27FC236}">
                <a16:creationId xmlns:a16="http://schemas.microsoft.com/office/drawing/2014/main" id="{D6F1DDA4-FD38-4C9B-9BAF-FEEA34DFAEF4}"/>
              </a:ext>
            </a:extLst>
          </p:cNvPr>
          <p:cNvPicPr>
            <a:picLocks noGrp="1" noChangeAspect="1"/>
          </p:cNvPicPr>
          <p:nvPr>
            <p:ph sz="half" idx="2"/>
          </p:nvPr>
        </p:nvPicPr>
        <p:blipFill>
          <a:blip r:embed="rId2"/>
          <a:stretch>
            <a:fillRect/>
          </a:stretch>
        </p:blipFill>
        <p:spPr>
          <a:xfrm>
            <a:off x="1932780" y="2969703"/>
            <a:ext cx="3910531" cy="2262697"/>
          </a:xfrm>
        </p:spPr>
      </p:pic>
      <p:sp>
        <p:nvSpPr>
          <p:cNvPr id="6" name="Zástupný symbol pro text 5">
            <a:extLst>
              <a:ext uri="{FF2B5EF4-FFF2-40B4-BE49-F238E27FC236}">
                <a16:creationId xmlns:a16="http://schemas.microsoft.com/office/drawing/2014/main" id="{B66FB66A-4D1B-4B74-9E62-CDAD68666697}"/>
              </a:ext>
            </a:extLst>
          </p:cNvPr>
          <p:cNvSpPr>
            <a:spLocks noGrp="1"/>
          </p:cNvSpPr>
          <p:nvPr>
            <p:ph type="body" sz="quarter" idx="3"/>
          </p:nvPr>
        </p:nvSpPr>
        <p:spPr/>
        <p:txBody>
          <a:bodyPr>
            <a:normAutofit lnSpcReduction="10000"/>
          </a:bodyPr>
          <a:lstStyle/>
          <a:p>
            <a:r>
              <a:rPr lang="cs-CZ" dirty="0"/>
              <a:t>Zákon poptávky</a:t>
            </a:r>
          </a:p>
          <a:p>
            <a:r>
              <a:rPr lang="cs-CZ" dirty="0"/>
              <a:t>s rostoucí cenou klesá poptávka zboží</a:t>
            </a:r>
          </a:p>
          <a:p>
            <a:endParaRPr lang="cs-CZ" dirty="0"/>
          </a:p>
        </p:txBody>
      </p:sp>
      <p:pic>
        <p:nvPicPr>
          <p:cNvPr id="10" name="Zástupný symbol pro obsah 9">
            <a:extLst>
              <a:ext uri="{FF2B5EF4-FFF2-40B4-BE49-F238E27FC236}">
                <a16:creationId xmlns:a16="http://schemas.microsoft.com/office/drawing/2014/main" id="{C42D9F3A-A1B4-4952-88E8-2AD1C1579FF6}"/>
              </a:ext>
            </a:extLst>
          </p:cNvPr>
          <p:cNvPicPr>
            <a:picLocks noGrp="1" noChangeAspect="1"/>
          </p:cNvPicPr>
          <p:nvPr>
            <p:ph sz="quarter" idx="4"/>
          </p:nvPr>
        </p:nvPicPr>
        <p:blipFill>
          <a:blip r:embed="rId3"/>
          <a:stretch>
            <a:fillRect/>
          </a:stretch>
        </p:blipFill>
        <p:spPr>
          <a:xfrm>
            <a:off x="6717388" y="2964940"/>
            <a:ext cx="4203918" cy="2262697"/>
          </a:xfrm>
        </p:spPr>
      </p:pic>
    </p:spTree>
    <p:extLst>
      <p:ext uri="{BB962C8B-B14F-4D97-AF65-F5344CB8AC3E}">
        <p14:creationId xmlns:p14="http://schemas.microsoft.com/office/powerpoint/2010/main" val="2070986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fade">
                                      <p:cBhvr>
                                        <p:cTn id="27" dur="500"/>
                                        <p:tgtEl>
                                          <p:spTgt spid="6">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Nadpis 11">
            <a:extLst>
              <a:ext uri="{FF2B5EF4-FFF2-40B4-BE49-F238E27FC236}">
                <a16:creationId xmlns:a16="http://schemas.microsoft.com/office/drawing/2014/main" id="{E7B9E4D8-9460-4871-A596-74C839BBAB18}"/>
              </a:ext>
            </a:extLst>
          </p:cNvPr>
          <p:cNvSpPr>
            <a:spLocks noGrp="1"/>
          </p:cNvSpPr>
          <p:nvPr>
            <p:ph type="title"/>
          </p:nvPr>
        </p:nvSpPr>
        <p:spPr/>
        <p:txBody>
          <a:bodyPr/>
          <a:lstStyle/>
          <a:p>
            <a:endParaRPr lang="cs-CZ"/>
          </a:p>
        </p:txBody>
      </p:sp>
      <p:sp>
        <p:nvSpPr>
          <p:cNvPr id="13" name="Zástupný symbol pro text 12">
            <a:extLst>
              <a:ext uri="{FF2B5EF4-FFF2-40B4-BE49-F238E27FC236}">
                <a16:creationId xmlns:a16="http://schemas.microsoft.com/office/drawing/2014/main" id="{79A23995-0B08-4827-8EF1-2937033F9890}"/>
              </a:ext>
            </a:extLst>
          </p:cNvPr>
          <p:cNvSpPr>
            <a:spLocks noGrp="1"/>
          </p:cNvSpPr>
          <p:nvPr>
            <p:ph type="body" idx="1"/>
          </p:nvPr>
        </p:nvSpPr>
        <p:spPr/>
        <p:txBody>
          <a:bodyPr/>
          <a:lstStyle/>
          <a:p>
            <a:r>
              <a:rPr lang="cs-CZ" b="1" i="1" u="sng" dirty="0" smtClean="0"/>
              <a:t>Faktory, </a:t>
            </a:r>
            <a:r>
              <a:rPr lang="cs-CZ" b="1" i="1" u="sng" dirty="0"/>
              <a:t>které ovlivňují poptávku</a:t>
            </a:r>
            <a:endParaRPr lang="cs-CZ" dirty="0"/>
          </a:p>
        </p:txBody>
      </p:sp>
      <p:sp>
        <p:nvSpPr>
          <p:cNvPr id="14" name="Zástupný symbol pro obsah 13">
            <a:extLst>
              <a:ext uri="{FF2B5EF4-FFF2-40B4-BE49-F238E27FC236}">
                <a16:creationId xmlns:a16="http://schemas.microsoft.com/office/drawing/2014/main" id="{F26EFE9E-0E97-49DE-B425-6F7CEC586758}"/>
              </a:ext>
            </a:extLst>
          </p:cNvPr>
          <p:cNvSpPr>
            <a:spLocks noGrp="1"/>
          </p:cNvSpPr>
          <p:nvPr>
            <p:ph sz="half" idx="2"/>
          </p:nvPr>
        </p:nvSpPr>
        <p:spPr/>
        <p:txBody>
          <a:bodyPr/>
          <a:lstStyle/>
          <a:p>
            <a:r>
              <a:rPr lang="cs-CZ" dirty="0"/>
              <a:t>Cena,- Reklama- Sezóna- Konkurence (změny cen jiných zboží)</a:t>
            </a:r>
          </a:p>
          <a:p>
            <a:r>
              <a:rPr lang="cs-CZ" dirty="0"/>
              <a:t>- Změna v preferencí nakupujících (změny v životním stylu)-</a:t>
            </a:r>
          </a:p>
          <a:p>
            <a:r>
              <a:rPr lang="cs-CZ" dirty="0"/>
              <a:t> Změny velikosti důchodu-</a:t>
            </a:r>
          </a:p>
          <a:p>
            <a:r>
              <a:rPr lang="cs-CZ" dirty="0"/>
              <a:t> Demografické změny (</a:t>
            </a:r>
            <a:r>
              <a:rPr lang="cs-CZ" dirty="0" err="1"/>
              <a:t>babyboom</a:t>
            </a:r>
            <a:r>
              <a:rPr lang="cs-CZ" dirty="0"/>
              <a:t>..)</a:t>
            </a:r>
          </a:p>
          <a:p>
            <a:endParaRPr lang="cs-CZ" dirty="0"/>
          </a:p>
        </p:txBody>
      </p:sp>
      <p:sp>
        <p:nvSpPr>
          <p:cNvPr id="15" name="Zástupný symbol pro text 14">
            <a:extLst>
              <a:ext uri="{FF2B5EF4-FFF2-40B4-BE49-F238E27FC236}">
                <a16:creationId xmlns:a16="http://schemas.microsoft.com/office/drawing/2014/main" id="{26A0FB0B-81FE-4A73-A75D-2C7D9564F513}"/>
              </a:ext>
            </a:extLst>
          </p:cNvPr>
          <p:cNvSpPr>
            <a:spLocks noGrp="1"/>
          </p:cNvSpPr>
          <p:nvPr>
            <p:ph type="body" sz="quarter" idx="3"/>
          </p:nvPr>
        </p:nvSpPr>
        <p:spPr/>
        <p:txBody>
          <a:bodyPr/>
          <a:lstStyle/>
          <a:p>
            <a:r>
              <a:rPr lang="cs-CZ" b="1" i="1" u="sng" dirty="0" smtClean="0"/>
              <a:t>Faktory</a:t>
            </a:r>
            <a:r>
              <a:rPr lang="cs-CZ" b="1" i="1" u="sng" smtClean="0"/>
              <a:t>, které </a:t>
            </a:r>
            <a:r>
              <a:rPr lang="cs-CZ" b="1" i="1" u="sng" dirty="0"/>
              <a:t>ovlivňující nabídku</a:t>
            </a:r>
            <a:endParaRPr lang="cs-CZ" dirty="0"/>
          </a:p>
          <a:p>
            <a:endParaRPr lang="cs-CZ" dirty="0"/>
          </a:p>
        </p:txBody>
      </p:sp>
      <p:sp>
        <p:nvSpPr>
          <p:cNvPr id="16" name="Zástupný symbol pro obsah 15">
            <a:extLst>
              <a:ext uri="{FF2B5EF4-FFF2-40B4-BE49-F238E27FC236}">
                <a16:creationId xmlns:a16="http://schemas.microsoft.com/office/drawing/2014/main" id="{39DD72C6-3D24-49AF-9AD4-F0216FBAB477}"/>
              </a:ext>
            </a:extLst>
          </p:cNvPr>
          <p:cNvSpPr>
            <a:spLocks noGrp="1"/>
          </p:cNvSpPr>
          <p:nvPr>
            <p:ph sz="quarter" idx="4"/>
          </p:nvPr>
        </p:nvSpPr>
        <p:spPr/>
        <p:txBody>
          <a:bodyPr/>
          <a:lstStyle/>
          <a:p>
            <a:r>
              <a:rPr lang="cs-CZ" dirty="0"/>
              <a:t>Cena</a:t>
            </a:r>
          </a:p>
          <a:p>
            <a:r>
              <a:rPr lang="cs-CZ" dirty="0"/>
              <a:t>- Náklady na výrobu (např. ropa)</a:t>
            </a:r>
          </a:p>
          <a:p>
            <a:r>
              <a:rPr lang="cs-CZ" dirty="0"/>
              <a:t>- Změny vnějších podmínek podnikání (např. zákony ve státě, počasí pro zemědělce)</a:t>
            </a:r>
          </a:p>
          <a:p>
            <a:endParaRPr lang="cs-CZ" dirty="0"/>
          </a:p>
        </p:txBody>
      </p:sp>
    </p:spTree>
    <p:extLst>
      <p:ext uri="{BB962C8B-B14F-4D97-AF65-F5344CB8AC3E}">
        <p14:creationId xmlns:p14="http://schemas.microsoft.com/office/powerpoint/2010/main" val="2808345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fade">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fade">
                                      <p:cBhvr>
                                        <p:cTn id="22" dur="500"/>
                                        <p:tgtEl>
                                          <p:spTgt spid="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xEl>
                                              <p:pRg st="0" end="0"/>
                                            </p:txEl>
                                          </p:spTgt>
                                        </p:tgtEl>
                                        <p:attrNameLst>
                                          <p:attrName>style.visibility</p:attrName>
                                        </p:attrNameLst>
                                      </p:cBhvr>
                                      <p:to>
                                        <p:strVal val="visible"/>
                                      </p:to>
                                    </p:set>
                                    <p:animEffect transition="in" filter="fade">
                                      <p:cBhvr>
                                        <p:cTn id="27" dur="500"/>
                                        <p:tgtEl>
                                          <p:spTgt spid="1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xEl>
                                              <p:pRg st="1" end="1"/>
                                            </p:txEl>
                                          </p:spTgt>
                                        </p:tgtEl>
                                        <p:attrNameLst>
                                          <p:attrName>style.visibility</p:attrName>
                                        </p:attrNameLst>
                                      </p:cBhvr>
                                      <p:to>
                                        <p:strVal val="visible"/>
                                      </p:to>
                                    </p:set>
                                    <p:animEffect transition="in" filter="fade">
                                      <p:cBhvr>
                                        <p:cTn id="32" dur="500"/>
                                        <p:tgtEl>
                                          <p:spTgt spid="16">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xEl>
                                              <p:pRg st="2" end="2"/>
                                            </p:txEl>
                                          </p:spTgt>
                                        </p:tgtEl>
                                        <p:attrNameLst>
                                          <p:attrName>style.visibility</p:attrName>
                                        </p:attrNameLst>
                                      </p:cBhvr>
                                      <p:to>
                                        <p:strVal val="visible"/>
                                      </p:to>
                                    </p:set>
                                    <p:animEffect transition="in" filter="fade">
                                      <p:cBhvr>
                                        <p:cTn id="37" dur="500"/>
                                        <p:tgtEl>
                                          <p:spTgt spid="1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B3A846F5-196A-4A3E-93B4-737D2F1678D9}"/>
              </a:ext>
            </a:extLst>
          </p:cNvPr>
          <p:cNvSpPr>
            <a:spLocks noGrp="1"/>
          </p:cNvSpPr>
          <p:nvPr>
            <p:ph type="title"/>
          </p:nvPr>
        </p:nvSpPr>
        <p:spPr/>
        <p:txBody>
          <a:bodyPr>
            <a:normAutofit/>
          </a:bodyPr>
          <a:lstStyle/>
          <a:p>
            <a:r>
              <a:rPr lang="cs-CZ" dirty="0"/>
              <a:t>Rovnovážný trh </a:t>
            </a:r>
            <a:r>
              <a:rPr lang="cs-CZ" sz="2000" dirty="0"/>
              <a:t>( vyrobí se tolik, kolik se koupí)</a:t>
            </a:r>
          </a:p>
        </p:txBody>
      </p:sp>
      <p:pic>
        <p:nvPicPr>
          <p:cNvPr id="10" name="Zástupný symbol pro obsah 9">
            <a:extLst>
              <a:ext uri="{FF2B5EF4-FFF2-40B4-BE49-F238E27FC236}">
                <a16:creationId xmlns:a16="http://schemas.microsoft.com/office/drawing/2014/main" id="{4A914FD1-C7BC-41AC-9BD4-A0F5659B1A17}"/>
              </a:ext>
            </a:extLst>
          </p:cNvPr>
          <p:cNvPicPr>
            <a:picLocks noGrp="1" noChangeAspect="1"/>
          </p:cNvPicPr>
          <p:nvPr>
            <p:ph idx="1"/>
          </p:nvPr>
        </p:nvPicPr>
        <p:blipFill>
          <a:blip r:embed="rId2"/>
          <a:stretch>
            <a:fillRect/>
          </a:stretch>
        </p:blipFill>
        <p:spPr>
          <a:xfrm>
            <a:off x="2931256" y="2014194"/>
            <a:ext cx="6196031" cy="4201211"/>
          </a:xfrm>
        </p:spPr>
      </p:pic>
    </p:spTree>
    <p:extLst>
      <p:ext uri="{BB962C8B-B14F-4D97-AF65-F5344CB8AC3E}">
        <p14:creationId xmlns:p14="http://schemas.microsoft.com/office/powerpoint/2010/main" val="2267167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D1ACDB-B12E-4290-B62F-972959F81BDA}"/>
              </a:ext>
            </a:extLst>
          </p:cNvPr>
          <p:cNvSpPr>
            <a:spLocks noGrp="1"/>
          </p:cNvSpPr>
          <p:nvPr>
            <p:ph type="title"/>
          </p:nvPr>
        </p:nvSpPr>
        <p:spPr/>
        <p:txBody>
          <a:bodyPr/>
          <a:lstStyle/>
          <a:p>
            <a:r>
              <a:rPr lang="cs-CZ" dirty="0"/>
              <a:t>Ekonomie</a:t>
            </a:r>
          </a:p>
        </p:txBody>
      </p:sp>
      <p:sp>
        <p:nvSpPr>
          <p:cNvPr id="3" name="Zástupný symbol pro obsah 2">
            <a:extLst>
              <a:ext uri="{FF2B5EF4-FFF2-40B4-BE49-F238E27FC236}">
                <a16:creationId xmlns:a16="http://schemas.microsoft.com/office/drawing/2014/main" id="{9C3603EF-AE01-4419-8E98-2B3D0EE26FC5}"/>
              </a:ext>
            </a:extLst>
          </p:cNvPr>
          <p:cNvSpPr>
            <a:spLocks noGrp="1"/>
          </p:cNvSpPr>
          <p:nvPr>
            <p:ph idx="1"/>
          </p:nvPr>
        </p:nvSpPr>
        <p:spPr/>
        <p:txBody>
          <a:bodyPr/>
          <a:lstStyle/>
          <a:p>
            <a:r>
              <a:rPr lang="cs-CZ" dirty="0"/>
              <a:t> z řeckého </a:t>
            </a:r>
            <a:r>
              <a:rPr lang="cs-CZ" dirty="0" err="1"/>
              <a:t>oikonomia</a:t>
            </a:r>
            <a:r>
              <a:rPr lang="cs-CZ" dirty="0"/>
              <a:t>  (</a:t>
            </a:r>
            <a:r>
              <a:rPr lang="cs-CZ" dirty="0" err="1"/>
              <a:t>oikos</a:t>
            </a:r>
            <a:r>
              <a:rPr lang="cs-CZ" dirty="0"/>
              <a:t> – dům, nomos - řídit)</a:t>
            </a:r>
          </a:p>
          <a:p>
            <a:r>
              <a:rPr lang="cs-CZ" dirty="0"/>
              <a:t>věda zabývající se společenskou realitou, ekonomikou</a:t>
            </a:r>
          </a:p>
          <a:p>
            <a:r>
              <a:rPr lang="cs-CZ" dirty="0"/>
              <a:t> společenská věda využívající exaktní vědy (empirický výzkum)</a:t>
            </a:r>
          </a:p>
          <a:p>
            <a:r>
              <a:rPr lang="cs-CZ" dirty="0"/>
              <a:t>(průzkum trhu, statistiky, procentuální nabídky a poptávky)</a:t>
            </a:r>
          </a:p>
          <a:p>
            <a:r>
              <a:rPr lang="cs-CZ" dirty="0"/>
              <a:t>věda interdisciplinární </a:t>
            </a:r>
          </a:p>
          <a:p>
            <a:r>
              <a:rPr lang="cs-CZ" dirty="0"/>
              <a:t>(spolupracuje s jinými vědeckými disciplínami – matematika, sociologie, psychologie)</a:t>
            </a:r>
          </a:p>
          <a:p>
            <a:endParaRPr lang="cs-CZ" dirty="0"/>
          </a:p>
        </p:txBody>
      </p:sp>
    </p:spTree>
    <p:extLst>
      <p:ext uri="{BB962C8B-B14F-4D97-AF65-F5344CB8AC3E}">
        <p14:creationId xmlns:p14="http://schemas.microsoft.com/office/powerpoint/2010/main" val="3980439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Poptávková křivka je klesající, což je způsobeno:</a:t>
            </a:r>
            <a:endParaRPr lang="cs-CZ" dirty="0"/>
          </a:p>
        </p:txBody>
      </p:sp>
      <p:sp>
        <p:nvSpPr>
          <p:cNvPr id="3" name="Zástupný symbol pro obsah 2"/>
          <p:cNvSpPr>
            <a:spLocks noGrp="1"/>
          </p:cNvSpPr>
          <p:nvPr>
            <p:ph idx="1"/>
          </p:nvPr>
        </p:nvSpPr>
        <p:spPr/>
        <p:txBody>
          <a:bodyPr/>
          <a:lstStyle/>
          <a:p>
            <a:r>
              <a:rPr lang="cs-CZ" dirty="0" smtClean="0"/>
              <a:t>A) důchodovým efektem</a:t>
            </a:r>
          </a:p>
          <a:p>
            <a:r>
              <a:rPr lang="cs-CZ" dirty="0" smtClean="0"/>
              <a:t>B) substitučním efektem (změna struktury spotřeby)</a:t>
            </a:r>
          </a:p>
          <a:p>
            <a:endParaRPr lang="cs-CZ" dirty="0" smtClean="0"/>
          </a:p>
          <a:p>
            <a:r>
              <a:rPr lang="cs-CZ" dirty="0" smtClean="0"/>
              <a:t>Substitut – zboží nahraditelné, vzájemně si konkurující (</a:t>
            </a:r>
            <a:r>
              <a:rPr lang="cs-CZ" dirty="0" err="1" smtClean="0"/>
              <a:t>coca</a:t>
            </a:r>
            <a:r>
              <a:rPr lang="cs-CZ" dirty="0" smtClean="0"/>
              <a:t> </a:t>
            </a:r>
            <a:r>
              <a:rPr lang="cs-CZ" dirty="0" err="1" smtClean="0"/>
              <a:t>cola</a:t>
            </a:r>
            <a:r>
              <a:rPr lang="cs-CZ" dirty="0" smtClean="0"/>
              <a:t> – </a:t>
            </a:r>
            <a:r>
              <a:rPr lang="cs-CZ" dirty="0" err="1" smtClean="0"/>
              <a:t>pepsi</a:t>
            </a:r>
            <a:r>
              <a:rPr lang="cs-CZ" dirty="0" smtClean="0"/>
              <a:t>)</a:t>
            </a:r>
          </a:p>
          <a:p>
            <a:pPr>
              <a:buFontTx/>
              <a:buChar char="-"/>
            </a:pPr>
            <a:r>
              <a:rPr lang="cs-CZ" dirty="0" smtClean="0"/>
              <a:t>Zvýšení ceny </a:t>
            </a:r>
            <a:r>
              <a:rPr lang="cs-CZ" dirty="0" err="1" smtClean="0"/>
              <a:t>coca</a:t>
            </a:r>
            <a:r>
              <a:rPr lang="cs-CZ" dirty="0" smtClean="0"/>
              <a:t> </a:t>
            </a:r>
            <a:r>
              <a:rPr lang="cs-CZ" dirty="0" err="1" smtClean="0"/>
              <a:t>coly</a:t>
            </a:r>
            <a:r>
              <a:rPr lang="cs-CZ" dirty="0" smtClean="0"/>
              <a:t>, má za následek vyšší poptávku po </a:t>
            </a:r>
            <a:r>
              <a:rPr lang="cs-CZ" dirty="0" err="1" smtClean="0"/>
              <a:t>pepsi</a:t>
            </a:r>
            <a:endParaRPr lang="cs-CZ" dirty="0" smtClean="0"/>
          </a:p>
          <a:p>
            <a:pPr>
              <a:buFontTx/>
              <a:buChar char="-"/>
            </a:pPr>
            <a:endParaRPr lang="cs-CZ" dirty="0" smtClean="0"/>
          </a:p>
          <a:p>
            <a:pPr>
              <a:buFontTx/>
              <a:buChar char="-"/>
            </a:pPr>
            <a:r>
              <a:rPr lang="cs-CZ" dirty="0" smtClean="0"/>
              <a:t>Komplement – výrobek, který souvisí s nákupem jiného zboží (doplněk) auto – benzín, zvýšení  poptávky po zboží (auto) vede ke zvýšení komplementu (benzín)</a:t>
            </a:r>
          </a:p>
          <a:p>
            <a:pPr>
              <a:buNone/>
            </a:pPr>
            <a:r>
              <a:rPr lang="cs-CZ" dirty="0" smtClean="0"/>
              <a:t> </a:t>
            </a:r>
          </a:p>
          <a:p>
            <a:pPr>
              <a:buNone/>
            </a:pPr>
            <a:endParaRPr lang="cs-CZ" dirty="0" smtClean="0"/>
          </a:p>
          <a:p>
            <a:pPr>
              <a:buNone/>
            </a:pPr>
            <a:endParaRPr lang="cs-CZ"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Nabídková křivka na trhu práce také klesá</a:t>
            </a:r>
            <a:endParaRPr lang="cs-CZ" dirty="0"/>
          </a:p>
        </p:txBody>
      </p:sp>
      <p:sp>
        <p:nvSpPr>
          <p:cNvPr id="3" name="Zástupný symbol pro obsah 2"/>
          <p:cNvSpPr>
            <a:spLocks noGrp="1"/>
          </p:cNvSpPr>
          <p:nvPr>
            <p:ph idx="1"/>
          </p:nvPr>
        </p:nvSpPr>
        <p:spPr/>
        <p:txBody>
          <a:bodyPr/>
          <a:lstStyle/>
          <a:p>
            <a:r>
              <a:rPr lang="cs-CZ" b="1" dirty="0"/>
              <a:t>Substituční efekt</a:t>
            </a:r>
            <a:br>
              <a:rPr lang="cs-CZ" b="1" dirty="0"/>
            </a:br>
            <a:endParaRPr lang="cs-CZ" b="1" dirty="0"/>
          </a:p>
          <a:p>
            <a:r>
              <a:rPr lang="cs-CZ" dirty="0"/>
              <a:t>Při vyšší mzdě přináší každá hodina práce vyšší výdělek, který může spotřebitel použít k získání většího počtu výrobků a služeb, což vede k tendenci pracovat déle na úkor volného času. Jedná se tedy o nahrazování volného času prací.</a:t>
            </a:r>
          </a:p>
          <a:p>
            <a:r>
              <a:rPr lang="cs-CZ" b="1" dirty="0"/>
              <a:t>Důchodový efekt</a:t>
            </a:r>
          </a:p>
          <a:p>
            <a:r>
              <a:rPr lang="cs-CZ" dirty="0"/>
              <a:t>Vyšší mzda vede také k nahrazování práce volným časem. A to proto, že spotřebitel má již dostatečný důchod a chce také více volného času.</a:t>
            </a:r>
          </a:p>
          <a:p>
            <a:endParaRPr lang="cs-CZ" dirty="0"/>
          </a:p>
        </p:txBody>
      </p:sp>
    </p:spTree>
    <p:extLst>
      <p:ext uri="{BB962C8B-B14F-4D97-AF65-F5344CB8AC3E}">
        <p14:creationId xmlns:p14="http://schemas.microsoft.com/office/powerpoint/2010/main" val="36509713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8097" y="2377440"/>
            <a:ext cx="6782175" cy="4015048"/>
          </a:xfrm>
        </p:spPr>
      </p:pic>
    </p:spTree>
    <p:extLst>
      <p:ext uri="{BB962C8B-B14F-4D97-AF65-F5344CB8AC3E}">
        <p14:creationId xmlns:p14="http://schemas.microsoft.com/office/powerpoint/2010/main" val="8101114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b="1" dirty="0"/>
              <a:t>Individuální křivka nabídky práce</a:t>
            </a:r>
          </a:p>
          <a:p>
            <a:r>
              <a:rPr lang="cs-CZ" dirty="0"/>
              <a:t>Je v určité části zpět zakřivená. </a:t>
            </a:r>
            <a:endParaRPr lang="cs-CZ" dirty="0" smtClean="0"/>
          </a:p>
          <a:p>
            <a:r>
              <a:rPr lang="cs-CZ" dirty="0" smtClean="0"/>
              <a:t>To </a:t>
            </a:r>
            <a:r>
              <a:rPr lang="cs-CZ" dirty="0"/>
              <a:t>je způsobeno právě důchodovým efektem. Pracovník při vyšší mzdě nejprve preferuje práci před volným časem (substituční efekt), </a:t>
            </a:r>
            <a:endParaRPr lang="cs-CZ" dirty="0" smtClean="0"/>
          </a:p>
          <a:p>
            <a:r>
              <a:rPr lang="cs-CZ" dirty="0" smtClean="0"/>
              <a:t>ale </a:t>
            </a:r>
            <a:r>
              <a:rPr lang="cs-CZ" dirty="0"/>
              <a:t>pokud se jeho mzda zvýší nad určitou úroveň, snaží se pracovník odpracovat méně hodin (důchodový efekt).</a:t>
            </a:r>
          </a:p>
          <a:p>
            <a:endParaRPr lang="cs-CZ" dirty="0"/>
          </a:p>
        </p:txBody>
      </p:sp>
    </p:spTree>
    <p:extLst>
      <p:ext uri="{BB962C8B-B14F-4D97-AF65-F5344CB8AC3E}">
        <p14:creationId xmlns:p14="http://schemas.microsoft.com/office/powerpoint/2010/main" val="19777187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Zeptej se Filipa</a:t>
            </a:r>
            <a:endParaRPr lang="cs-CZ" dirty="0"/>
          </a:p>
        </p:txBody>
      </p:sp>
      <p:sp>
        <p:nvSpPr>
          <p:cNvPr id="3" name="Zástupný symbol pro obsah 2"/>
          <p:cNvSpPr>
            <a:spLocks noGrp="1"/>
          </p:cNvSpPr>
          <p:nvPr>
            <p:ph idx="1"/>
          </p:nvPr>
        </p:nvSpPr>
        <p:spPr/>
        <p:txBody>
          <a:bodyPr/>
          <a:lstStyle/>
          <a:p>
            <a:r>
              <a:rPr lang="cs-CZ" dirty="0"/>
              <a:t>https://www.youtube.com/watch?v=6pW3DNvtMec&amp;list=PLfNinG37iO2f-irXh8je8eArhGb4UvBsE&amp;index=12</a:t>
            </a:r>
          </a:p>
        </p:txBody>
      </p:sp>
    </p:spTree>
    <p:extLst>
      <p:ext uri="{BB962C8B-B14F-4D97-AF65-F5344CB8AC3E}">
        <p14:creationId xmlns:p14="http://schemas.microsoft.com/office/powerpoint/2010/main" val="34463183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ltLang="cs-CZ" sz="2400" dirty="0">
                <a:solidFill>
                  <a:schemeClr val="tx1"/>
                </a:solidFill>
                <a:latin typeface="Calibri" panose="020F0502020204030204" pitchFamily="34" charset="0"/>
                <a:ea typeface="Calibri" panose="020F0502020204030204" pitchFamily="34" charset="0"/>
                <a:cs typeface="Times New Roman" panose="02020603050405020304" pitchFamily="18" charset="0"/>
              </a:rPr>
              <a:t>1.Sestrojte graf nabídky a poptávky po pánský  košilích a určete cenu, při které se nabízené a poptávané množství vyrovnají. (1.graf, označené osy a křivky!!!) Označte rovnovážnou cenu a rovnovážné množství, nakresli jak se posune poptávková křivka, když na trhu zvýší poptávka, preference lidí, po košilích.</a:t>
            </a:r>
            <a:r>
              <a:rPr lang="cs-CZ" altLang="cs-CZ" sz="2400" dirty="0">
                <a:solidFill>
                  <a:schemeClr val="tx1"/>
                </a:solidFill>
                <a:latin typeface="Arial" panose="020B0604020202020204" pitchFamily="34" charset="0"/>
              </a:rPr>
              <a:t/>
            </a:r>
            <a:br>
              <a:rPr lang="cs-CZ" altLang="cs-CZ" sz="2400" dirty="0">
                <a:solidFill>
                  <a:schemeClr val="tx1"/>
                </a:solidFill>
                <a:latin typeface="Arial" panose="020B0604020202020204" pitchFamily="34" charset="0"/>
              </a:rPr>
            </a:br>
            <a:endParaRPr lang="cs-CZ" sz="2400"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991346109"/>
              </p:ext>
            </p:extLst>
          </p:nvPr>
        </p:nvGraphicFramePr>
        <p:xfrm>
          <a:off x="889463" y="2227812"/>
          <a:ext cx="10574403" cy="4189918"/>
        </p:xfrm>
        <a:graphic>
          <a:graphicData uri="http://schemas.openxmlformats.org/drawingml/2006/table">
            <a:tbl>
              <a:tblPr firstRow="1" firstCol="1" lastRow="1" lastCol="1" bandRow="1" bandCol="1">
                <a:tableStyleId>{5C22544A-7EE6-4342-B048-85BDC9FD1C3A}</a:tableStyleId>
              </a:tblPr>
              <a:tblGrid>
                <a:gridCol w="3524801">
                  <a:extLst>
                    <a:ext uri="{9D8B030D-6E8A-4147-A177-3AD203B41FA5}">
                      <a16:colId xmlns:a16="http://schemas.microsoft.com/office/drawing/2014/main" val="718146563"/>
                    </a:ext>
                  </a:extLst>
                </a:gridCol>
                <a:gridCol w="3524801">
                  <a:extLst>
                    <a:ext uri="{9D8B030D-6E8A-4147-A177-3AD203B41FA5}">
                      <a16:colId xmlns:a16="http://schemas.microsoft.com/office/drawing/2014/main" val="980387106"/>
                    </a:ext>
                  </a:extLst>
                </a:gridCol>
                <a:gridCol w="3524801">
                  <a:extLst>
                    <a:ext uri="{9D8B030D-6E8A-4147-A177-3AD203B41FA5}">
                      <a16:colId xmlns:a16="http://schemas.microsoft.com/office/drawing/2014/main" val="4287353441"/>
                    </a:ext>
                  </a:extLst>
                </a:gridCol>
              </a:tblGrid>
              <a:tr h="698131">
                <a:tc>
                  <a:txBody>
                    <a:bodyPr/>
                    <a:lstStyle/>
                    <a:p>
                      <a:pPr>
                        <a:lnSpc>
                          <a:spcPct val="107000"/>
                        </a:lnSpc>
                        <a:spcAft>
                          <a:spcPts val="800"/>
                        </a:spcAft>
                      </a:pPr>
                      <a:r>
                        <a:rPr lang="cs-CZ" sz="2400" dirty="0">
                          <a:effectLst/>
                        </a:rPr>
                        <a:t>Cena</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2400" dirty="0">
                          <a:effectLst/>
                        </a:rPr>
                        <a:t>Poptávané množství ks</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2400" dirty="0">
                          <a:effectLst/>
                        </a:rPr>
                        <a:t>Nabízené množství ks</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12443181"/>
                  </a:ext>
                </a:extLst>
              </a:tr>
              <a:tr h="698414">
                <a:tc>
                  <a:txBody>
                    <a:bodyPr/>
                    <a:lstStyle/>
                    <a:p>
                      <a:pPr>
                        <a:lnSpc>
                          <a:spcPct val="107000"/>
                        </a:lnSpc>
                        <a:spcAft>
                          <a:spcPts val="800"/>
                        </a:spcAft>
                      </a:pPr>
                      <a:r>
                        <a:rPr lang="cs-CZ" sz="2800" b="0" dirty="0">
                          <a:effectLst/>
                        </a:rPr>
                        <a:t>500</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2800" b="0" dirty="0">
                          <a:solidFill>
                            <a:schemeClr val="bg1"/>
                          </a:solidFill>
                          <a:effectLst/>
                        </a:rPr>
                        <a:t>8 000</a:t>
                      </a:r>
                      <a:endParaRPr lang="cs-CZ"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tc>
                  <a:txBody>
                    <a:bodyPr/>
                    <a:lstStyle/>
                    <a:p>
                      <a:pPr>
                        <a:lnSpc>
                          <a:spcPct val="107000"/>
                        </a:lnSpc>
                        <a:spcAft>
                          <a:spcPts val="800"/>
                        </a:spcAft>
                      </a:pPr>
                      <a:r>
                        <a:rPr lang="cs-CZ" sz="2800" b="0" dirty="0">
                          <a:effectLst/>
                        </a:rPr>
                        <a:t>500</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06396750"/>
                  </a:ext>
                </a:extLst>
              </a:tr>
              <a:tr h="698414">
                <a:tc>
                  <a:txBody>
                    <a:bodyPr/>
                    <a:lstStyle/>
                    <a:p>
                      <a:pPr>
                        <a:lnSpc>
                          <a:spcPct val="107000"/>
                        </a:lnSpc>
                        <a:spcAft>
                          <a:spcPts val="800"/>
                        </a:spcAft>
                      </a:pPr>
                      <a:r>
                        <a:rPr lang="cs-CZ" sz="2800" b="0">
                          <a:effectLst/>
                        </a:rPr>
                        <a:t>1 000 </a:t>
                      </a:r>
                      <a:endParaRPr lang="cs-CZ" sz="2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2800" b="0" dirty="0">
                          <a:solidFill>
                            <a:schemeClr val="bg1"/>
                          </a:solidFill>
                          <a:effectLst/>
                        </a:rPr>
                        <a:t>5 000</a:t>
                      </a:r>
                      <a:endParaRPr lang="cs-CZ"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tc>
                  <a:txBody>
                    <a:bodyPr/>
                    <a:lstStyle/>
                    <a:p>
                      <a:pPr>
                        <a:lnSpc>
                          <a:spcPct val="107000"/>
                        </a:lnSpc>
                        <a:spcAft>
                          <a:spcPts val="800"/>
                        </a:spcAft>
                      </a:pPr>
                      <a:r>
                        <a:rPr lang="cs-CZ" sz="2800" b="0" dirty="0">
                          <a:effectLst/>
                        </a:rPr>
                        <a:t>1 000</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7737631"/>
                  </a:ext>
                </a:extLst>
              </a:tr>
              <a:tr h="698414">
                <a:tc>
                  <a:txBody>
                    <a:bodyPr/>
                    <a:lstStyle/>
                    <a:p>
                      <a:pPr>
                        <a:lnSpc>
                          <a:spcPct val="107000"/>
                        </a:lnSpc>
                        <a:spcAft>
                          <a:spcPts val="800"/>
                        </a:spcAft>
                      </a:pPr>
                      <a:r>
                        <a:rPr lang="cs-CZ" sz="2800" b="0">
                          <a:effectLst/>
                        </a:rPr>
                        <a:t>2 000</a:t>
                      </a:r>
                      <a:endParaRPr lang="cs-CZ" sz="2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2800" b="0" dirty="0">
                          <a:solidFill>
                            <a:schemeClr val="bg1"/>
                          </a:solidFill>
                          <a:effectLst/>
                        </a:rPr>
                        <a:t>2 500</a:t>
                      </a:r>
                      <a:endParaRPr lang="cs-CZ"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tc>
                  <a:txBody>
                    <a:bodyPr/>
                    <a:lstStyle/>
                    <a:p>
                      <a:pPr>
                        <a:lnSpc>
                          <a:spcPct val="107000"/>
                        </a:lnSpc>
                        <a:spcAft>
                          <a:spcPts val="800"/>
                        </a:spcAft>
                      </a:pPr>
                      <a:r>
                        <a:rPr lang="cs-CZ" sz="2800" b="0">
                          <a:effectLst/>
                        </a:rPr>
                        <a:t>2 500</a:t>
                      </a:r>
                      <a:endParaRPr lang="cs-CZ" sz="2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9238841"/>
                  </a:ext>
                </a:extLst>
              </a:tr>
              <a:tr h="698414">
                <a:tc>
                  <a:txBody>
                    <a:bodyPr/>
                    <a:lstStyle/>
                    <a:p>
                      <a:pPr>
                        <a:lnSpc>
                          <a:spcPct val="107000"/>
                        </a:lnSpc>
                        <a:spcAft>
                          <a:spcPts val="800"/>
                        </a:spcAft>
                      </a:pPr>
                      <a:r>
                        <a:rPr lang="cs-CZ" sz="2800" b="0" dirty="0">
                          <a:effectLst/>
                        </a:rPr>
                        <a:t>3 000</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2800" b="0" dirty="0">
                          <a:solidFill>
                            <a:schemeClr val="bg1"/>
                          </a:solidFill>
                          <a:effectLst/>
                        </a:rPr>
                        <a:t>1 000</a:t>
                      </a:r>
                      <a:endParaRPr lang="cs-CZ"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tc>
                  <a:txBody>
                    <a:bodyPr/>
                    <a:lstStyle/>
                    <a:p>
                      <a:pPr>
                        <a:lnSpc>
                          <a:spcPct val="107000"/>
                        </a:lnSpc>
                        <a:spcAft>
                          <a:spcPts val="800"/>
                        </a:spcAft>
                      </a:pPr>
                      <a:r>
                        <a:rPr lang="cs-CZ" sz="2800" b="0" dirty="0">
                          <a:effectLst/>
                        </a:rPr>
                        <a:t>5 000</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8688073"/>
                  </a:ext>
                </a:extLst>
              </a:tr>
              <a:tr h="698131">
                <a:tc>
                  <a:txBody>
                    <a:bodyPr/>
                    <a:lstStyle/>
                    <a:p>
                      <a:pPr>
                        <a:lnSpc>
                          <a:spcPct val="107000"/>
                        </a:lnSpc>
                        <a:spcAft>
                          <a:spcPts val="800"/>
                        </a:spcAft>
                      </a:pPr>
                      <a:r>
                        <a:rPr lang="cs-CZ" sz="2800" b="0">
                          <a:effectLst/>
                        </a:rPr>
                        <a:t>4 000</a:t>
                      </a:r>
                      <a:endParaRPr lang="cs-CZ" sz="2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2800" b="0" dirty="0">
                          <a:effectLst/>
                        </a:rPr>
                        <a:t>500</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2800" b="0" dirty="0">
                          <a:effectLst/>
                        </a:rPr>
                        <a:t>8 500</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9075240"/>
                  </a:ext>
                </a:extLst>
              </a:tr>
            </a:tbl>
          </a:graphicData>
        </a:graphic>
      </p:graphicFrame>
    </p:spTree>
    <p:extLst>
      <p:ext uri="{BB962C8B-B14F-4D97-AF65-F5344CB8AC3E}">
        <p14:creationId xmlns:p14="http://schemas.microsoft.com/office/powerpoint/2010/main" val="37801798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9C45289-6DA7-4FC8-831E-E3C0A77AE071}"/>
              </a:ext>
            </a:extLst>
          </p:cNvPr>
          <p:cNvSpPr>
            <a:spLocks noGrp="1"/>
          </p:cNvSpPr>
          <p:nvPr>
            <p:ph type="title"/>
          </p:nvPr>
        </p:nvSpPr>
        <p:spPr/>
        <p:txBody>
          <a:bodyPr/>
          <a:lstStyle/>
          <a:p>
            <a:endParaRPr lang="cs-CZ"/>
          </a:p>
        </p:txBody>
      </p:sp>
      <p:sp>
        <p:nvSpPr>
          <p:cNvPr id="5" name="Zástupný symbol pro obsah 4">
            <a:extLst>
              <a:ext uri="{FF2B5EF4-FFF2-40B4-BE49-F238E27FC236}">
                <a16:creationId xmlns:a16="http://schemas.microsoft.com/office/drawing/2014/main" id="{066CADA9-72A8-421E-A179-5EECA9C758B7}"/>
              </a:ext>
            </a:extLst>
          </p:cNvPr>
          <p:cNvSpPr>
            <a:spLocks noGrp="1"/>
          </p:cNvSpPr>
          <p:nvPr>
            <p:ph sz="half" idx="1"/>
          </p:nvPr>
        </p:nvSpPr>
        <p:spPr/>
        <p:txBody>
          <a:bodyPr/>
          <a:lstStyle/>
          <a:p>
            <a:r>
              <a:rPr lang="cs-CZ" dirty="0"/>
              <a:t>Převis poptávky </a:t>
            </a:r>
          </a:p>
          <a:p>
            <a:r>
              <a:rPr lang="cs-CZ" dirty="0"/>
              <a:t> příliš nízká cena oproti rovnovážné</a:t>
            </a:r>
          </a:p>
          <a:p>
            <a:endParaRPr lang="cs-CZ" dirty="0"/>
          </a:p>
        </p:txBody>
      </p:sp>
      <p:sp>
        <p:nvSpPr>
          <p:cNvPr id="6" name="Zástupný symbol pro obsah 5">
            <a:extLst>
              <a:ext uri="{FF2B5EF4-FFF2-40B4-BE49-F238E27FC236}">
                <a16:creationId xmlns:a16="http://schemas.microsoft.com/office/drawing/2014/main" id="{D202FAC4-63F1-4788-BF4F-D0BA9B3B7194}"/>
              </a:ext>
            </a:extLst>
          </p:cNvPr>
          <p:cNvSpPr>
            <a:spLocks noGrp="1"/>
          </p:cNvSpPr>
          <p:nvPr>
            <p:ph sz="half" idx="2"/>
          </p:nvPr>
        </p:nvSpPr>
        <p:spPr/>
        <p:txBody>
          <a:bodyPr/>
          <a:lstStyle/>
          <a:p>
            <a:r>
              <a:rPr lang="cs-CZ" dirty="0"/>
              <a:t>Převis nabídky</a:t>
            </a:r>
          </a:p>
          <a:p>
            <a:r>
              <a:rPr lang="cs-CZ" dirty="0"/>
              <a:t>Příliš vysoká cena, malá poptávka, věci ve skladech → jedině snížit cenu a doufat, že se </a:t>
            </a:r>
            <a:r>
              <a:rPr lang="cs-CZ"/>
              <a:t>prodá </a:t>
            </a:r>
            <a:endParaRPr lang="cs-CZ" dirty="0"/>
          </a:p>
        </p:txBody>
      </p:sp>
    </p:spTree>
    <p:extLst>
      <p:ext uri="{BB962C8B-B14F-4D97-AF65-F5344CB8AC3E}">
        <p14:creationId xmlns:p14="http://schemas.microsoft.com/office/powerpoint/2010/main" val="4011667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fade">
                                      <p:cBhvr>
                                        <p:cTn id="2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F23029E8-4FD4-486C-ADCA-BB1173CB3CBE}"/>
              </a:ext>
            </a:extLst>
          </p:cNvPr>
          <p:cNvSpPr>
            <a:spLocks noGrp="1"/>
          </p:cNvSpPr>
          <p:nvPr>
            <p:ph type="title"/>
          </p:nvPr>
        </p:nvSpPr>
        <p:spPr/>
        <p:txBody>
          <a:bodyPr/>
          <a:lstStyle/>
          <a:p>
            <a:r>
              <a:rPr lang="cs-CZ" dirty="0"/>
              <a:t>Konkurence na trhu</a:t>
            </a:r>
          </a:p>
        </p:txBody>
      </p:sp>
      <p:sp>
        <p:nvSpPr>
          <p:cNvPr id="6" name="Zástupný symbol pro obsah 5">
            <a:extLst>
              <a:ext uri="{FF2B5EF4-FFF2-40B4-BE49-F238E27FC236}">
                <a16:creationId xmlns:a16="http://schemas.microsoft.com/office/drawing/2014/main" id="{47331CF2-0434-4D81-87AE-A0FB8E9B919B}"/>
              </a:ext>
            </a:extLst>
          </p:cNvPr>
          <p:cNvSpPr>
            <a:spLocks noGrp="1"/>
          </p:cNvSpPr>
          <p:nvPr>
            <p:ph idx="1"/>
          </p:nvPr>
        </p:nvSpPr>
        <p:spPr/>
        <p:txBody>
          <a:bodyPr>
            <a:normAutofit fontScale="92500" lnSpcReduction="10000"/>
          </a:bodyPr>
          <a:lstStyle/>
          <a:p>
            <a:r>
              <a:rPr lang="cs-CZ" b="1" i="1" u="sng" dirty="0"/>
              <a:t>1) napříč trhem</a:t>
            </a:r>
            <a:endParaRPr lang="cs-CZ" dirty="0"/>
          </a:p>
          <a:p>
            <a:r>
              <a:rPr lang="cs-CZ" dirty="0"/>
              <a:t>- boj mezi nabídkou a poptávkou</a:t>
            </a:r>
          </a:p>
          <a:p>
            <a:r>
              <a:rPr lang="cs-CZ" dirty="0"/>
              <a:t>- poptávka se snaží nakoupit co nejlevněji</a:t>
            </a:r>
          </a:p>
          <a:p>
            <a:r>
              <a:rPr lang="cs-CZ" dirty="0"/>
              <a:t>- nabídka prodat co nejdráž</a:t>
            </a:r>
          </a:p>
          <a:p>
            <a:r>
              <a:rPr lang="cs-CZ" b="1" i="1" u="sng" dirty="0"/>
              <a:t>2) na straně nabídky</a:t>
            </a:r>
            <a:endParaRPr lang="cs-CZ" dirty="0"/>
          </a:p>
          <a:p>
            <a:r>
              <a:rPr lang="cs-CZ" dirty="0"/>
              <a:t>- 2 firmy mezi sebou</a:t>
            </a:r>
          </a:p>
          <a:p>
            <a:r>
              <a:rPr lang="cs-CZ" dirty="0"/>
              <a:t>- konkurence cenou, kvalitou a další necenové prostředky (tradice, reklama)</a:t>
            </a:r>
          </a:p>
          <a:p>
            <a:r>
              <a:rPr lang="cs-CZ" dirty="0"/>
              <a:t>- např. služby operátorů</a:t>
            </a:r>
          </a:p>
          <a:p>
            <a:r>
              <a:rPr lang="cs-CZ" b="1" i="1" u="sng" dirty="0"/>
              <a:t>3) na straně poptávky</a:t>
            </a:r>
            <a:endParaRPr lang="cs-CZ" dirty="0"/>
          </a:p>
          <a:p>
            <a:r>
              <a:rPr lang="cs-CZ" dirty="0"/>
              <a:t>- poptávající se snaží získat nedostatkové zboží</a:t>
            </a:r>
          </a:p>
          <a:p>
            <a:r>
              <a:rPr lang="cs-CZ" dirty="0"/>
              <a:t>- např.: vakcíny, výrobky zdarma</a:t>
            </a:r>
          </a:p>
          <a:p>
            <a:endParaRPr lang="cs-CZ" dirty="0"/>
          </a:p>
        </p:txBody>
      </p:sp>
    </p:spTree>
    <p:extLst>
      <p:ext uri="{BB962C8B-B14F-4D97-AF65-F5344CB8AC3E}">
        <p14:creationId xmlns:p14="http://schemas.microsoft.com/office/powerpoint/2010/main" val="2227465863"/>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2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20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20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20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20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20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fade">
                                      <p:cBhvr>
                                        <p:cTn id="42" dur="2000"/>
                                        <p:tgtEl>
                                          <p:spTgt spid="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
                                            <p:txEl>
                                              <p:pRg st="8" end="8"/>
                                            </p:txEl>
                                          </p:spTgt>
                                        </p:tgtEl>
                                        <p:attrNameLst>
                                          <p:attrName>style.visibility</p:attrName>
                                        </p:attrNameLst>
                                      </p:cBhvr>
                                      <p:to>
                                        <p:strVal val="visible"/>
                                      </p:to>
                                    </p:set>
                                    <p:animEffect transition="in" filter="fade">
                                      <p:cBhvr>
                                        <p:cTn id="47" dur="2000"/>
                                        <p:tgtEl>
                                          <p:spTgt spid="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
                                            <p:txEl>
                                              <p:pRg st="9" end="9"/>
                                            </p:txEl>
                                          </p:spTgt>
                                        </p:tgtEl>
                                        <p:attrNameLst>
                                          <p:attrName>style.visibility</p:attrName>
                                        </p:attrNameLst>
                                      </p:cBhvr>
                                      <p:to>
                                        <p:strVal val="visible"/>
                                      </p:to>
                                    </p:set>
                                    <p:animEffect transition="in" filter="fade">
                                      <p:cBhvr>
                                        <p:cTn id="52" dur="2000"/>
                                        <p:tgtEl>
                                          <p:spTgt spid="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
                                            <p:txEl>
                                              <p:pRg st="10" end="10"/>
                                            </p:txEl>
                                          </p:spTgt>
                                        </p:tgtEl>
                                        <p:attrNameLst>
                                          <p:attrName>style.visibility</p:attrName>
                                        </p:attrNameLst>
                                      </p:cBhvr>
                                      <p:to>
                                        <p:strVal val="visible"/>
                                      </p:to>
                                    </p:set>
                                    <p:animEffect transition="in" filter="fade">
                                      <p:cBhvr>
                                        <p:cTn id="57" dur="20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736B23B9-62C4-4ECE-9759-7D19331DF60D}"/>
              </a:ext>
            </a:extLst>
          </p:cNvPr>
          <p:cNvSpPr>
            <a:spLocks noGrp="1"/>
          </p:cNvSpPr>
          <p:nvPr>
            <p:ph type="title"/>
          </p:nvPr>
        </p:nvSpPr>
        <p:spPr/>
        <p:txBody>
          <a:bodyPr/>
          <a:lstStyle/>
          <a:p>
            <a:endParaRPr lang="cs-CZ"/>
          </a:p>
        </p:txBody>
      </p:sp>
      <p:sp>
        <p:nvSpPr>
          <p:cNvPr id="5" name="Zástupný symbol pro text 4">
            <a:extLst>
              <a:ext uri="{FF2B5EF4-FFF2-40B4-BE49-F238E27FC236}">
                <a16:creationId xmlns:a16="http://schemas.microsoft.com/office/drawing/2014/main" id="{27CEADAD-6557-4BA3-89A8-9DAC118BD359}"/>
              </a:ext>
            </a:extLst>
          </p:cNvPr>
          <p:cNvSpPr>
            <a:spLocks noGrp="1"/>
          </p:cNvSpPr>
          <p:nvPr>
            <p:ph type="body" idx="1"/>
          </p:nvPr>
        </p:nvSpPr>
        <p:spPr/>
        <p:txBody>
          <a:bodyPr/>
          <a:lstStyle/>
          <a:p>
            <a:r>
              <a:rPr lang="cs-CZ" dirty="0"/>
              <a:t>Dokonalá konkurence</a:t>
            </a:r>
          </a:p>
        </p:txBody>
      </p:sp>
      <p:sp>
        <p:nvSpPr>
          <p:cNvPr id="6" name="Zástupný symbol pro obsah 5">
            <a:extLst>
              <a:ext uri="{FF2B5EF4-FFF2-40B4-BE49-F238E27FC236}">
                <a16:creationId xmlns:a16="http://schemas.microsoft.com/office/drawing/2014/main" id="{6EB906B9-008C-4819-A213-23C692CA0FAF}"/>
              </a:ext>
            </a:extLst>
          </p:cNvPr>
          <p:cNvSpPr>
            <a:spLocks noGrp="1"/>
          </p:cNvSpPr>
          <p:nvPr>
            <p:ph sz="half" idx="2"/>
          </p:nvPr>
        </p:nvSpPr>
        <p:spPr/>
        <p:txBody>
          <a:bodyPr/>
          <a:lstStyle/>
          <a:p>
            <a:r>
              <a:rPr lang="cs-CZ" dirty="0"/>
              <a:t>ideální model trhu</a:t>
            </a:r>
          </a:p>
          <a:p>
            <a:r>
              <a:rPr lang="cs-CZ" dirty="0"/>
              <a:t>- nabízející mají ideální podmínky přístupu na trh, poptávající nejsou ovlivněni ničím jiným než cenou</a:t>
            </a:r>
          </a:p>
          <a:p>
            <a:r>
              <a:rPr lang="cs-CZ" dirty="0" smtClean="0"/>
              <a:t>- </a:t>
            </a:r>
            <a:r>
              <a:rPr lang="cs-CZ" dirty="0"/>
              <a:t>rovnost příležitostí na trhu, boj pouze marketingem</a:t>
            </a:r>
          </a:p>
          <a:p>
            <a:endParaRPr lang="cs-CZ" dirty="0"/>
          </a:p>
        </p:txBody>
      </p:sp>
      <p:sp>
        <p:nvSpPr>
          <p:cNvPr id="7" name="Zástupný symbol pro text 6">
            <a:extLst>
              <a:ext uri="{FF2B5EF4-FFF2-40B4-BE49-F238E27FC236}">
                <a16:creationId xmlns:a16="http://schemas.microsoft.com/office/drawing/2014/main" id="{921C9582-3FA6-407C-B2E0-A5A0D697960D}"/>
              </a:ext>
            </a:extLst>
          </p:cNvPr>
          <p:cNvSpPr>
            <a:spLocks noGrp="1"/>
          </p:cNvSpPr>
          <p:nvPr>
            <p:ph type="body" sz="quarter" idx="3"/>
          </p:nvPr>
        </p:nvSpPr>
        <p:spPr/>
        <p:txBody>
          <a:bodyPr/>
          <a:lstStyle/>
          <a:p>
            <a:r>
              <a:rPr lang="cs-CZ" dirty="0"/>
              <a:t>Nedokonalá konkurence</a:t>
            </a:r>
          </a:p>
        </p:txBody>
      </p:sp>
      <p:sp>
        <p:nvSpPr>
          <p:cNvPr id="8" name="Zástupný symbol pro obsah 7">
            <a:extLst>
              <a:ext uri="{FF2B5EF4-FFF2-40B4-BE49-F238E27FC236}">
                <a16:creationId xmlns:a16="http://schemas.microsoft.com/office/drawing/2014/main" id="{CB92DD33-3650-431E-A137-5923052B99E0}"/>
              </a:ext>
            </a:extLst>
          </p:cNvPr>
          <p:cNvSpPr>
            <a:spLocks noGrp="1"/>
          </p:cNvSpPr>
          <p:nvPr>
            <p:ph sz="quarter" idx="4"/>
          </p:nvPr>
        </p:nvSpPr>
        <p:spPr/>
        <p:txBody>
          <a:bodyPr/>
          <a:lstStyle/>
          <a:p>
            <a:r>
              <a:rPr lang="cs-CZ" dirty="0"/>
              <a:t>m</a:t>
            </a:r>
            <a:r>
              <a:rPr lang="cs-CZ" dirty="0" smtClean="0"/>
              <a:t>onopol</a:t>
            </a:r>
            <a:endParaRPr lang="cs-CZ" dirty="0"/>
          </a:p>
          <a:p>
            <a:r>
              <a:rPr lang="cs-CZ" dirty="0" smtClean="0"/>
              <a:t>monopolistická </a:t>
            </a:r>
            <a:r>
              <a:rPr lang="cs-CZ" dirty="0"/>
              <a:t>konkurence</a:t>
            </a:r>
          </a:p>
          <a:p>
            <a:r>
              <a:rPr lang="cs-CZ" dirty="0" smtClean="0"/>
              <a:t>oligopol</a:t>
            </a:r>
          </a:p>
          <a:p>
            <a:r>
              <a:rPr lang="cs-CZ" dirty="0" err="1" smtClean="0"/>
              <a:t>monopson</a:t>
            </a:r>
            <a:r>
              <a:rPr lang="cs-CZ" dirty="0"/>
              <a:t/>
            </a:r>
            <a:br>
              <a:rPr lang="cs-CZ" dirty="0"/>
            </a:br>
            <a:endParaRPr lang="cs-CZ" dirty="0"/>
          </a:p>
        </p:txBody>
      </p:sp>
    </p:spTree>
    <p:extLst>
      <p:ext uri="{BB962C8B-B14F-4D97-AF65-F5344CB8AC3E}">
        <p14:creationId xmlns:p14="http://schemas.microsoft.com/office/powerpoint/2010/main" val="841255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Nedokonalá konkurence</a:t>
            </a:r>
            <a:endParaRPr lang="cs-CZ" dirty="0"/>
          </a:p>
        </p:txBody>
      </p:sp>
      <p:sp>
        <p:nvSpPr>
          <p:cNvPr id="3" name="Zástupný symbol pro text 2"/>
          <p:cNvSpPr>
            <a:spLocks noGrp="1"/>
          </p:cNvSpPr>
          <p:nvPr>
            <p:ph type="body" idx="1"/>
          </p:nvPr>
        </p:nvSpPr>
        <p:spPr/>
        <p:txBody>
          <a:bodyPr/>
          <a:lstStyle/>
          <a:p>
            <a:r>
              <a:rPr lang="cs-CZ" b="1" u="sng" dirty="0" smtClean="0"/>
              <a:t>Extrém na straně nabídky - monopol:</a:t>
            </a:r>
            <a:endParaRPr lang="cs-CZ" dirty="0" smtClean="0"/>
          </a:p>
          <a:p>
            <a:endParaRPr lang="cs-CZ" dirty="0"/>
          </a:p>
        </p:txBody>
      </p:sp>
      <p:sp>
        <p:nvSpPr>
          <p:cNvPr id="4" name="Zástupný symbol pro obsah 3"/>
          <p:cNvSpPr>
            <a:spLocks noGrp="1"/>
          </p:cNvSpPr>
          <p:nvPr>
            <p:ph sz="half" idx="2"/>
          </p:nvPr>
        </p:nvSpPr>
        <p:spPr/>
        <p:txBody>
          <a:bodyPr/>
          <a:lstStyle/>
          <a:p>
            <a:r>
              <a:rPr lang="cs-CZ" b="1" i="1" u="sng" dirty="0" smtClean="0"/>
              <a:t>a) administrativní monopol</a:t>
            </a:r>
            <a:endParaRPr lang="cs-CZ" dirty="0" smtClean="0"/>
          </a:p>
          <a:p>
            <a:r>
              <a:rPr lang="cs-CZ" dirty="0" smtClean="0"/>
              <a:t>- jediná firma uznaná státem pro výrobu daného zboží(strojírenství)</a:t>
            </a:r>
          </a:p>
          <a:p>
            <a:r>
              <a:rPr lang="cs-CZ" b="1" i="1" u="sng" dirty="0" smtClean="0"/>
              <a:t>b) absolutní monopol</a:t>
            </a:r>
            <a:endParaRPr lang="cs-CZ" dirty="0" smtClean="0"/>
          </a:p>
          <a:p>
            <a:r>
              <a:rPr lang="cs-CZ" dirty="0" smtClean="0"/>
              <a:t>- jediná firma má patent/recept na daný výrobek(lékařství)</a:t>
            </a:r>
          </a:p>
          <a:p>
            <a:endParaRPr lang="cs-CZ" dirty="0"/>
          </a:p>
        </p:txBody>
      </p:sp>
      <p:sp>
        <p:nvSpPr>
          <p:cNvPr id="5" name="Zástupný symbol pro text 4"/>
          <p:cNvSpPr>
            <a:spLocks noGrp="1"/>
          </p:cNvSpPr>
          <p:nvPr>
            <p:ph type="body" sz="quarter" idx="3"/>
          </p:nvPr>
        </p:nvSpPr>
        <p:spPr/>
        <p:txBody>
          <a:bodyPr>
            <a:normAutofit lnSpcReduction="10000"/>
          </a:bodyPr>
          <a:lstStyle/>
          <a:p>
            <a:r>
              <a:rPr lang="cs-CZ" b="1" u="sng" dirty="0" smtClean="0"/>
              <a:t>Extrém na straně poptávky - </a:t>
            </a:r>
            <a:r>
              <a:rPr lang="cs-CZ" b="1" u="sng" dirty="0" err="1" smtClean="0"/>
              <a:t>monopson</a:t>
            </a:r>
            <a:r>
              <a:rPr lang="cs-CZ" b="1" u="sng" dirty="0" smtClean="0"/>
              <a:t>:</a:t>
            </a:r>
            <a:endParaRPr lang="cs-CZ" dirty="0" smtClean="0"/>
          </a:p>
          <a:p>
            <a:endParaRPr lang="cs-CZ" dirty="0"/>
          </a:p>
        </p:txBody>
      </p:sp>
      <p:sp>
        <p:nvSpPr>
          <p:cNvPr id="6" name="Zástupný symbol pro obsah 5"/>
          <p:cNvSpPr>
            <a:spLocks noGrp="1"/>
          </p:cNvSpPr>
          <p:nvPr>
            <p:ph sz="quarter" idx="4"/>
          </p:nvPr>
        </p:nvSpPr>
        <p:spPr/>
        <p:txBody>
          <a:bodyPr/>
          <a:lstStyle/>
          <a:p>
            <a:r>
              <a:rPr lang="cs-CZ" dirty="0" smtClean="0"/>
              <a:t>- </a:t>
            </a:r>
            <a:r>
              <a:rPr lang="cs-CZ" dirty="0" err="1" smtClean="0"/>
              <a:t>monopson</a:t>
            </a:r>
            <a:r>
              <a:rPr lang="cs-CZ" dirty="0" smtClean="0"/>
              <a:t> = výsadní postavení na straně poptávky, jen jeden kupující určitého výrobku</a:t>
            </a:r>
          </a:p>
          <a:p>
            <a:r>
              <a:rPr lang="cs-CZ" dirty="0" smtClean="0"/>
              <a:t>(nákup jaderné energetiky)</a:t>
            </a:r>
          </a:p>
          <a:p>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fade">
                                      <p:cBhvr>
                                        <p:cTn id="27" dur="5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fade">
                                      <p:cBhvr>
                                        <p:cTn id="3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3E72E5-8346-4DD9-A0AB-BEDF5DCDFB61}"/>
              </a:ext>
            </a:extLst>
          </p:cNvPr>
          <p:cNvSpPr>
            <a:spLocks noGrp="1"/>
          </p:cNvSpPr>
          <p:nvPr>
            <p:ph type="title"/>
          </p:nvPr>
        </p:nvSpPr>
        <p:spPr/>
        <p:txBody>
          <a:bodyPr>
            <a:normAutofit fontScale="90000"/>
          </a:bodyPr>
          <a:lstStyle/>
          <a:p>
            <a:r>
              <a:rPr lang="cs-CZ" dirty="0"/>
              <a:t>Ekonomika - </a:t>
            </a:r>
            <a:r>
              <a:rPr lang="cs-CZ" sz="2000" dirty="0"/>
              <a:t>předmět ekonomie, společenská realita, existující</a:t>
            </a:r>
            <a:r>
              <a:rPr lang="cs-CZ" dirty="0"/>
              <a:t/>
            </a:r>
            <a:br>
              <a:rPr lang="cs-CZ" dirty="0"/>
            </a:br>
            <a:endParaRPr lang="cs-CZ" dirty="0"/>
          </a:p>
        </p:txBody>
      </p:sp>
      <p:sp>
        <p:nvSpPr>
          <p:cNvPr id="4" name="Zástupný symbol pro text 3">
            <a:extLst>
              <a:ext uri="{FF2B5EF4-FFF2-40B4-BE49-F238E27FC236}">
                <a16:creationId xmlns:a16="http://schemas.microsoft.com/office/drawing/2014/main" id="{E0003BD9-8898-4405-95CF-B5A8801BFB14}"/>
              </a:ext>
            </a:extLst>
          </p:cNvPr>
          <p:cNvSpPr>
            <a:spLocks noGrp="1"/>
          </p:cNvSpPr>
          <p:nvPr>
            <p:ph type="body" idx="1"/>
          </p:nvPr>
        </p:nvSpPr>
        <p:spPr/>
        <p:txBody>
          <a:bodyPr/>
          <a:lstStyle/>
          <a:p>
            <a:r>
              <a:rPr lang="cs-CZ" i="1" u="sng" dirty="0"/>
              <a:t>mikroekonomie</a:t>
            </a:r>
            <a:endParaRPr lang="cs-CZ" dirty="0"/>
          </a:p>
          <a:p>
            <a:endParaRPr lang="cs-CZ" dirty="0"/>
          </a:p>
        </p:txBody>
      </p:sp>
      <p:sp>
        <p:nvSpPr>
          <p:cNvPr id="3" name="Zástupný symbol pro obsah 2">
            <a:extLst>
              <a:ext uri="{FF2B5EF4-FFF2-40B4-BE49-F238E27FC236}">
                <a16:creationId xmlns:a16="http://schemas.microsoft.com/office/drawing/2014/main" id="{55E84044-130D-4742-BCC8-DCCE65283172}"/>
              </a:ext>
            </a:extLst>
          </p:cNvPr>
          <p:cNvSpPr>
            <a:spLocks noGrp="1"/>
          </p:cNvSpPr>
          <p:nvPr>
            <p:ph sz="half" idx="2"/>
          </p:nvPr>
        </p:nvSpPr>
        <p:spPr/>
        <p:txBody>
          <a:bodyPr/>
          <a:lstStyle/>
          <a:p>
            <a:r>
              <a:rPr lang="cs-CZ" dirty="0"/>
              <a:t>věda, která zkoumá jednotlivé ekonomické subjekty v jejich jednotlivých projevech, nebo v interakci s ostatními subjekty</a:t>
            </a:r>
          </a:p>
          <a:p>
            <a:endParaRPr lang="cs-CZ" dirty="0"/>
          </a:p>
        </p:txBody>
      </p:sp>
      <p:sp>
        <p:nvSpPr>
          <p:cNvPr id="5" name="Zástupný symbol pro text 4">
            <a:extLst>
              <a:ext uri="{FF2B5EF4-FFF2-40B4-BE49-F238E27FC236}">
                <a16:creationId xmlns:a16="http://schemas.microsoft.com/office/drawing/2014/main" id="{48C24713-3F54-4A4A-8702-EBFC856555AD}"/>
              </a:ext>
            </a:extLst>
          </p:cNvPr>
          <p:cNvSpPr>
            <a:spLocks noGrp="1"/>
          </p:cNvSpPr>
          <p:nvPr>
            <p:ph type="body" sz="quarter" idx="3"/>
          </p:nvPr>
        </p:nvSpPr>
        <p:spPr/>
        <p:txBody>
          <a:bodyPr/>
          <a:lstStyle/>
          <a:p>
            <a:r>
              <a:rPr lang="cs-CZ" i="1" u="sng" dirty="0"/>
              <a:t>makroekonomie</a:t>
            </a:r>
            <a:endParaRPr lang="cs-CZ" dirty="0"/>
          </a:p>
          <a:p>
            <a:endParaRPr lang="cs-CZ" dirty="0"/>
          </a:p>
        </p:txBody>
      </p:sp>
      <p:sp>
        <p:nvSpPr>
          <p:cNvPr id="6" name="Zástupný symbol pro obsah 5">
            <a:extLst>
              <a:ext uri="{FF2B5EF4-FFF2-40B4-BE49-F238E27FC236}">
                <a16:creationId xmlns:a16="http://schemas.microsoft.com/office/drawing/2014/main" id="{14C0CAD6-143D-45DF-A717-43E1376278E0}"/>
              </a:ext>
            </a:extLst>
          </p:cNvPr>
          <p:cNvSpPr>
            <a:spLocks noGrp="1"/>
          </p:cNvSpPr>
          <p:nvPr>
            <p:ph sz="quarter" idx="4"/>
          </p:nvPr>
        </p:nvSpPr>
        <p:spPr/>
        <p:txBody>
          <a:bodyPr/>
          <a:lstStyle/>
          <a:p>
            <a:r>
              <a:rPr lang="cs-CZ" dirty="0"/>
              <a:t>- globálnější/obecnější pohled zkoumání ekonomie (hlavně na úrovni státu)</a:t>
            </a:r>
          </a:p>
          <a:p>
            <a:r>
              <a:rPr lang="cs-CZ" dirty="0"/>
              <a:t>- VŠECHNY AUTOMOBILKY</a:t>
            </a:r>
          </a:p>
          <a:p>
            <a:r>
              <a:rPr lang="cs-CZ" dirty="0"/>
              <a:t>- analyzuje ekonomiku státu, mezinárodní ekonomiku</a:t>
            </a:r>
          </a:p>
          <a:p>
            <a:r>
              <a:rPr lang="cs-CZ" dirty="0"/>
              <a:t>- zabývá se obecnými jevy (inflace, hospodářský růst, nezaměstnanost)</a:t>
            </a:r>
          </a:p>
          <a:p>
            <a:endParaRPr lang="cs-CZ" dirty="0"/>
          </a:p>
        </p:txBody>
      </p:sp>
    </p:spTree>
    <p:extLst>
      <p:ext uri="{BB962C8B-B14F-4D97-AF65-F5344CB8AC3E}">
        <p14:creationId xmlns:p14="http://schemas.microsoft.com/office/powerpoint/2010/main" val="646016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A04CBE36-6F34-45B4-A6FD-6E43DF03FA72}"/>
              </a:ext>
            </a:extLst>
          </p:cNvPr>
          <p:cNvSpPr>
            <a:spLocks noGrp="1"/>
          </p:cNvSpPr>
          <p:nvPr>
            <p:ph type="title"/>
          </p:nvPr>
        </p:nvSpPr>
        <p:spPr/>
        <p:txBody>
          <a:bodyPr/>
          <a:lstStyle/>
          <a:p>
            <a:endParaRPr lang="cs-CZ"/>
          </a:p>
        </p:txBody>
      </p:sp>
      <p:sp>
        <p:nvSpPr>
          <p:cNvPr id="8" name="Zástupný symbol pro obsah 7">
            <a:extLst>
              <a:ext uri="{FF2B5EF4-FFF2-40B4-BE49-F238E27FC236}">
                <a16:creationId xmlns:a16="http://schemas.microsoft.com/office/drawing/2014/main" id="{56A1C472-0E57-4C4A-87BB-3EA549355E4F}"/>
              </a:ext>
            </a:extLst>
          </p:cNvPr>
          <p:cNvSpPr>
            <a:spLocks noGrp="1"/>
          </p:cNvSpPr>
          <p:nvPr>
            <p:ph idx="1"/>
          </p:nvPr>
        </p:nvSpPr>
        <p:spPr/>
        <p:txBody>
          <a:bodyPr>
            <a:normAutofit fontScale="92500" lnSpcReduction="10000"/>
          </a:bodyPr>
          <a:lstStyle/>
          <a:p>
            <a:r>
              <a:rPr lang="cs-CZ" b="1" dirty="0"/>
              <a:t>MONOPOL </a:t>
            </a:r>
            <a:r>
              <a:rPr lang="cs-CZ" dirty="0"/>
              <a:t/>
            </a:r>
            <a:br>
              <a:rPr lang="cs-CZ" dirty="0"/>
            </a:br>
            <a:r>
              <a:rPr lang="cs-CZ" dirty="0"/>
              <a:t>- protiklad dokonalé konkurence</a:t>
            </a:r>
            <a:br>
              <a:rPr lang="cs-CZ" dirty="0"/>
            </a:br>
            <a:r>
              <a:rPr lang="cs-CZ" dirty="0"/>
              <a:t>- na trhu existuje jediná velká firma, která nabízí veškerou produkci a ovládá trh, výrobek je jedinečný a neopakovatelný</a:t>
            </a:r>
            <a:br>
              <a:rPr lang="cs-CZ" dirty="0"/>
            </a:br>
            <a:r>
              <a:rPr lang="cs-CZ" dirty="0"/>
              <a:t>- vstup na trh je nesnadný, jsou zde bariéry (př. administrativní opatření - stát je chrání)</a:t>
            </a:r>
            <a:br>
              <a:rPr lang="cs-CZ" dirty="0"/>
            </a:br>
            <a:r>
              <a:rPr lang="cs-CZ" dirty="0"/>
              <a:t>- zákazník je v moci firmy, cena je vysoká, ale jestli výrobek chce, musí zaplatit, firma si diktuje cenu, má velký čistý zisk</a:t>
            </a:r>
            <a:br>
              <a:rPr lang="cs-CZ" dirty="0"/>
            </a:br>
            <a:r>
              <a:rPr lang="cs-CZ" dirty="0"/>
              <a:t>- trh přestává fungovat a dochází k plýtvání zdrojů, nevýhoda pro hospodářství jako celek, neefektivní – snaha bránit monopolu</a:t>
            </a:r>
            <a:br>
              <a:rPr lang="cs-CZ" dirty="0"/>
            </a:br>
            <a:r>
              <a:rPr lang="cs-CZ" dirty="0"/>
              <a:t>- př. monopolu POŠTA, TELECOM, ČEZ</a:t>
            </a:r>
            <a:br>
              <a:rPr lang="cs-CZ" dirty="0"/>
            </a:br>
            <a:r>
              <a:rPr lang="cs-CZ" dirty="0"/>
              <a:t/>
            </a:r>
            <a:br>
              <a:rPr lang="cs-CZ" dirty="0"/>
            </a:br>
            <a:r>
              <a:rPr lang="cs-CZ" dirty="0"/>
              <a:t/>
            </a:r>
            <a:br>
              <a:rPr lang="cs-CZ" dirty="0"/>
            </a:br>
            <a:endParaRPr lang="cs-CZ" dirty="0"/>
          </a:p>
          <a:p>
            <a:endParaRPr lang="cs-CZ" dirty="0"/>
          </a:p>
          <a:p>
            <a:r>
              <a:rPr lang="cs-CZ" dirty="0"/>
              <a:t>http://zsv-maturita.blogspot.cz/2011/05/17-dokonala-konkurence-monopol-oligopol.html</a:t>
            </a:r>
          </a:p>
        </p:txBody>
      </p:sp>
    </p:spTree>
    <p:extLst>
      <p:ext uri="{BB962C8B-B14F-4D97-AF65-F5344CB8AC3E}">
        <p14:creationId xmlns:p14="http://schemas.microsoft.com/office/powerpoint/2010/main" val="2420029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b="1" dirty="0" smtClean="0"/>
              <a:t>●</a:t>
            </a:r>
            <a:r>
              <a:rPr lang="cs-CZ" dirty="0"/>
              <a:t/>
            </a:r>
            <a:br>
              <a:rPr lang="cs-CZ" dirty="0"/>
            </a:br>
            <a:endParaRPr lang="cs-CZ" dirty="0"/>
          </a:p>
        </p:txBody>
      </p:sp>
    </p:spTree>
    <p:extLst>
      <p:ext uri="{BB962C8B-B14F-4D97-AF65-F5344CB8AC3E}">
        <p14:creationId xmlns:p14="http://schemas.microsoft.com/office/powerpoint/2010/main" val="29132887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smtClean="0"/>
              <a:t>Oligopol</a:t>
            </a:r>
          </a:p>
          <a:p>
            <a:pPr marL="0" indent="0">
              <a:buNone/>
            </a:pPr>
            <a:r>
              <a:rPr lang="cs-CZ" dirty="0" smtClean="0"/>
              <a:t>Situace na trhu, kde je více malých firem, které vyrábí podobný produkt, každá firma má možnost ovlivnit jeho cenu – dohody</a:t>
            </a:r>
          </a:p>
          <a:p>
            <a:pPr marL="0" indent="0">
              <a:buNone/>
            </a:pPr>
            <a:r>
              <a:rPr lang="cs-CZ" dirty="0" smtClean="0"/>
              <a:t>Společně brání vstupu jiných firem na trh</a:t>
            </a:r>
          </a:p>
          <a:p>
            <a:pPr marL="0" indent="0">
              <a:buNone/>
            </a:pPr>
            <a:r>
              <a:rPr lang="cs-CZ" dirty="0" smtClean="0"/>
              <a:t>- Např. benzínky</a:t>
            </a:r>
          </a:p>
          <a:p>
            <a:pPr marL="0" indent="0">
              <a:buNone/>
            </a:pPr>
            <a:endParaRPr lang="cs-CZ" dirty="0"/>
          </a:p>
          <a:p>
            <a:pPr marL="0" indent="0">
              <a:buNone/>
            </a:pPr>
            <a:r>
              <a:rPr lang="cs-CZ" dirty="0"/>
              <a:t>z</a:t>
            </a:r>
            <a:r>
              <a:rPr lang="cs-CZ" dirty="0" smtClean="0"/>
              <a:t>vl. druhem je kartel</a:t>
            </a:r>
            <a:endParaRPr lang="cs-CZ" dirty="0"/>
          </a:p>
        </p:txBody>
      </p:sp>
    </p:spTree>
    <p:extLst>
      <p:ext uri="{BB962C8B-B14F-4D97-AF65-F5344CB8AC3E}">
        <p14:creationId xmlns:p14="http://schemas.microsoft.com/office/powerpoint/2010/main" val="7471798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a:bodyPr>
          <a:lstStyle/>
          <a:p>
            <a:r>
              <a:rPr lang="cs-CZ" b="1" i="1" u="sng" dirty="0" smtClean="0"/>
              <a:t>1) kartel</a:t>
            </a:r>
            <a:endParaRPr lang="cs-CZ" dirty="0" smtClean="0"/>
          </a:p>
          <a:p>
            <a:r>
              <a:rPr lang="cs-CZ" dirty="0" smtClean="0"/>
              <a:t>- na trhu několik firem podobajících se monopolu- dohoda mezi samostatnými konkurenty o cenách a teritoriích působení(OPEC – rozdělení trhu s ropou)- zákonem zakázané vytváření kartelu</a:t>
            </a:r>
          </a:p>
          <a:p>
            <a:r>
              <a:rPr lang="cs-CZ" dirty="0" smtClean="0"/>
              <a:t>Kauza </a:t>
            </a:r>
            <a:r>
              <a:rPr lang="cs-CZ" dirty="0" err="1" smtClean="0"/>
              <a:t>Penam</a:t>
            </a:r>
            <a:r>
              <a:rPr lang="cs-CZ" dirty="0" smtClean="0"/>
              <a:t>, Delta, </a:t>
            </a:r>
            <a:r>
              <a:rPr lang="cs-CZ" dirty="0" err="1" smtClean="0"/>
              <a:t>Odkolek</a:t>
            </a:r>
            <a:r>
              <a:rPr lang="cs-CZ" dirty="0" smtClean="0"/>
              <a:t> 2003 uzavření kartelových dohod!!!</a:t>
            </a:r>
          </a:p>
          <a:p>
            <a:r>
              <a:rPr lang="cs-CZ" b="1" i="1" u="sng" dirty="0" smtClean="0"/>
              <a:t>2) Syndikát</a:t>
            </a:r>
            <a:endParaRPr lang="cs-CZ" dirty="0" smtClean="0"/>
          </a:p>
          <a:p>
            <a:r>
              <a:rPr lang="cs-CZ" dirty="0" smtClean="0"/>
              <a:t>- několik firem na sobě právně nezávislé, ale vystupují jako jeden celek</a:t>
            </a:r>
          </a:p>
          <a:p>
            <a:r>
              <a:rPr lang="cs-CZ" dirty="0" smtClean="0"/>
              <a:t>- rozdělení teritorií, dohoda o cenách</a:t>
            </a:r>
          </a:p>
          <a:p>
            <a:r>
              <a:rPr lang="cs-CZ" dirty="0" smtClean="0"/>
              <a:t>(př. </a:t>
            </a:r>
            <a:r>
              <a:rPr lang="cs-CZ" dirty="0" err="1" smtClean="0"/>
              <a:t>hyperalbert</a:t>
            </a:r>
            <a:r>
              <a:rPr lang="cs-CZ" dirty="0" smtClean="0"/>
              <a:t>)</a:t>
            </a:r>
          </a:p>
          <a:p>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i="1" u="sng" dirty="0" smtClean="0"/>
              <a:t>3) Trust</a:t>
            </a:r>
            <a:endParaRPr lang="cs-CZ" dirty="0" smtClean="0"/>
          </a:p>
          <a:p>
            <a:r>
              <a:rPr lang="cs-CZ" dirty="0" smtClean="0"/>
              <a:t>- organizace a propojení firem, se svou právní subjektivitou</a:t>
            </a:r>
          </a:p>
          <a:p>
            <a:r>
              <a:rPr lang="cs-CZ" dirty="0" smtClean="0"/>
              <a:t>- propojení i v oblasti výroby</a:t>
            </a:r>
          </a:p>
          <a:p>
            <a:r>
              <a:rPr lang="cs-CZ" b="1" i="1" u="sng" dirty="0" smtClean="0"/>
              <a:t>4) Koncern</a:t>
            </a:r>
            <a:endParaRPr lang="cs-CZ" dirty="0" smtClean="0"/>
          </a:p>
          <a:p>
            <a:r>
              <a:rPr lang="cs-CZ" dirty="0" smtClean="0"/>
              <a:t>- téměř monopol, kde se firmy propojují v celém rozsahu činnosti- ztrácí právní subjektivitu</a:t>
            </a:r>
          </a:p>
          <a:p>
            <a:r>
              <a:rPr lang="cs-CZ" i="1" u="sng" dirty="0" smtClean="0"/>
              <a:t>a) vznik fúzí</a:t>
            </a:r>
            <a:endParaRPr lang="cs-CZ" dirty="0" smtClean="0"/>
          </a:p>
          <a:p>
            <a:r>
              <a:rPr lang="cs-CZ" dirty="0" smtClean="0"/>
              <a:t>- spojení 2 rovnocenných partnerů</a:t>
            </a:r>
          </a:p>
          <a:p>
            <a:r>
              <a:rPr lang="cs-CZ" dirty="0" smtClean="0"/>
              <a:t>- př.: Eurotel + </a:t>
            </a:r>
            <a:r>
              <a:rPr lang="cs-CZ" dirty="0" err="1" smtClean="0"/>
              <a:t>Telecom</a:t>
            </a:r>
            <a:r>
              <a:rPr lang="cs-CZ" dirty="0" smtClean="0"/>
              <a:t> -&gt; O2</a:t>
            </a:r>
          </a:p>
          <a:p>
            <a:r>
              <a:rPr lang="cs-CZ" i="1" u="sng" dirty="0" smtClean="0"/>
              <a:t>b) vznik akvizicí</a:t>
            </a:r>
            <a:endParaRPr lang="cs-CZ" dirty="0" smtClean="0"/>
          </a:p>
          <a:p>
            <a:r>
              <a:rPr lang="cs-CZ" dirty="0" smtClean="0"/>
              <a:t>- větší firma koupí menší firmu</a:t>
            </a:r>
          </a:p>
          <a:p>
            <a:r>
              <a:rPr lang="cs-CZ" dirty="0" smtClean="0"/>
              <a:t>- př.: Vodafone koupil Oskar -&gt; Vodafone</a:t>
            </a:r>
          </a:p>
          <a:p>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Úkoly:</a:t>
            </a:r>
            <a:endParaRPr lang="cs-CZ" dirty="0">
              <a:solidFill>
                <a:srgbClr val="FF0000"/>
              </a:solidFill>
            </a:endParaRPr>
          </a:p>
        </p:txBody>
      </p:sp>
      <p:sp>
        <p:nvSpPr>
          <p:cNvPr id="3" name="Zástupný symbol pro obsah 2"/>
          <p:cNvSpPr>
            <a:spLocks noGrp="1"/>
          </p:cNvSpPr>
          <p:nvPr>
            <p:ph idx="1"/>
          </p:nvPr>
        </p:nvSpPr>
        <p:spPr/>
        <p:txBody>
          <a:bodyPr/>
          <a:lstStyle/>
          <a:p>
            <a:r>
              <a:rPr lang="cs-CZ" dirty="0" smtClean="0"/>
              <a:t>Najdi na internetu další příklady:</a:t>
            </a:r>
          </a:p>
          <a:p>
            <a:r>
              <a:rPr lang="cs-CZ" dirty="0" smtClean="0"/>
              <a:t>Monopolu</a:t>
            </a:r>
          </a:p>
          <a:p>
            <a:r>
              <a:rPr lang="cs-CZ" dirty="0" smtClean="0"/>
              <a:t>Monopolistické konkurence</a:t>
            </a:r>
          </a:p>
          <a:p>
            <a:r>
              <a:rPr lang="cs-CZ" dirty="0" smtClean="0"/>
              <a:t>Oligopolu</a:t>
            </a:r>
          </a:p>
          <a:p>
            <a:r>
              <a:rPr lang="cs-CZ" dirty="0" smtClean="0"/>
              <a:t>Koncernu:</a:t>
            </a:r>
          </a:p>
          <a:p>
            <a:r>
              <a:rPr lang="cs-CZ" dirty="0" smtClean="0"/>
              <a:t>Syndikátu:</a:t>
            </a:r>
          </a:p>
          <a:p>
            <a:r>
              <a:rPr lang="cs-CZ" dirty="0" smtClean="0"/>
              <a:t>Kartelu:</a:t>
            </a:r>
          </a:p>
          <a:p>
            <a:r>
              <a:rPr lang="cs-CZ" dirty="0" smtClean="0"/>
              <a:t>Trustu:</a:t>
            </a:r>
          </a:p>
          <a:p>
            <a:endParaRPr lang="cs-CZ"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solidFill>
                  <a:srgbClr val="FF0000"/>
                </a:solidFill>
              </a:rPr>
              <a:t>Najdi na internetu článek, týkající se zásahu státu proti vytvoření monopolu (</a:t>
            </a:r>
            <a:r>
              <a:rPr lang="cs-CZ" dirty="0" err="1" smtClean="0">
                <a:solidFill>
                  <a:srgbClr val="FF0000"/>
                </a:solidFill>
              </a:rPr>
              <a:t>čl.zkopíruj</a:t>
            </a:r>
            <a:r>
              <a:rPr lang="cs-CZ" dirty="0" smtClean="0">
                <a:solidFill>
                  <a:srgbClr val="FF0000"/>
                </a:solidFill>
              </a:rPr>
              <a:t> a stručně popiš)</a:t>
            </a:r>
            <a:endParaRPr lang="cs-CZ" dirty="0">
              <a:solidFill>
                <a:srgbClr val="FF0000"/>
              </a:solidFill>
            </a:endParaRPr>
          </a:p>
        </p:txBody>
      </p:sp>
      <p:sp>
        <p:nvSpPr>
          <p:cNvPr id="3" name="Zástupný symbol pro obsah 2"/>
          <p:cNvSpPr>
            <a:spLocks noGrp="1"/>
          </p:cNvSpPr>
          <p:nvPr>
            <p:ph idx="1"/>
          </p:nvPr>
        </p:nvSpPr>
        <p:spPr/>
        <p:txBody>
          <a:bodyPr/>
          <a:lstStyle/>
          <a:p>
            <a:endParaRPr lang="cs-CZ"/>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63686593-D4C9-4272-975A-99AA978E1733}"/>
              </a:ext>
            </a:extLst>
          </p:cNvPr>
          <p:cNvSpPr>
            <a:spLocks noGrp="1"/>
          </p:cNvSpPr>
          <p:nvPr>
            <p:ph type="title"/>
          </p:nvPr>
        </p:nvSpPr>
        <p:spPr/>
        <p:txBody>
          <a:bodyPr/>
          <a:lstStyle/>
          <a:p>
            <a:r>
              <a:rPr lang="cs-CZ" dirty="0"/>
              <a:t>Další dělení konkurence</a:t>
            </a:r>
          </a:p>
        </p:txBody>
      </p:sp>
      <p:sp>
        <p:nvSpPr>
          <p:cNvPr id="8" name="Zástupný symbol pro obsah 7">
            <a:extLst>
              <a:ext uri="{FF2B5EF4-FFF2-40B4-BE49-F238E27FC236}">
                <a16:creationId xmlns:a16="http://schemas.microsoft.com/office/drawing/2014/main" id="{3BE9FBDA-723B-4239-BC63-588212CCE468}"/>
              </a:ext>
            </a:extLst>
          </p:cNvPr>
          <p:cNvSpPr>
            <a:spLocks noGrp="1"/>
          </p:cNvSpPr>
          <p:nvPr>
            <p:ph idx="1"/>
          </p:nvPr>
        </p:nvSpPr>
        <p:spPr/>
        <p:txBody>
          <a:bodyPr/>
          <a:lstStyle/>
          <a:p>
            <a:r>
              <a:rPr lang="cs-CZ" b="1" dirty="0"/>
              <a:t>a) cenová konkurence </a:t>
            </a:r>
            <a:r>
              <a:rPr lang="cs-CZ" dirty="0"/>
              <a:t>= cenová válka</a:t>
            </a:r>
            <a:br>
              <a:rPr lang="cs-CZ" dirty="0"/>
            </a:br>
            <a:r>
              <a:rPr lang="cs-CZ" dirty="0"/>
              <a:t>* spočívá ve zdánlivě nesmyslném dobrovolném snižování ceny ze strany výrobců – dělají to dobrovolně, aby zničili konkurenci – pak budou na trhu sami a mohou diktovat ceny. Jde tedy o ovládnutí trhu.</a:t>
            </a:r>
            <a:br>
              <a:rPr lang="cs-CZ" dirty="0"/>
            </a:br>
            <a:r>
              <a:rPr lang="cs-CZ" b="1" dirty="0"/>
              <a:t>b) necenová konkurence </a:t>
            </a:r>
            <a:r>
              <a:rPr lang="cs-CZ" dirty="0"/>
              <a:t/>
            </a:r>
            <a:br>
              <a:rPr lang="cs-CZ" dirty="0"/>
            </a:br>
            <a:r>
              <a:rPr lang="cs-CZ" dirty="0"/>
              <a:t>*podstata spočívá ve zvyšování pohodlí zákazníka</a:t>
            </a:r>
            <a:br>
              <a:rPr lang="cs-CZ" dirty="0"/>
            </a:br>
            <a:r>
              <a:rPr lang="cs-CZ" dirty="0"/>
              <a:t>* př. poskytování zdánlivých slev (3+1 zdarma), servis – dovoz domů, poštovné zdarma, nákup na splátky, obal prodává</a:t>
            </a:r>
          </a:p>
        </p:txBody>
      </p:sp>
    </p:spTree>
    <p:extLst>
      <p:ext uri="{BB962C8B-B14F-4D97-AF65-F5344CB8AC3E}">
        <p14:creationId xmlns:p14="http://schemas.microsoft.com/office/powerpoint/2010/main" val="891661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Makroekonomie</a:t>
            </a:r>
            <a:endParaRPr lang="cs-CZ" dirty="0"/>
          </a:p>
        </p:txBody>
      </p:sp>
      <p:sp>
        <p:nvSpPr>
          <p:cNvPr id="4" name="Podnadpis 3"/>
          <p:cNvSpPr>
            <a:spLocks noGrp="1"/>
          </p:cNvSpPr>
          <p:nvPr>
            <p:ph type="subTitle" idx="1"/>
          </p:nvPr>
        </p:nvSpPr>
        <p:spPr/>
        <p:txBody>
          <a:bodyPr/>
          <a:lstStyle/>
          <a:p>
            <a:endParaRPr lang="cs-CZ"/>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u="sng" dirty="0" smtClean="0"/>
              <a:t>Hospodářský cyklus</a:t>
            </a:r>
            <a:r>
              <a:rPr lang="cs-CZ" dirty="0" smtClean="0"/>
              <a:t/>
            </a:r>
            <a:br>
              <a:rPr lang="cs-CZ" dirty="0" smtClean="0"/>
            </a:br>
            <a:r>
              <a:rPr lang="cs-CZ" dirty="0" smtClean="0"/>
              <a:t>vývoj hospodářství probíhá cyklicky</a:t>
            </a:r>
            <a:endParaRPr lang="cs-CZ" dirty="0"/>
          </a:p>
        </p:txBody>
      </p:sp>
      <p:sp>
        <p:nvSpPr>
          <p:cNvPr id="3" name="Zástupný symbol pro obsah 2"/>
          <p:cNvSpPr>
            <a:spLocks noGrp="1"/>
          </p:cNvSpPr>
          <p:nvPr>
            <p:ph idx="1"/>
          </p:nvPr>
        </p:nvSpPr>
        <p:spPr/>
        <p:txBody>
          <a:bodyPr/>
          <a:lstStyle/>
          <a:p>
            <a:r>
              <a:rPr lang="cs-CZ" b="1" i="1" dirty="0" smtClean="0"/>
              <a:t>1) expanze (rozvoj)</a:t>
            </a:r>
            <a:endParaRPr lang="cs-CZ" dirty="0" smtClean="0"/>
          </a:p>
          <a:p>
            <a:r>
              <a:rPr lang="cs-CZ" dirty="0" smtClean="0"/>
              <a:t>- rozvoj spotřeby statků a služeb</a:t>
            </a:r>
          </a:p>
          <a:p>
            <a:r>
              <a:rPr lang="cs-CZ" dirty="0" smtClean="0"/>
              <a:t>- rostou platy, daří se firmám i domácnostem</a:t>
            </a:r>
          </a:p>
          <a:p>
            <a:r>
              <a:rPr lang="cs-CZ" dirty="0" smtClean="0"/>
              <a:t>- stát dostává větší daně</a:t>
            </a:r>
          </a:p>
          <a:p>
            <a:r>
              <a:rPr lang="cs-CZ" b="1" i="1" dirty="0" smtClean="0"/>
              <a:t>2) vrchol</a:t>
            </a:r>
            <a:endParaRPr lang="cs-CZ" dirty="0" smtClean="0"/>
          </a:p>
          <a:p>
            <a:r>
              <a:rPr lang="cs-CZ" dirty="0" smtClean="0"/>
              <a:t>- dojde k převisu nabídky nad poptávkou</a:t>
            </a:r>
          </a:p>
          <a:p>
            <a:r>
              <a:rPr lang="cs-CZ" dirty="0" smtClean="0"/>
              <a:t>- stále vysoká produkce statků a služeb</a:t>
            </a:r>
          </a:p>
          <a:p>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Mikroekonomie</a:t>
            </a:r>
            <a:endParaRPr lang="cs-CZ" dirty="0"/>
          </a:p>
        </p:txBody>
      </p:sp>
      <p:sp>
        <p:nvSpPr>
          <p:cNvPr id="4" name="Podnadpis 3"/>
          <p:cNvSpPr>
            <a:spLocks noGrp="1"/>
          </p:cNvSpPr>
          <p:nvPr>
            <p:ph type="subTitle" idx="1"/>
          </p:nvPr>
        </p:nvSpPr>
        <p:spPr/>
        <p:txBody>
          <a:bodyPr/>
          <a:lstStyle/>
          <a:p>
            <a:endParaRPr lang="cs-CZ"/>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b="1" i="1" dirty="0" smtClean="0"/>
              <a:t>3) krize (recese, deprese)</a:t>
            </a:r>
            <a:endParaRPr lang="cs-CZ" dirty="0" smtClean="0"/>
          </a:p>
          <a:p>
            <a:r>
              <a:rPr lang="cs-CZ" dirty="0" smtClean="0"/>
              <a:t>- klesne poptávka i nabídka</a:t>
            </a:r>
          </a:p>
          <a:p>
            <a:r>
              <a:rPr lang="cs-CZ" dirty="0" smtClean="0"/>
              <a:t>- problém s prodejem, existenční problémy, krach, nezaměstnanost</a:t>
            </a:r>
          </a:p>
          <a:p>
            <a:r>
              <a:rPr lang="cs-CZ" b="1" i="1" dirty="0" smtClean="0"/>
              <a:t>4) sedlo (dno)</a:t>
            </a:r>
            <a:endParaRPr lang="cs-CZ" dirty="0" smtClean="0"/>
          </a:p>
          <a:p>
            <a:r>
              <a:rPr lang="cs-CZ" dirty="0" smtClean="0"/>
              <a:t>- vyrovnání a oživení nabídky a poptávky</a:t>
            </a:r>
          </a:p>
          <a:p>
            <a:r>
              <a:rPr lang="cs-CZ" dirty="0" smtClean="0"/>
              <a:t>- firmy minimalizovali náklady a ceny -&gt; roste nabídka</a:t>
            </a:r>
          </a:p>
          <a:p>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4" name="Zástupný symbol pro obsah 3" descr="hospodarsky_cyklus.png"/>
          <p:cNvPicPr>
            <a:picLocks noGrp="1" noChangeAspect="1"/>
          </p:cNvPicPr>
          <p:nvPr>
            <p:ph idx="1"/>
          </p:nvPr>
        </p:nvPicPr>
        <p:blipFill>
          <a:blip r:embed="rId2"/>
          <a:stretch>
            <a:fillRect/>
          </a:stretch>
        </p:blipFill>
        <p:spPr>
          <a:xfrm>
            <a:off x="553564" y="1162595"/>
            <a:ext cx="11172583" cy="5043622"/>
          </a:xfr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u="sng" dirty="0" smtClean="0"/>
              <a:t>Inflace</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Inflace je obvykle chápána jako opakovaný růst většiny cen v dané ekonomice. </a:t>
            </a:r>
          </a:p>
          <a:p>
            <a:r>
              <a:rPr lang="cs-CZ" dirty="0" smtClean="0"/>
              <a:t>Jde o oslabení reálné hodnoty (tj. kupní síly) dané měny vůči zboží a službám, které spotřebitel kupuje.</a:t>
            </a:r>
          </a:p>
          <a:p>
            <a:r>
              <a:rPr lang="cs-CZ" dirty="0" smtClean="0"/>
              <a:t>je-li v ekonomice přítomna inflace spotřebitelských cen, pak na nákup téhož koše zboží a služeb spotřebitel potřebuje čím dál více jednotek měny dané země.</a:t>
            </a:r>
          </a:p>
          <a:p>
            <a:r>
              <a:rPr lang="cs-CZ" dirty="0" smtClean="0"/>
              <a:t>mírná do 10%, pádivá-stovky%, hyper</a:t>
            </a:r>
          </a:p>
          <a:p>
            <a:r>
              <a:rPr lang="cs-CZ" dirty="0" smtClean="0"/>
              <a:t>X deflace</a:t>
            </a:r>
          </a:p>
          <a:p>
            <a:endParaRPr lang="cs-CZ" dirty="0" smtClean="0"/>
          </a:p>
          <a:p>
            <a:endParaRPr lang="cs-CZ" dirty="0" smtClean="0"/>
          </a:p>
          <a:p>
            <a:endParaRPr lang="cs-CZ" dirty="0" smtClean="0"/>
          </a:p>
          <a:p>
            <a:r>
              <a:rPr lang="cs-CZ" dirty="0" smtClean="0"/>
              <a:t>Více informací:  https://www.cnb.cz/cs/faq/co_to_je_inflace.html</a:t>
            </a:r>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Úkoly</a:t>
            </a:r>
            <a:endParaRPr lang="cs-CZ" dirty="0">
              <a:solidFill>
                <a:srgbClr val="FF0000"/>
              </a:solidFill>
            </a:endParaRPr>
          </a:p>
        </p:txBody>
      </p:sp>
      <p:sp>
        <p:nvSpPr>
          <p:cNvPr id="3" name="Zástupný symbol pro obsah 2"/>
          <p:cNvSpPr>
            <a:spLocks noGrp="1"/>
          </p:cNvSpPr>
          <p:nvPr>
            <p:ph idx="1"/>
          </p:nvPr>
        </p:nvSpPr>
        <p:spPr/>
        <p:txBody>
          <a:bodyPr/>
          <a:lstStyle/>
          <a:p>
            <a:r>
              <a:rPr lang="cs-CZ" dirty="0" smtClean="0"/>
              <a:t>Jaká je současná míra inflace v ČR? Jaká je prognóza inflace cca 5 let?</a:t>
            </a:r>
          </a:p>
          <a:p>
            <a:r>
              <a:rPr lang="cs-CZ" dirty="0" smtClean="0"/>
              <a:t>Jaké jsou důsledky inflace:</a:t>
            </a:r>
          </a:p>
          <a:p>
            <a:r>
              <a:rPr lang="cs-CZ" dirty="0" smtClean="0"/>
              <a:t>Mám velkou půjčku/hypotéku…..</a:t>
            </a:r>
          </a:p>
          <a:p>
            <a:r>
              <a:rPr lang="cs-CZ" dirty="0" smtClean="0"/>
              <a:t>Mám hodně naspořeno……</a:t>
            </a:r>
          </a:p>
          <a:p>
            <a:r>
              <a:rPr lang="cs-CZ" dirty="0" smtClean="0"/>
              <a:t>Je mi 19 a mám důchodové spoření……….</a:t>
            </a:r>
          </a:p>
          <a:p>
            <a:r>
              <a:rPr lang="cs-CZ" dirty="0" smtClean="0"/>
              <a:t>Mám fixní plat, která se mi od roku 2010 nezměnil…….</a:t>
            </a:r>
          </a:p>
          <a:p>
            <a:endParaRPr lang="cs-CZ" dirty="0" smtClean="0"/>
          </a:p>
          <a:p>
            <a:r>
              <a:rPr lang="cs-CZ" dirty="0" smtClean="0"/>
              <a:t>Najdi příklady hyperinflace v minulosti/ve světe</a:t>
            </a:r>
            <a:endParaRPr lang="cs-CZ"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Význam HDP?</a:t>
            </a:r>
          </a:p>
        </p:txBody>
      </p:sp>
      <p:sp>
        <p:nvSpPr>
          <p:cNvPr id="3" name="Zástupný symbol pro obsah 2"/>
          <p:cNvSpPr>
            <a:spLocks noGrp="1"/>
          </p:cNvSpPr>
          <p:nvPr>
            <p:ph idx="1"/>
          </p:nvPr>
        </p:nvSpPr>
        <p:spPr/>
        <p:txBody>
          <a:bodyPr/>
          <a:lstStyle/>
          <a:p>
            <a:r>
              <a:rPr lang="cs-CZ" dirty="0"/>
              <a:t>Určování výkonnosti ekonomiky států</a:t>
            </a:r>
          </a:p>
          <a:p>
            <a:r>
              <a:rPr lang="cs-CZ" dirty="0"/>
              <a:t>Klíčový ukazatel vývoje národního hospodářství</a:t>
            </a:r>
          </a:p>
          <a:p>
            <a:r>
              <a:rPr lang="cs-CZ" dirty="0"/>
              <a:t>představuje hodnotu všeho, co bylo nově v zemi vytvořeno za sledované období</a:t>
            </a:r>
          </a:p>
        </p:txBody>
      </p:sp>
    </p:spTree>
    <p:extLst>
      <p:ext uri="{BB962C8B-B14F-4D97-AF65-F5344CB8AC3E}">
        <p14:creationId xmlns:p14="http://schemas.microsoft.com/office/powerpoint/2010/main" val="58066521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Úkoly:</a:t>
            </a:r>
            <a:endParaRPr lang="cs-CZ" dirty="0">
              <a:solidFill>
                <a:srgbClr val="FF0000"/>
              </a:solidFill>
            </a:endParaRPr>
          </a:p>
        </p:txBody>
      </p:sp>
      <p:sp>
        <p:nvSpPr>
          <p:cNvPr id="3" name="Zástupný symbol pro obsah 2"/>
          <p:cNvSpPr>
            <a:spLocks noGrp="1"/>
          </p:cNvSpPr>
          <p:nvPr>
            <p:ph idx="1"/>
          </p:nvPr>
        </p:nvSpPr>
        <p:spPr/>
        <p:txBody>
          <a:bodyPr/>
          <a:lstStyle/>
          <a:p>
            <a:r>
              <a:rPr lang="cs-CZ" dirty="0" smtClean="0"/>
              <a:t>Kolik je nominální vyjádření  HDP za nejaktuálnější rok?</a:t>
            </a:r>
          </a:p>
          <a:p>
            <a:r>
              <a:rPr lang="cs-CZ" dirty="0" smtClean="0"/>
              <a:t>Jaká je prognóza růstu/poklesu HDP na roky 2017/18/19?</a:t>
            </a:r>
          </a:p>
          <a:p>
            <a:r>
              <a:rPr lang="cs-CZ" dirty="0" smtClean="0"/>
              <a:t>Došlo v posledních 15 letech k poklesu HDP, kdy?</a:t>
            </a:r>
          </a:p>
          <a:p>
            <a:r>
              <a:rPr lang="cs-CZ" dirty="0" smtClean="0"/>
              <a:t>Co nám HDP ukazuje? Proč se počítá HDP na osobu?</a:t>
            </a:r>
          </a:p>
          <a:p>
            <a:r>
              <a:rPr lang="cs-CZ" dirty="0" smtClean="0"/>
              <a:t>Jak si v tomto ukazateli stojíme dnes v rámci EU?</a:t>
            </a:r>
          </a:p>
          <a:p>
            <a:endParaRPr lang="cs-CZ"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i="1" u="sng" dirty="0" smtClean="0"/>
              <a:t>Hrubý domácí produkt</a:t>
            </a:r>
            <a:endParaRPr lang="cs-CZ" dirty="0"/>
          </a:p>
        </p:txBody>
      </p:sp>
      <p:sp>
        <p:nvSpPr>
          <p:cNvPr id="3" name="Zástupný symbol pro obsah 2"/>
          <p:cNvSpPr>
            <a:spLocks noGrp="1"/>
          </p:cNvSpPr>
          <p:nvPr>
            <p:ph idx="1"/>
          </p:nvPr>
        </p:nvSpPr>
        <p:spPr/>
        <p:txBody>
          <a:bodyPr/>
          <a:lstStyle/>
          <a:p>
            <a:r>
              <a:rPr lang="cs-CZ" dirty="0" smtClean="0"/>
              <a:t>- HDP,</a:t>
            </a:r>
            <a:r>
              <a:rPr lang="cs-CZ" i="1" dirty="0" smtClean="0"/>
              <a:t>celková peněžní hodnota</a:t>
            </a:r>
            <a:r>
              <a:rPr lang="cs-CZ" dirty="0" smtClean="0"/>
              <a:t>- souhrn statků a služeb vyjádřených v penězích, vytvořených za určité období</a:t>
            </a:r>
          </a:p>
          <a:p>
            <a:r>
              <a:rPr lang="cs-CZ" dirty="0" smtClean="0"/>
              <a:t>- práce, půda, kapitál -&gt; výrobními faktory na území státu bez ohledu na to, zda jsou vlastněny občany nebo cizinci</a:t>
            </a:r>
          </a:p>
          <a:p>
            <a:r>
              <a:rPr lang="cs-CZ" dirty="0" smtClean="0"/>
              <a:t>- pak roste/klesá naše hospodářství -&gt; statistiky-přírůstek%</a:t>
            </a:r>
          </a:p>
          <a:p>
            <a:endParaRPr lang="cs-CZ" dirty="0" smtClean="0"/>
          </a:p>
          <a:p>
            <a:r>
              <a:rPr lang="cs-CZ" dirty="0" smtClean="0"/>
              <a:t>A jak se to vypočítá? Pro nadšence: https://cs.wikipedia.org/wiki/Hrub%C3%BD_dom%C3%A1c%C3%AD_produkt</a:t>
            </a:r>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Nominální vyjádření HDP za 2017</a:t>
            </a:r>
          </a:p>
        </p:txBody>
      </p:sp>
      <p:sp>
        <p:nvSpPr>
          <p:cNvPr id="3" name="Zástupný symbol pro obsah 2"/>
          <p:cNvSpPr>
            <a:spLocks noGrp="1"/>
          </p:cNvSpPr>
          <p:nvPr>
            <p:ph idx="1"/>
          </p:nvPr>
        </p:nvSpPr>
        <p:spPr/>
        <p:txBody>
          <a:bodyPr/>
          <a:lstStyle/>
          <a:p>
            <a:r>
              <a:rPr lang="cs-CZ" dirty="0"/>
              <a:t>4,77 bil. Kč (2016)</a:t>
            </a:r>
          </a:p>
        </p:txBody>
      </p:sp>
    </p:spTree>
    <p:extLst>
      <p:ext uri="{BB962C8B-B14F-4D97-AF65-F5344CB8AC3E}">
        <p14:creationId xmlns:p14="http://schemas.microsoft.com/office/powerpoint/2010/main" val="337416775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Prognóza HDP </a:t>
            </a:r>
          </a:p>
        </p:txBody>
      </p:sp>
      <p:sp>
        <p:nvSpPr>
          <p:cNvPr id="5" name="Zástupný symbol pro obsah 4"/>
          <p:cNvSpPr>
            <a:spLocks noGrp="1"/>
          </p:cNvSpPr>
          <p:nvPr>
            <p:ph idx="1"/>
          </p:nvPr>
        </p:nvSpPr>
        <p:spPr/>
        <p:txBody>
          <a:bodyPr/>
          <a:lstStyle/>
          <a:p>
            <a:r>
              <a:rPr lang="cs-CZ" dirty="0"/>
              <a:t>Horizont na rok 2018/19</a:t>
            </a:r>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7963" y="2514599"/>
            <a:ext cx="6534874" cy="3945256"/>
          </a:xfrm>
          <a:prstGeom prst="rect">
            <a:avLst/>
          </a:prstGeom>
        </p:spPr>
      </p:pic>
    </p:spTree>
    <p:extLst>
      <p:ext uri="{BB962C8B-B14F-4D97-AF65-F5344CB8AC3E}">
        <p14:creationId xmlns:p14="http://schemas.microsoft.com/office/powerpoint/2010/main" val="17620313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Došlo k poklesu HDP za posledních 15 let?</a:t>
            </a:r>
          </a:p>
        </p:txBody>
      </p:sp>
      <p:sp>
        <p:nvSpPr>
          <p:cNvPr id="5" name="Zástupný symbol pro obsah 4"/>
          <p:cNvSpPr>
            <a:spLocks noGrp="1"/>
          </p:cNvSpPr>
          <p:nvPr>
            <p:ph idx="1"/>
          </p:nvPr>
        </p:nvSpPr>
        <p:spPr/>
        <p:txBody>
          <a:bodyPr/>
          <a:lstStyle/>
          <a:p>
            <a:r>
              <a:rPr lang="cs-CZ" dirty="0"/>
              <a:t>Meziroční růst HDP</a:t>
            </a:r>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06253" y="1910935"/>
            <a:ext cx="7218947" cy="4124105"/>
          </a:xfrm>
          <a:prstGeom prst="rect">
            <a:avLst/>
          </a:prstGeom>
        </p:spPr>
      </p:pic>
    </p:spTree>
    <p:extLst>
      <p:ext uri="{BB962C8B-B14F-4D97-AF65-F5344CB8AC3E}">
        <p14:creationId xmlns:p14="http://schemas.microsoft.com/office/powerpoint/2010/main" val="1540639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41A4CD5D-B17B-422A-97C6-78B029F8C43D}"/>
              </a:ext>
            </a:extLst>
          </p:cNvPr>
          <p:cNvSpPr>
            <a:spLocks noGrp="1"/>
          </p:cNvSpPr>
          <p:nvPr>
            <p:ph type="title"/>
          </p:nvPr>
        </p:nvSpPr>
        <p:spPr/>
        <p:txBody>
          <a:bodyPr/>
          <a:lstStyle/>
          <a:p>
            <a:r>
              <a:rPr lang="cs-CZ" dirty="0"/>
              <a:t>Základní ekonomické otázky</a:t>
            </a:r>
          </a:p>
        </p:txBody>
      </p:sp>
      <p:sp>
        <p:nvSpPr>
          <p:cNvPr id="8" name="Zástupný symbol pro obsah 7">
            <a:extLst>
              <a:ext uri="{FF2B5EF4-FFF2-40B4-BE49-F238E27FC236}">
                <a16:creationId xmlns:a16="http://schemas.microsoft.com/office/drawing/2014/main" id="{DBD94AB1-DF16-4056-9C23-66966C7DC363}"/>
              </a:ext>
            </a:extLst>
          </p:cNvPr>
          <p:cNvSpPr>
            <a:spLocks noGrp="1"/>
          </p:cNvSpPr>
          <p:nvPr>
            <p:ph idx="1"/>
          </p:nvPr>
        </p:nvSpPr>
        <p:spPr/>
        <p:txBody>
          <a:bodyPr/>
          <a:lstStyle/>
          <a:p>
            <a:r>
              <a:rPr lang="cs-CZ" dirty="0"/>
              <a:t>Co a kolik vyrábět? (Jaký produkt/jaké množství)</a:t>
            </a:r>
          </a:p>
          <a:p>
            <a:r>
              <a:rPr lang="cs-CZ" dirty="0"/>
              <a:t>Jak vyrábět? (Způsob výroby, technologie, přírodní zdroje)</a:t>
            </a:r>
          </a:p>
          <a:p>
            <a:r>
              <a:rPr lang="cs-CZ" dirty="0"/>
              <a:t>Jak rozdělit vyrobené? –Pro koho vyrábět</a:t>
            </a:r>
          </a:p>
          <a:p>
            <a:endParaRPr lang="cs-CZ" dirty="0"/>
          </a:p>
        </p:txBody>
      </p:sp>
    </p:spTree>
    <p:extLst>
      <p:ext uri="{BB962C8B-B14F-4D97-AF65-F5344CB8AC3E}">
        <p14:creationId xmlns:p14="http://schemas.microsoft.com/office/powerpoint/2010/main" val="870726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Porovnání ČR se zbytkem EU</a:t>
            </a:r>
          </a:p>
        </p:txBody>
      </p:sp>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89685" y="2014194"/>
            <a:ext cx="4302005" cy="4028241"/>
          </a:xfrm>
        </p:spPr>
      </p:pic>
    </p:spTree>
    <p:extLst>
      <p:ext uri="{BB962C8B-B14F-4D97-AF65-F5344CB8AC3E}">
        <p14:creationId xmlns:p14="http://schemas.microsoft.com/office/powerpoint/2010/main" val="230830508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i="1" u="sng" dirty="0" smtClean="0"/>
              <a:t>Hrubý národní produkt</a:t>
            </a:r>
            <a:r>
              <a:rPr lang="cs-CZ" dirty="0" smtClean="0"/>
              <a:t/>
            </a:r>
            <a:br>
              <a:rPr lang="cs-CZ" dirty="0" smtClean="0"/>
            </a:br>
            <a:endParaRPr lang="cs-CZ" dirty="0"/>
          </a:p>
        </p:txBody>
      </p:sp>
      <p:sp>
        <p:nvSpPr>
          <p:cNvPr id="3" name="Zástupný symbol pro obsah 2"/>
          <p:cNvSpPr>
            <a:spLocks noGrp="1"/>
          </p:cNvSpPr>
          <p:nvPr>
            <p:ph idx="1"/>
          </p:nvPr>
        </p:nvSpPr>
        <p:spPr/>
        <p:txBody>
          <a:bodyPr/>
          <a:lstStyle/>
          <a:p>
            <a:r>
              <a:rPr lang="cs-CZ" dirty="0" smtClean="0"/>
              <a:t>souhrn všech statků a služeb, vyjádřený v penězích, vytvořených za určité období výrobními faktory, které jsou vlastnictvím výroby ČR</a:t>
            </a:r>
          </a:p>
          <a:p>
            <a:endParaRPr lang="cs-CZ"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i="1" u="sng" dirty="0" smtClean="0"/>
              <a:t>obchodní bilance</a:t>
            </a:r>
            <a:r>
              <a:rPr lang="cs-CZ" dirty="0" smtClean="0"/>
              <a:t/>
            </a:r>
            <a:br>
              <a:rPr lang="cs-CZ" dirty="0" smtClean="0"/>
            </a:br>
            <a:endParaRPr lang="cs-CZ" dirty="0"/>
          </a:p>
        </p:txBody>
      </p:sp>
      <p:sp>
        <p:nvSpPr>
          <p:cNvPr id="3" name="Zástupný symbol pro obsah 2"/>
          <p:cNvSpPr>
            <a:spLocks noGrp="1"/>
          </p:cNvSpPr>
          <p:nvPr>
            <p:ph idx="1"/>
          </p:nvPr>
        </p:nvSpPr>
        <p:spPr/>
        <p:txBody>
          <a:bodyPr/>
          <a:lstStyle/>
          <a:p>
            <a:r>
              <a:rPr lang="cs-CZ" dirty="0" smtClean="0"/>
              <a:t>vyjadřuje rozdíl mezi objemem vývozu služeb a zboží do zahraničí a dovozu ze zahraničí</a:t>
            </a:r>
          </a:p>
          <a:p>
            <a:r>
              <a:rPr lang="cs-CZ" dirty="0" smtClean="0"/>
              <a:t>- rozdíl mezi vývozem a dovozem</a:t>
            </a:r>
          </a:p>
          <a:p>
            <a:r>
              <a:rPr lang="cs-CZ" dirty="0" smtClean="0"/>
              <a:t>- peněžní vyjádření rozdílu = „saldo“</a:t>
            </a:r>
          </a:p>
          <a:p>
            <a:r>
              <a:rPr lang="cs-CZ" b="1" dirty="0" smtClean="0"/>
              <a:t>a</a:t>
            </a:r>
            <a:r>
              <a:rPr lang="cs-CZ" b="1" i="1" dirty="0" smtClean="0"/>
              <a:t>) aktivní saldo</a:t>
            </a:r>
            <a:r>
              <a:rPr lang="cs-CZ" dirty="0" smtClean="0"/>
              <a:t>- vývoz je větší než dovoz</a:t>
            </a:r>
          </a:p>
          <a:p>
            <a:r>
              <a:rPr lang="cs-CZ" b="1" i="1" dirty="0" smtClean="0"/>
              <a:t>b) pasivní saldo</a:t>
            </a:r>
            <a:r>
              <a:rPr lang="cs-CZ" dirty="0" smtClean="0"/>
              <a:t>- vývoz je nižší než dovoz</a:t>
            </a:r>
          </a:p>
          <a:p>
            <a:endParaRPr lang="cs-CZ"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i="1" u="sng" dirty="0" smtClean="0"/>
              <a:t>platební bilance</a:t>
            </a:r>
            <a:r>
              <a:rPr lang="cs-CZ" dirty="0" smtClean="0"/>
              <a:t/>
            </a:r>
            <a:br>
              <a:rPr lang="cs-CZ" dirty="0" smtClean="0"/>
            </a:br>
            <a:endParaRPr lang="cs-CZ" dirty="0"/>
          </a:p>
        </p:txBody>
      </p:sp>
      <p:sp>
        <p:nvSpPr>
          <p:cNvPr id="3" name="Zástupný symbol pro obsah 2"/>
          <p:cNvSpPr>
            <a:spLocks noGrp="1"/>
          </p:cNvSpPr>
          <p:nvPr>
            <p:ph idx="1"/>
          </p:nvPr>
        </p:nvSpPr>
        <p:spPr/>
        <p:txBody>
          <a:bodyPr/>
          <a:lstStyle/>
          <a:p>
            <a:r>
              <a:rPr lang="cs-CZ" dirty="0" smtClean="0"/>
              <a:t>- shrnuje objem všech plateb do zahraničí a ze zahraničí</a:t>
            </a:r>
          </a:p>
          <a:p>
            <a:r>
              <a:rPr lang="cs-CZ" b="1" i="1" u="sng" dirty="0" smtClean="0"/>
              <a:t>a) kreditní položka (aktivní)</a:t>
            </a:r>
            <a:endParaRPr lang="cs-CZ" dirty="0" smtClean="0"/>
          </a:p>
          <a:p>
            <a:r>
              <a:rPr lang="cs-CZ" dirty="0" smtClean="0"/>
              <a:t>- připsání k dobru příslušnému subjektu- „dal“</a:t>
            </a:r>
          </a:p>
          <a:p>
            <a:r>
              <a:rPr lang="cs-CZ" b="1" i="1" u="sng" dirty="0" smtClean="0"/>
              <a:t>b) debetní položka (pasivní)</a:t>
            </a:r>
            <a:endParaRPr lang="cs-CZ" dirty="0" smtClean="0"/>
          </a:p>
          <a:p>
            <a:r>
              <a:rPr lang="cs-CZ" dirty="0" smtClean="0"/>
              <a:t>- pasivní částka (někdo něco dluží, my máme něco někomu dát)- „má </a:t>
            </a:r>
            <a:r>
              <a:rPr lang="cs-CZ" dirty="0" err="1" smtClean="0"/>
              <a:t>dáti</a:t>
            </a:r>
            <a:r>
              <a:rPr lang="cs-CZ" dirty="0" smtClean="0"/>
              <a:t>“</a:t>
            </a:r>
          </a:p>
          <a:p>
            <a:endParaRPr lang="cs-CZ"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u="sng" dirty="0" smtClean="0"/>
              <a:t>Nezaměstnanost</a:t>
            </a:r>
            <a:r>
              <a:rPr lang="cs-CZ" dirty="0" smtClean="0"/>
              <a:t/>
            </a:r>
            <a:br>
              <a:rPr lang="cs-CZ" dirty="0" smtClean="0"/>
            </a:br>
            <a:endParaRPr lang="cs-CZ" dirty="0"/>
          </a:p>
        </p:txBody>
      </p:sp>
      <p:sp>
        <p:nvSpPr>
          <p:cNvPr id="3" name="Zástupný symbol pro obsah 2"/>
          <p:cNvSpPr>
            <a:spLocks noGrp="1"/>
          </p:cNvSpPr>
          <p:nvPr>
            <p:ph idx="1"/>
          </p:nvPr>
        </p:nvSpPr>
        <p:spPr/>
        <p:txBody>
          <a:bodyPr/>
          <a:lstStyle/>
          <a:p>
            <a:pPr marL="342900" indent="-342900">
              <a:buAutoNum type="arabicParenR"/>
            </a:pPr>
            <a:r>
              <a:rPr lang="cs-CZ" b="1" dirty="0" smtClean="0"/>
              <a:t>Zaměstnaní</a:t>
            </a:r>
            <a:r>
              <a:rPr lang="cs-CZ" dirty="0" smtClean="0"/>
              <a:t> - obyvatelstvo, které má placené zaměstnání, nebo </a:t>
            </a:r>
            <a:r>
              <a:rPr lang="cs-CZ" dirty="0" err="1" smtClean="0"/>
              <a:t>sebezaměstnání</a:t>
            </a:r>
            <a:r>
              <a:rPr lang="cs-CZ" dirty="0" smtClean="0"/>
              <a:t> (včetně osob dočasně v práci nepřítomných, ale s formální vazbou k zaměstnání)</a:t>
            </a:r>
          </a:p>
          <a:p>
            <a:pPr marL="0" indent="0">
              <a:buNone/>
            </a:pPr>
            <a:r>
              <a:rPr lang="cs-CZ" dirty="0" smtClean="0"/>
              <a:t/>
            </a:r>
            <a:br>
              <a:rPr lang="cs-CZ" dirty="0" smtClean="0"/>
            </a:br>
            <a:r>
              <a:rPr lang="cs-CZ" b="1" dirty="0" smtClean="0"/>
              <a:t>2) Nezaměstnaní</a:t>
            </a:r>
            <a:r>
              <a:rPr lang="cs-CZ" dirty="0" smtClean="0"/>
              <a:t> - nemají placená zaměstnání ani </a:t>
            </a:r>
            <a:r>
              <a:rPr lang="cs-CZ" dirty="0" err="1" smtClean="0"/>
              <a:t>sebezaměstnání</a:t>
            </a:r>
            <a:r>
              <a:rPr lang="cs-CZ" dirty="0" smtClean="0"/>
              <a:t>, přitom práci aktivně hledají a jsou ochotni během určité doby nastoupit. Jde o osoby schopné a ochotné pracovat.</a:t>
            </a:r>
            <a:br>
              <a:rPr lang="cs-CZ" dirty="0" smtClean="0"/>
            </a:br>
            <a:r>
              <a:rPr lang="cs-CZ" b="1" dirty="0" smtClean="0"/>
              <a:t>= ekonomicky aktivní obyvatelstvo - pracovní síla dané země</a:t>
            </a:r>
          </a:p>
          <a:p>
            <a:pPr marL="0" indent="0">
              <a:buNone/>
            </a:pPr>
            <a:r>
              <a:rPr lang="cs-CZ" dirty="0" smtClean="0"/>
              <a:t/>
            </a:r>
            <a:br>
              <a:rPr lang="cs-CZ" dirty="0" smtClean="0"/>
            </a:br>
            <a:r>
              <a:rPr lang="cs-CZ" b="1" dirty="0" smtClean="0"/>
              <a:t>3) ostatní</a:t>
            </a:r>
            <a:r>
              <a:rPr lang="cs-CZ" dirty="0" smtClean="0"/>
              <a:t> - studenti, penzisté, invalidé, ženy v domácnosti - pokud nesplňují podmínky předchozích skupin.</a:t>
            </a:r>
            <a:br>
              <a:rPr lang="cs-CZ" dirty="0" smtClean="0"/>
            </a:br>
            <a:r>
              <a:rPr lang="cs-CZ" b="1" dirty="0" smtClean="0"/>
              <a:t>= ekonomicky neaktivní obyvatelstvo</a:t>
            </a:r>
            <a:endParaRPr lang="cs-CZ" dirty="0" smtClean="0"/>
          </a:p>
          <a:p>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i="1" u="sng" dirty="0" smtClean="0"/>
              <a:t>Typy nezaměstnanosti:</a:t>
            </a:r>
            <a:r>
              <a:rPr lang="cs-CZ" dirty="0" smtClean="0"/>
              <a:t/>
            </a:r>
            <a:br>
              <a:rPr lang="cs-CZ" dirty="0" smtClean="0"/>
            </a:br>
            <a:endParaRPr lang="cs-CZ" dirty="0"/>
          </a:p>
        </p:txBody>
      </p:sp>
      <p:sp>
        <p:nvSpPr>
          <p:cNvPr id="3" name="Zástupný symbol pro obsah 2"/>
          <p:cNvSpPr>
            <a:spLocks noGrp="1"/>
          </p:cNvSpPr>
          <p:nvPr>
            <p:ph idx="1"/>
          </p:nvPr>
        </p:nvSpPr>
        <p:spPr/>
        <p:txBody>
          <a:bodyPr/>
          <a:lstStyle/>
          <a:p>
            <a:r>
              <a:rPr lang="cs-CZ" b="1" i="1" u="sng" dirty="0" smtClean="0"/>
              <a:t>1) frikční</a:t>
            </a:r>
            <a:endParaRPr lang="cs-CZ" dirty="0" smtClean="0"/>
          </a:p>
          <a:p>
            <a:r>
              <a:rPr lang="cs-CZ" dirty="0" smtClean="0"/>
              <a:t>- krátkodobá nezaměstnanost</a:t>
            </a:r>
          </a:p>
          <a:p>
            <a:r>
              <a:rPr lang="cs-CZ" dirty="0" smtClean="0"/>
              <a:t>- lidé plynule přechází z 1 místa do 2.</a:t>
            </a:r>
          </a:p>
          <a:p>
            <a:r>
              <a:rPr lang="cs-CZ" dirty="0" smtClean="0"/>
              <a:t>- období, než nastoupí do další práce</a:t>
            </a:r>
          </a:p>
          <a:p>
            <a:r>
              <a:rPr lang="cs-CZ" dirty="0" smtClean="0"/>
              <a:t>(odejde v červnu, nastoupí v říjnu)</a:t>
            </a:r>
          </a:p>
          <a:p>
            <a:r>
              <a:rPr lang="cs-CZ" dirty="0" smtClean="0"/>
              <a:t> </a:t>
            </a:r>
          </a:p>
          <a:p>
            <a:r>
              <a:rPr lang="cs-CZ" b="1" i="1" u="sng" dirty="0" smtClean="0"/>
              <a:t>2) strukturální</a:t>
            </a:r>
            <a:endParaRPr lang="cs-CZ" dirty="0" smtClean="0"/>
          </a:p>
          <a:p>
            <a:r>
              <a:rPr lang="cs-CZ" dirty="0" smtClean="0"/>
              <a:t>- způsobena strukturálními změnami národního hospodářství</a:t>
            </a:r>
          </a:p>
          <a:p>
            <a:r>
              <a:rPr lang="cs-CZ" dirty="0" smtClean="0"/>
              <a:t>- dělníci na něco specializovaní</a:t>
            </a:r>
          </a:p>
          <a:p>
            <a:r>
              <a:rPr lang="cs-CZ" dirty="0" smtClean="0"/>
              <a:t>(komunismus) – teď nemůžou najít práci</a:t>
            </a:r>
          </a:p>
          <a:p>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i="1" u="sng" dirty="0" smtClean="0"/>
              <a:t>a) dobrovolná</a:t>
            </a:r>
            <a:endParaRPr lang="cs-CZ" dirty="0" smtClean="0"/>
          </a:p>
          <a:p>
            <a:r>
              <a:rPr lang="cs-CZ" dirty="0" smtClean="0"/>
              <a:t>- rozhodli se nepracovat</a:t>
            </a:r>
          </a:p>
          <a:p>
            <a:r>
              <a:rPr lang="cs-CZ" dirty="0" smtClean="0"/>
              <a:t>- nenašli uplatnění</a:t>
            </a:r>
          </a:p>
          <a:p>
            <a:r>
              <a:rPr lang="cs-CZ" i="1" u="sng" dirty="0" smtClean="0"/>
              <a:t>b) nedobrovolná</a:t>
            </a:r>
            <a:endParaRPr lang="cs-CZ" dirty="0" smtClean="0"/>
          </a:p>
          <a:p>
            <a:r>
              <a:rPr lang="cs-CZ" dirty="0" smtClean="0"/>
              <a:t>- ekonomicky aktivní, hledají, nenajdou</a:t>
            </a:r>
          </a:p>
          <a:p>
            <a:r>
              <a:rPr lang="cs-CZ" dirty="0" smtClean="0"/>
              <a:t>- nejsou momentálně žádaní (skláři)</a:t>
            </a:r>
          </a:p>
          <a:p>
            <a:endParaRPr lang="cs-CZ" dirty="0" smtClean="0"/>
          </a:p>
          <a:p>
            <a:endParaRPr lang="cs-CZ"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i="1" u="sng" dirty="0" smtClean="0"/>
              <a:t>Míra nezaměstnanosti</a:t>
            </a:r>
            <a:r>
              <a:rPr lang="cs-CZ" dirty="0" smtClean="0"/>
              <a:t/>
            </a:r>
            <a:br>
              <a:rPr lang="cs-CZ" dirty="0" smtClean="0"/>
            </a:br>
            <a:r>
              <a:rPr lang="cs-CZ" dirty="0" smtClean="0"/>
              <a:t/>
            </a:r>
            <a:br>
              <a:rPr lang="cs-CZ" dirty="0" smtClean="0"/>
            </a:br>
            <a:endParaRPr lang="cs-CZ" dirty="0"/>
          </a:p>
        </p:txBody>
      </p:sp>
      <p:pic>
        <p:nvPicPr>
          <p:cNvPr id="4" name="Zástupný symbol pro obsah 3" descr="mae-1001-nezamestnanost (1).gif"/>
          <p:cNvPicPr>
            <a:picLocks noGrp="1" noChangeAspect="1"/>
          </p:cNvPicPr>
          <p:nvPr>
            <p:ph idx="1"/>
          </p:nvPr>
        </p:nvPicPr>
        <p:blipFill>
          <a:blip r:embed="rId2"/>
          <a:stretch>
            <a:fillRect/>
          </a:stretch>
        </p:blipFill>
        <p:spPr>
          <a:xfrm>
            <a:off x="335281" y="2873829"/>
            <a:ext cx="11604170" cy="2142308"/>
          </a:xfrm>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lnSpcReduction="10000"/>
          </a:bodyPr>
          <a:lstStyle/>
          <a:p>
            <a:r>
              <a:rPr lang="cs-CZ" b="1" dirty="0" smtClean="0"/>
              <a:t>Substituční efekt</a:t>
            </a:r>
          </a:p>
          <a:p>
            <a:r>
              <a:rPr lang="cs-CZ" dirty="0" smtClean="0"/>
              <a:t>Při vyšší mzdě přináší každá hodina práce vyšší výdělek, který může spotřebitel použít k získání většího počtu výrobků a služeb, což vede k tendenci pracovat déle na úkor volného času. Jedná se tedy o nahrazování volného času prací.</a:t>
            </a:r>
          </a:p>
          <a:p>
            <a:r>
              <a:rPr lang="cs-CZ" b="1" dirty="0" smtClean="0"/>
              <a:t>Důchodový efekt</a:t>
            </a:r>
          </a:p>
          <a:p>
            <a:r>
              <a:rPr lang="cs-CZ" dirty="0" smtClean="0"/>
              <a:t>Vyšší mzda vede také k nahrazování práce volným časem. A to proto, že spotřebitel má již dostatečný důchod a chce také více volného času.</a:t>
            </a:r>
          </a:p>
          <a:p>
            <a:r>
              <a:rPr lang="cs-CZ" b="1" dirty="0" smtClean="0"/>
              <a:t>Individuální křivka nabídky práce</a:t>
            </a:r>
          </a:p>
          <a:p>
            <a:r>
              <a:rPr lang="cs-CZ" dirty="0" smtClean="0"/>
              <a:t>Je v určité části zpět zakřivená. To je způsobeno právě důchodovým efektem. Pracovník při vyšší mzdě nejprve preferuje práci před volným časem (substituční efekt), ale pokud se jeho mzda zvýší nad určitou úroveň, snaží se pracovník odpracovat méně hodin (důchodový efekt).</a:t>
            </a:r>
          </a:p>
          <a:p>
            <a:endParaRPr lang="cs-C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cs-CZ" sz="2700" dirty="0" smtClean="0"/>
              <a:t>W = mzdové sazby, L = množství nabízené práce</a:t>
            </a:r>
            <a:br>
              <a:rPr lang="cs-CZ" sz="2700" dirty="0" smtClean="0"/>
            </a:br>
            <a:r>
              <a:rPr lang="cs-CZ" sz="2700" dirty="0" smtClean="0"/>
              <a:t>vzrostou-li mzdy nad bod C, dochází postupně ke snižování nabízené práce, protože důchodový efekt převáží nad substitučním</a:t>
            </a:r>
            <a:r>
              <a:rPr lang="cs-CZ" dirty="0" smtClean="0"/>
              <a:t/>
            </a:r>
            <a:br>
              <a:rPr lang="cs-CZ" dirty="0" smtClean="0"/>
            </a:br>
            <a:endParaRPr lang="cs-CZ" dirty="0"/>
          </a:p>
        </p:txBody>
      </p:sp>
      <p:pic>
        <p:nvPicPr>
          <p:cNvPr id="4" name="Zástupný symbol pro obsah 3" descr="mikroekonomie08-obr2.gif"/>
          <p:cNvPicPr>
            <a:picLocks noGrp="1" noChangeAspect="1"/>
          </p:cNvPicPr>
          <p:nvPr>
            <p:ph idx="1"/>
          </p:nvPr>
        </p:nvPicPr>
        <p:blipFill>
          <a:blip r:embed="rId2"/>
          <a:stretch>
            <a:fillRect/>
          </a:stretch>
        </p:blipFill>
        <p:spPr>
          <a:xfrm>
            <a:off x="2355070" y="1854925"/>
            <a:ext cx="7590579" cy="4493623"/>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19779B-2F72-404C-90C8-F533075F5BAC}"/>
              </a:ext>
            </a:extLst>
          </p:cNvPr>
          <p:cNvSpPr>
            <a:spLocks noGrp="1"/>
          </p:cNvSpPr>
          <p:nvPr>
            <p:ph type="title"/>
          </p:nvPr>
        </p:nvSpPr>
        <p:spPr/>
        <p:txBody>
          <a:bodyPr/>
          <a:lstStyle/>
          <a:p>
            <a:r>
              <a:rPr lang="cs-CZ" dirty="0"/>
              <a:t>Základní pojmy</a:t>
            </a:r>
          </a:p>
        </p:txBody>
      </p:sp>
      <p:sp>
        <p:nvSpPr>
          <p:cNvPr id="3" name="Zástupný symbol pro obsah 2">
            <a:extLst>
              <a:ext uri="{FF2B5EF4-FFF2-40B4-BE49-F238E27FC236}">
                <a16:creationId xmlns:a16="http://schemas.microsoft.com/office/drawing/2014/main" id="{CEB16647-5019-438F-84D8-327645C6EE54}"/>
              </a:ext>
            </a:extLst>
          </p:cNvPr>
          <p:cNvSpPr>
            <a:spLocks noGrp="1"/>
          </p:cNvSpPr>
          <p:nvPr>
            <p:ph idx="1"/>
          </p:nvPr>
        </p:nvSpPr>
        <p:spPr/>
        <p:txBody>
          <a:bodyPr/>
          <a:lstStyle/>
          <a:p>
            <a:r>
              <a:rPr lang="cs-CZ" b="1" dirty="0"/>
              <a:t>Potřeba</a:t>
            </a:r>
            <a:r>
              <a:rPr lang="cs-CZ" dirty="0"/>
              <a:t> (pocit nedostatku – snaží se ho ekonomika odstranit)</a:t>
            </a:r>
          </a:p>
          <a:p>
            <a:r>
              <a:rPr lang="cs-CZ" b="1" dirty="0"/>
              <a:t>Statek</a:t>
            </a:r>
            <a:r>
              <a:rPr lang="cs-CZ" dirty="0"/>
              <a:t> (předmět vhodný pro uspokojování potřeb)</a:t>
            </a:r>
          </a:p>
          <a:p>
            <a:r>
              <a:rPr lang="cs-CZ" dirty="0"/>
              <a:t>   - Hmotné (dům)</a:t>
            </a:r>
          </a:p>
          <a:p>
            <a:r>
              <a:rPr lang="cs-CZ" dirty="0"/>
              <a:t>   - Nehmotné (služby – škola, kadeřník..)</a:t>
            </a:r>
          </a:p>
          <a:p>
            <a:r>
              <a:rPr lang="cs-CZ" dirty="0"/>
              <a:t>   - Vzácné (vše, co je vyrobené/omezené – voda)</a:t>
            </a:r>
          </a:p>
          <a:p>
            <a:r>
              <a:rPr lang="cs-CZ" dirty="0"/>
              <a:t>   - Neomezené (statky, za které nejsou lidi ochotni platit – vzduch)</a:t>
            </a:r>
          </a:p>
          <a:p>
            <a:endParaRPr lang="cs-CZ" dirty="0"/>
          </a:p>
        </p:txBody>
      </p:sp>
    </p:spTree>
    <p:extLst>
      <p:ext uri="{BB962C8B-B14F-4D97-AF65-F5344CB8AC3E}">
        <p14:creationId xmlns:p14="http://schemas.microsoft.com/office/powerpoint/2010/main" val="973792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Úkoly:</a:t>
            </a:r>
            <a:endParaRPr lang="cs-CZ" dirty="0">
              <a:solidFill>
                <a:srgbClr val="FF0000"/>
              </a:solidFill>
            </a:endParaRPr>
          </a:p>
        </p:txBody>
      </p:sp>
      <p:sp>
        <p:nvSpPr>
          <p:cNvPr id="3" name="Zástupný symbol pro obsah 2"/>
          <p:cNvSpPr>
            <a:spLocks noGrp="1"/>
          </p:cNvSpPr>
          <p:nvPr>
            <p:ph idx="1"/>
          </p:nvPr>
        </p:nvSpPr>
        <p:spPr/>
        <p:txBody>
          <a:bodyPr/>
          <a:lstStyle/>
          <a:p>
            <a:r>
              <a:rPr lang="cs-CZ" dirty="0" smtClean="0"/>
              <a:t>Aktuální míra nezaměstnanosti v ČR?</a:t>
            </a:r>
          </a:p>
          <a:p>
            <a:r>
              <a:rPr lang="cs-CZ" dirty="0" smtClean="0"/>
              <a:t>Jaké jsou regiony s nejvyšší mírou nezaměstnanosti?</a:t>
            </a:r>
          </a:p>
          <a:p>
            <a:r>
              <a:rPr lang="cs-CZ" dirty="0" smtClean="0"/>
              <a:t>Jaké obory jsou na trhu práce momentálně nejžádanější/nejméně žádané?</a:t>
            </a:r>
            <a:endParaRPr lang="cs-CZ"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Míra nezaměstnanosti v ČR</a:t>
            </a:r>
          </a:p>
        </p:txBody>
      </p:sp>
      <p:sp>
        <p:nvSpPr>
          <p:cNvPr id="5" name="Zástupný symbol pro obsah 4"/>
          <p:cNvSpPr>
            <a:spLocks noGrp="1"/>
          </p:cNvSpPr>
          <p:nvPr>
            <p:ph idx="1"/>
          </p:nvPr>
        </p:nvSpPr>
        <p:spPr/>
        <p:txBody>
          <a:bodyPr/>
          <a:lstStyle/>
          <a:p>
            <a:r>
              <a:rPr lang="cs-CZ" dirty="0"/>
              <a:t>Míra nezaměstnanosti v srpnu 2017 byla 2,9%, což je nejnižší v celé EU</a:t>
            </a:r>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3579" y="2689663"/>
            <a:ext cx="6021809" cy="3618093"/>
          </a:xfrm>
          <a:prstGeom prst="rect">
            <a:avLst/>
          </a:prstGeom>
        </p:spPr>
      </p:pic>
    </p:spTree>
    <p:extLst>
      <p:ext uri="{BB962C8B-B14F-4D97-AF65-F5344CB8AC3E}">
        <p14:creationId xmlns:p14="http://schemas.microsoft.com/office/powerpoint/2010/main" val="423560815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Regiony s nejvyšší mírou nezaměstnanosti</a:t>
            </a:r>
          </a:p>
        </p:txBody>
      </p:sp>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30718" y="1648326"/>
            <a:ext cx="6778424" cy="4792581"/>
          </a:xfrm>
        </p:spPr>
      </p:pic>
    </p:spTree>
    <p:extLst>
      <p:ext uri="{BB962C8B-B14F-4D97-AF65-F5344CB8AC3E}">
        <p14:creationId xmlns:p14="http://schemas.microsoft.com/office/powerpoint/2010/main" val="394607946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Nejžádanější obory na trhu práce </a:t>
            </a:r>
          </a:p>
        </p:txBody>
      </p:sp>
      <p:sp>
        <p:nvSpPr>
          <p:cNvPr id="3" name="Zástupný symbol pro obsah 2"/>
          <p:cNvSpPr>
            <a:spLocks noGrp="1"/>
          </p:cNvSpPr>
          <p:nvPr>
            <p:ph idx="1"/>
          </p:nvPr>
        </p:nvSpPr>
        <p:spPr/>
        <p:txBody>
          <a:bodyPr/>
          <a:lstStyle/>
          <a:p>
            <a:r>
              <a:rPr lang="cs-CZ" dirty="0"/>
              <a:t>IT, personalisté, řidiči kamionů, bankovní </a:t>
            </a:r>
            <a:r>
              <a:rPr lang="cs-CZ" dirty="0" smtClean="0"/>
              <a:t>úředníci, </a:t>
            </a:r>
            <a:r>
              <a:rPr lang="cs-CZ" dirty="0"/>
              <a:t>dělníci </a:t>
            </a:r>
          </a:p>
        </p:txBody>
      </p:sp>
    </p:spTree>
    <p:extLst>
      <p:ext uri="{BB962C8B-B14F-4D97-AF65-F5344CB8AC3E}">
        <p14:creationId xmlns:p14="http://schemas.microsoft.com/office/powerpoint/2010/main" val="189490265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dirty="0"/>
              <a:t>Nejméně žádané obory na trhu práce</a:t>
            </a:r>
          </a:p>
        </p:txBody>
      </p:sp>
      <p:sp>
        <p:nvSpPr>
          <p:cNvPr id="3" name="Zástupný symbol pro obsah 2"/>
          <p:cNvSpPr>
            <a:spLocks noGrp="1"/>
          </p:cNvSpPr>
          <p:nvPr>
            <p:ph idx="1"/>
          </p:nvPr>
        </p:nvSpPr>
        <p:spPr/>
        <p:txBody>
          <a:bodyPr/>
          <a:lstStyle/>
          <a:p>
            <a:r>
              <a:rPr lang="cs-CZ" dirty="0"/>
              <a:t>Prodavači/</a:t>
            </a:r>
            <a:r>
              <a:rPr lang="cs-CZ" dirty="0" err="1"/>
              <a:t>ky</a:t>
            </a:r>
            <a:r>
              <a:rPr lang="cs-CZ" dirty="0"/>
              <a:t>, sociologové, historici a většina dalších humanitních profesí (mimo učitelů a psychologů)</a:t>
            </a:r>
          </a:p>
        </p:txBody>
      </p:sp>
    </p:spTree>
    <p:extLst>
      <p:ext uri="{BB962C8B-B14F-4D97-AF65-F5344CB8AC3E}">
        <p14:creationId xmlns:p14="http://schemas.microsoft.com/office/powerpoint/2010/main" val="78707779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smtClean="0">
                <a:hlinkClick r:id="rId2"/>
              </a:rPr>
              <a:t>https://portal.mpsv.cz/upcr</a:t>
            </a:r>
            <a:endParaRPr lang="cs-CZ" dirty="0" smtClean="0"/>
          </a:p>
          <a:p>
            <a:endParaRPr lang="cs-CZ" dirty="0" smtClean="0"/>
          </a:p>
          <a:p>
            <a:endParaRPr lang="cs-CZ" dirty="0" smtClean="0"/>
          </a:p>
          <a:p>
            <a:endParaRPr lang="cs-CZ" dirty="0" smtClean="0"/>
          </a:p>
          <a:p>
            <a:r>
              <a:rPr lang="cs-CZ" dirty="0" smtClean="0"/>
              <a:t>Zeptej se Filipa</a:t>
            </a:r>
          </a:p>
          <a:p>
            <a:r>
              <a:rPr lang="cs-CZ" dirty="0" smtClean="0">
                <a:hlinkClick r:id="rId3"/>
              </a:rPr>
              <a:t>https://www.youtube.com/watch?v=x8JZD9rx8P0</a:t>
            </a:r>
            <a:endParaRPr lang="cs-CZ" dirty="0" smtClean="0"/>
          </a:p>
          <a:p>
            <a:endParaRPr lang="cs-CZ" dirty="0" smtClean="0"/>
          </a:p>
          <a:p>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248C91-B424-4237-BDFC-154E3AE7819A}"/>
              </a:ext>
            </a:extLst>
          </p:cNvPr>
          <p:cNvSpPr>
            <a:spLocks noGrp="1"/>
          </p:cNvSpPr>
          <p:nvPr>
            <p:ph type="title"/>
          </p:nvPr>
        </p:nvSpPr>
        <p:spPr/>
        <p:txBody>
          <a:bodyPr>
            <a:normAutofit fontScale="90000"/>
          </a:bodyPr>
          <a:lstStyle/>
          <a:p>
            <a:r>
              <a:rPr lang="cs-CZ" dirty="0"/>
              <a:t>Předpoklady výroby-výrobní faktory</a:t>
            </a:r>
          </a:p>
        </p:txBody>
      </p:sp>
      <p:sp>
        <p:nvSpPr>
          <p:cNvPr id="3" name="Zástupný symbol pro obsah 2">
            <a:extLst>
              <a:ext uri="{FF2B5EF4-FFF2-40B4-BE49-F238E27FC236}">
                <a16:creationId xmlns:a16="http://schemas.microsoft.com/office/drawing/2014/main" id="{4FB389A3-DC2A-4BAF-90F3-F81A69D67B62}"/>
              </a:ext>
            </a:extLst>
          </p:cNvPr>
          <p:cNvSpPr>
            <a:spLocks noGrp="1"/>
          </p:cNvSpPr>
          <p:nvPr>
            <p:ph idx="1"/>
          </p:nvPr>
        </p:nvSpPr>
        <p:spPr/>
        <p:txBody>
          <a:bodyPr/>
          <a:lstStyle/>
          <a:p>
            <a:r>
              <a:rPr lang="cs-CZ" dirty="0"/>
              <a:t>- Práce</a:t>
            </a:r>
          </a:p>
          <a:p>
            <a:r>
              <a:rPr lang="cs-CZ" dirty="0"/>
              <a:t>- Půda</a:t>
            </a:r>
          </a:p>
          <a:p>
            <a:r>
              <a:rPr lang="cs-CZ" dirty="0"/>
              <a:t>- Kapitál</a:t>
            </a:r>
          </a:p>
          <a:p>
            <a:r>
              <a:rPr lang="cs-CZ" dirty="0"/>
              <a:t>   - Peníze</a:t>
            </a:r>
          </a:p>
          <a:p>
            <a:r>
              <a:rPr lang="cs-CZ" dirty="0"/>
              <a:t>   - Soubor statků, které nebyly bezprostředně spotřebovány a slouží k další výrobě</a:t>
            </a:r>
          </a:p>
          <a:p>
            <a:r>
              <a:rPr lang="cs-CZ" dirty="0"/>
              <a:t>   a) Peněžní</a:t>
            </a:r>
          </a:p>
          <a:p>
            <a:r>
              <a:rPr lang="cs-CZ" dirty="0"/>
              <a:t>   b) Komoditní (umělecké prostředky)</a:t>
            </a:r>
          </a:p>
          <a:p>
            <a:r>
              <a:rPr lang="cs-CZ" dirty="0"/>
              <a:t>   c) Portfoliový (akcie, cenné papíry)</a:t>
            </a:r>
          </a:p>
          <a:p>
            <a:r>
              <a:rPr lang="cs-CZ" dirty="0"/>
              <a:t>   d) Produktivní (stroje)</a:t>
            </a:r>
          </a:p>
          <a:p>
            <a:r>
              <a:rPr lang="cs-CZ" dirty="0"/>
              <a:t>- Informace – </a:t>
            </a:r>
            <a:r>
              <a:rPr lang="cs-CZ" dirty="0" err="1"/>
              <a:t>know</a:t>
            </a:r>
            <a:r>
              <a:rPr lang="cs-CZ" dirty="0"/>
              <a:t> </a:t>
            </a:r>
            <a:r>
              <a:rPr lang="cs-CZ" dirty="0" err="1"/>
              <a:t>how</a:t>
            </a:r>
            <a:endParaRPr lang="cs-CZ" dirty="0"/>
          </a:p>
          <a:p>
            <a:endParaRPr lang="cs-CZ" dirty="0"/>
          </a:p>
        </p:txBody>
      </p:sp>
    </p:spTree>
    <p:extLst>
      <p:ext uri="{BB962C8B-B14F-4D97-AF65-F5344CB8AC3E}">
        <p14:creationId xmlns:p14="http://schemas.microsoft.com/office/powerpoint/2010/main" val="2411723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50C488-5F2D-4374-848B-715F508DEBFE}"/>
              </a:ext>
            </a:extLst>
          </p:cNvPr>
          <p:cNvSpPr>
            <a:spLocks noGrp="1"/>
          </p:cNvSpPr>
          <p:nvPr>
            <p:ph type="title"/>
          </p:nvPr>
        </p:nvSpPr>
        <p:spPr/>
        <p:txBody>
          <a:bodyPr/>
          <a:lstStyle/>
          <a:p>
            <a:r>
              <a:rPr lang="cs-CZ" dirty="0"/>
              <a:t>Ekonomické sektory</a:t>
            </a:r>
          </a:p>
        </p:txBody>
      </p:sp>
      <p:sp>
        <p:nvSpPr>
          <p:cNvPr id="3" name="Zástupný symbol pro obsah 2">
            <a:extLst>
              <a:ext uri="{FF2B5EF4-FFF2-40B4-BE49-F238E27FC236}">
                <a16:creationId xmlns:a16="http://schemas.microsoft.com/office/drawing/2014/main" id="{8373F1FC-8BC7-4C8F-BC5A-1AE6BAA41DFB}"/>
              </a:ext>
            </a:extLst>
          </p:cNvPr>
          <p:cNvSpPr>
            <a:spLocks noGrp="1"/>
          </p:cNvSpPr>
          <p:nvPr>
            <p:ph idx="1"/>
          </p:nvPr>
        </p:nvSpPr>
        <p:spPr/>
        <p:txBody>
          <a:bodyPr/>
          <a:lstStyle/>
          <a:p>
            <a:r>
              <a:rPr lang="cs-CZ" b="1" i="1" u="sng" dirty="0"/>
              <a:t>1) Primární</a:t>
            </a:r>
            <a:r>
              <a:rPr lang="cs-CZ" dirty="0"/>
              <a:t> (zemědělství, hornictví – velmi nízká přidaná hodnota)</a:t>
            </a:r>
          </a:p>
          <a:p>
            <a:r>
              <a:rPr lang="cs-CZ" b="1" i="1" u="sng" dirty="0"/>
              <a:t>2) Sekundární</a:t>
            </a:r>
            <a:r>
              <a:rPr lang="cs-CZ" dirty="0"/>
              <a:t> (obory zpracovatelského průmyslu)</a:t>
            </a:r>
          </a:p>
          <a:p>
            <a:r>
              <a:rPr lang="cs-CZ" b="1" i="1" u="sng" dirty="0"/>
              <a:t>3) Terciální</a:t>
            </a:r>
            <a:r>
              <a:rPr lang="cs-CZ" dirty="0"/>
              <a:t> (služby)</a:t>
            </a:r>
          </a:p>
          <a:p>
            <a:r>
              <a:rPr lang="cs-CZ" b="1" i="1" u="sng" dirty="0"/>
              <a:t>4) Kvartální</a:t>
            </a:r>
            <a:r>
              <a:rPr lang="cs-CZ" dirty="0"/>
              <a:t> (věda, výzkum, informace)</a:t>
            </a:r>
          </a:p>
          <a:p>
            <a:endParaRPr lang="cs-CZ" dirty="0"/>
          </a:p>
        </p:txBody>
      </p:sp>
    </p:spTree>
    <p:extLst>
      <p:ext uri="{BB962C8B-B14F-4D97-AF65-F5344CB8AC3E}">
        <p14:creationId xmlns:p14="http://schemas.microsoft.com/office/powerpoint/2010/main" val="3206996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b="1" dirty="0"/>
              <a:t>Definice trhu</a:t>
            </a:r>
            <a:endParaRPr lang="cs-CZ" dirty="0"/>
          </a:p>
        </p:txBody>
      </p:sp>
      <p:sp>
        <p:nvSpPr>
          <p:cNvPr id="6" name="Zástupný symbol pro obsah 5"/>
          <p:cNvSpPr>
            <a:spLocks noGrp="1"/>
          </p:cNvSpPr>
          <p:nvPr>
            <p:ph idx="1"/>
          </p:nvPr>
        </p:nvSpPr>
        <p:spPr/>
        <p:txBody>
          <a:bodyPr/>
          <a:lstStyle/>
          <a:p>
            <a:r>
              <a:rPr lang="cs-CZ" dirty="0"/>
              <a:t>Uspořádání, při kterém na sebe vzájemně působí prodávající a kupující, což vede ke stanovení cen a množství </a:t>
            </a:r>
            <a:r>
              <a:rPr lang="cs-CZ" dirty="0" smtClean="0"/>
              <a:t>komodity.</a:t>
            </a:r>
          </a:p>
          <a:p>
            <a:r>
              <a:rPr lang="cs-CZ" dirty="0" smtClean="0"/>
              <a:t> </a:t>
            </a:r>
            <a:r>
              <a:rPr lang="cs-CZ" dirty="0"/>
              <a:t>(oblast ekonomiky, ve které dochází k výměně činností mezi jednotlivými ekonomickými subjekty prostřednictvím směny zboží)</a:t>
            </a:r>
          </a:p>
        </p:txBody>
      </p:sp>
    </p:spTree>
    <p:extLst>
      <p:ext uri="{BB962C8B-B14F-4D97-AF65-F5344CB8AC3E}">
        <p14:creationId xmlns:p14="http://schemas.microsoft.com/office/powerpoint/2010/main" val="21488107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722</TotalTime>
  <Words>1735</Words>
  <Application>Microsoft Office PowerPoint</Application>
  <PresentationFormat>Širokoúhlá obrazovka</PresentationFormat>
  <Paragraphs>334</Paragraphs>
  <Slides>65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65</vt:i4>
      </vt:variant>
    </vt:vector>
  </HeadingPairs>
  <TitlesOfParts>
    <vt:vector size="71" baseType="lpstr">
      <vt:lpstr>Arial</vt:lpstr>
      <vt:lpstr>Calibri</vt:lpstr>
      <vt:lpstr>Century Gothic</vt:lpstr>
      <vt:lpstr>Garamond</vt:lpstr>
      <vt:lpstr>Times New Roman</vt:lpstr>
      <vt:lpstr>Savon</vt:lpstr>
      <vt:lpstr>Ekonomie I.</vt:lpstr>
      <vt:lpstr>Ekonomie</vt:lpstr>
      <vt:lpstr>Ekonomika - předmět ekonomie, společenská realita, existující </vt:lpstr>
      <vt:lpstr>Mikroekonomie</vt:lpstr>
      <vt:lpstr>Základní ekonomické otázky</vt:lpstr>
      <vt:lpstr>Základní pojmy</vt:lpstr>
      <vt:lpstr>Předpoklady výroby-výrobní faktory</vt:lpstr>
      <vt:lpstr>Ekonomické sektory</vt:lpstr>
      <vt:lpstr>Definice trhu</vt:lpstr>
      <vt:lpstr>Typy trhů </vt:lpstr>
      <vt:lpstr>Zásahy státu?</vt:lpstr>
      <vt:lpstr>Tržní subjekty </vt:lpstr>
      <vt:lpstr>Prezentace aplikace PowerPoint</vt:lpstr>
      <vt:lpstr>referáty</vt:lpstr>
      <vt:lpstr>Trh – oblast ekonomiky, kde se střetává nabídka a poptávka</vt:lpstr>
      <vt:lpstr>Slovníček</vt:lpstr>
      <vt:lpstr>Zákon trhu</vt:lpstr>
      <vt:lpstr>Prezentace aplikace PowerPoint</vt:lpstr>
      <vt:lpstr>Rovnovážný trh ( vyrobí se tolik, kolik se koupí)</vt:lpstr>
      <vt:lpstr>Poptávková křivka je klesající, což je způsobeno:</vt:lpstr>
      <vt:lpstr>Nabídková křivka na trhu práce také klesá</vt:lpstr>
      <vt:lpstr>Prezentace aplikace PowerPoint</vt:lpstr>
      <vt:lpstr>Prezentace aplikace PowerPoint</vt:lpstr>
      <vt:lpstr>Zeptej se Filipa</vt:lpstr>
      <vt:lpstr>1.Sestrojte graf nabídky a poptávky po pánský  košilích a určete cenu, při které se nabízené a poptávané množství vyrovnají. (1.graf, označené osy a křivky!!!) Označte rovnovážnou cenu a rovnovážné množství, nakresli jak se posune poptávková křivka, když na trhu zvýší poptávka, preference lidí, po košilích. </vt:lpstr>
      <vt:lpstr>Prezentace aplikace PowerPoint</vt:lpstr>
      <vt:lpstr>Konkurence na trhu</vt:lpstr>
      <vt:lpstr>Prezentace aplikace PowerPoint</vt:lpstr>
      <vt:lpstr>Nedokonalá konkurence</vt:lpstr>
      <vt:lpstr>Prezentace aplikace PowerPoint</vt:lpstr>
      <vt:lpstr>Prezentace aplikace PowerPoint</vt:lpstr>
      <vt:lpstr>Prezentace aplikace PowerPoint</vt:lpstr>
      <vt:lpstr>Prezentace aplikace PowerPoint</vt:lpstr>
      <vt:lpstr>Prezentace aplikace PowerPoint</vt:lpstr>
      <vt:lpstr>Úkoly:</vt:lpstr>
      <vt:lpstr>Najdi na internetu článek, týkající se zásahu státu proti vytvoření monopolu (čl.zkopíruj a stručně popiš)</vt:lpstr>
      <vt:lpstr>Další dělení konkurence</vt:lpstr>
      <vt:lpstr>Makroekonomie</vt:lpstr>
      <vt:lpstr>Hospodářský cyklus vývoj hospodářství probíhá cyklicky</vt:lpstr>
      <vt:lpstr>Prezentace aplikace PowerPoint</vt:lpstr>
      <vt:lpstr>Prezentace aplikace PowerPoint</vt:lpstr>
      <vt:lpstr>Inflace</vt:lpstr>
      <vt:lpstr>Úkoly</vt:lpstr>
      <vt:lpstr>Význam HDP?</vt:lpstr>
      <vt:lpstr>Úkoly:</vt:lpstr>
      <vt:lpstr>Hrubý domácí produkt</vt:lpstr>
      <vt:lpstr>Nominální vyjádření HDP za 2017</vt:lpstr>
      <vt:lpstr>Prognóza HDP </vt:lpstr>
      <vt:lpstr>Došlo k poklesu HDP za posledních 15 let?</vt:lpstr>
      <vt:lpstr>Porovnání ČR se zbytkem EU</vt:lpstr>
      <vt:lpstr>Hrubý národní produkt </vt:lpstr>
      <vt:lpstr>obchodní bilance </vt:lpstr>
      <vt:lpstr>platební bilance </vt:lpstr>
      <vt:lpstr>Nezaměstnanost </vt:lpstr>
      <vt:lpstr>Typy nezaměstnanosti: </vt:lpstr>
      <vt:lpstr>Prezentace aplikace PowerPoint</vt:lpstr>
      <vt:lpstr>Míra nezaměstnanosti  </vt:lpstr>
      <vt:lpstr>Prezentace aplikace PowerPoint</vt:lpstr>
      <vt:lpstr>W = mzdové sazby, L = množství nabízené práce vzrostou-li mzdy nad bod C, dochází postupně ke snižování nabízené práce, protože důchodový efekt převáží nad substitučním </vt:lpstr>
      <vt:lpstr>Úkoly:</vt:lpstr>
      <vt:lpstr>Míra nezaměstnanosti v ČR</vt:lpstr>
      <vt:lpstr>Regiony s nejvyšší mírou nezaměstnanosti</vt:lpstr>
      <vt:lpstr>Nejžádanější obory na trhu práce </vt:lpstr>
      <vt:lpstr>Nejméně žádané obory na trhu práce</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Ekonomie I.</dc:title>
  <dc:creator>Zdenička Pavlíková</dc:creator>
  <cp:lastModifiedBy>Pavlíková, Zdeňka</cp:lastModifiedBy>
  <cp:revision>43</cp:revision>
  <dcterms:created xsi:type="dcterms:W3CDTF">2018-01-17T16:23:17Z</dcterms:created>
  <dcterms:modified xsi:type="dcterms:W3CDTF">2019-10-22T07:31:28Z</dcterms:modified>
</cp:coreProperties>
</file>