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33.jpeg" ContentType="image/jpeg"/>
  <Override PartName="/ppt/media/image32.wmf" ContentType="image/x-wmf"/>
  <Override PartName="/ppt/media/image28.jpeg" ContentType="image/jpeg"/>
  <Override PartName="/ppt/media/image24.jpeg" ContentType="image/jpeg"/>
  <Override PartName="/ppt/media/image20.jpeg" ContentType="image/jpeg"/>
  <Override PartName="/ppt/media/image5.png" ContentType="image/png"/>
  <Override PartName="/ppt/media/image4.png" ContentType="image/png"/>
  <Override PartName="/ppt/media/image3.png" ContentType="image/png"/>
  <Override PartName="/ppt/media/image6.png" ContentType="image/png"/>
  <Override PartName="/ppt/media/image2.png" ContentType="image/png"/>
  <Override PartName="/ppt/media/image7.png" ContentType="image/png"/>
  <Override PartName="/ppt/media/image9.png" ContentType="image/png"/>
  <Override PartName="/ppt/media/image31.png" ContentType="image/png"/>
  <Override PartName="/ppt/media/image30.png" ContentType="image/png"/>
  <Override PartName="/ppt/media/image29.png" ContentType="image/png"/>
  <Override PartName="/ppt/media/image27.png" ContentType="image/png"/>
  <Override PartName="/ppt/media/image26.png" ContentType="image/png"/>
  <Override PartName="/ppt/media/image25.png" ContentType="image/png"/>
  <Override PartName="/ppt/media/image23.png" ContentType="image/png"/>
  <Override PartName="/ppt/media/image22.png" ContentType="image/png"/>
  <Override PartName="/ppt/media/image21.png" ContentType="image/png"/>
  <Override PartName="/ppt/media/image19.png" ContentType="image/png"/>
  <Override PartName="/ppt/media/image18.png" ContentType="image/png"/>
  <Override PartName="/ppt/media/image17.png" ContentType="image/png"/>
  <Override PartName="/ppt/media/image1.jpeg" ContentType="image/jpeg"/>
  <Override PartName="/ppt/media/image8.jpeg" ContentType="image/jpeg"/>
  <Override PartName="/ppt/media/image10.png" ContentType="image/png"/>
  <Override PartName="/ppt/media/image11.png" ContentType="image/png"/>
  <Override PartName="/ppt/media/image13.png" ContentType="image/png"/>
  <Override PartName="/ppt/media/image14.png" ContentType="image/png"/>
  <Override PartName="/ppt/media/image15.png" ContentType="image/png"/>
  <Override PartName="/ppt/media/image12.jpeg" ContentType="image/jpeg"/>
  <Override PartName="/ppt/media/image16.jpeg" ContentType="image/jpeg"/>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36.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45.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54.xml.rels" ContentType="application/vnd.openxmlformats-package.relationships+xml"/>
  <Override PartName="/ppt/slideLayouts/_rels/slideLayout55.xml.rels" ContentType="application/vnd.openxmlformats-package.relationships+xml"/>
  <Override PartName="/ppt/slideLayouts/_rels/slideLayout56.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76.xml" ContentType="application/vnd.openxmlformats-officedocument.presentationml.slide+xml"/>
  <Override PartName="/ppt/slides/slide51.xml" ContentType="application/vnd.openxmlformats-officedocument.presentationml.slide+xml"/>
  <Override PartName="/ppt/slides/slide75.xml" ContentType="application/vnd.openxmlformats-officedocument.presentationml.slide+xml"/>
  <Override PartName="/ppt/slides/slide50.xml" ContentType="application/vnd.openxmlformats-officedocument.presentationml.slide+xml"/>
  <Override PartName="/ppt/slides/slide69.xml" ContentType="application/vnd.openxmlformats-officedocument.presentationml.slide+xml"/>
  <Override PartName="/ppt/slides/slide44.xml" ContentType="application/vnd.openxmlformats-officedocument.presentationml.slide+xml"/>
  <Override PartName="/ppt/slides/slide68.xml" ContentType="application/vnd.openxmlformats-officedocument.presentationml.slide+xml"/>
  <Override PartName="/ppt/slides/slide43.xml" ContentType="application/vnd.openxmlformats-officedocument.presentationml.slide+xml"/>
  <Override PartName="/ppt/slides/slide67.xml" ContentType="application/vnd.openxmlformats-officedocument.presentationml.slide+xml"/>
  <Override PartName="/ppt/slides/slide42.xml" ContentType="application/vnd.openxmlformats-officedocument.presentationml.slide+xml"/>
  <Override PartName="/ppt/slides/slide66.xml" ContentType="application/vnd.openxmlformats-officedocument.presentationml.slide+xml"/>
  <Override PartName="/ppt/slides/slide41.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68.xml.rels" ContentType="application/vnd.openxmlformats-package.relationships+xml"/>
  <Override PartName="/ppt/slides/_rels/slide67.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69.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72.xml.rels" ContentType="application/vnd.openxmlformats-package.relationships+xml"/>
  <Override PartName="/ppt/slides/_rels/slide44.xml.rels" ContentType="application/vnd.openxmlformats-package.relationships+xml"/>
  <Override PartName="/ppt/slides/_rels/slide71.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6.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7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70.xml.rels" ContentType="application/vnd.openxmlformats-package.relationships+xml"/>
  <Override PartName="/ppt/slides/_rels/slide35.xml.rels" ContentType="application/vnd.openxmlformats-package.relationships+xml"/>
  <Override PartName="/ppt/slides/_rels/slide74.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75.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60.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35"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36"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38"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39"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40"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41"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43"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44"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45"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46"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47"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48"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58"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60"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62"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63"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67"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68"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69"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4"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71"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72"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73"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75"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76"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77"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79"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80"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82"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83"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84"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85"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87"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88"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89"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90"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91"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92"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01"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03"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05"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06"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6"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10"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11"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112"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14"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15"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16"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18"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19"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20"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22"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123"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25"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26"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27"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128"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30"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31"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32"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33"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134"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135"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45"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47"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8"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9"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49"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50"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54"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55"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156"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58"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59"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60"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62"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63"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64"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66"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167"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69"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70"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171"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172"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74"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75"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76"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177"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178"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179"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90"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92"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94"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195"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199"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00"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201"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03"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04"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05"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07"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08"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09"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11"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212"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14"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15"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16"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217"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19"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20"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21"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22"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223"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224"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3"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34"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36"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38"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39"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1"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43"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44"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245"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47"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48"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49"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51"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52"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53"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3"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4"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25"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55"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256"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58"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59"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60"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261"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63"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64"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65"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266"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267"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268"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7"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78" name="PlaceHolder 2"/>
          <p:cNvSpPr>
            <a:spLocks noGrp="1"/>
          </p:cNvSpPr>
          <p:nvPr>
            <p:ph type="subTitle"/>
          </p:nvPr>
        </p:nvSpPr>
        <p:spPr>
          <a:xfrm>
            <a:off x="1298520" y="2560320"/>
            <a:ext cx="4717440" cy="330948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80" name="PlaceHolder 2"/>
          <p:cNvSpPr>
            <a:spLocks noGrp="1"/>
          </p:cNvSpPr>
          <p:nvPr>
            <p:ph type="body"/>
          </p:nvPr>
        </p:nvSpPr>
        <p:spPr>
          <a:xfrm>
            <a:off x="1298520" y="2560320"/>
            <a:ext cx="47174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82"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83"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5" name="PlaceHolder 1"/>
          <p:cNvSpPr>
            <a:spLocks noGrp="1"/>
          </p:cNvSpPr>
          <p:nvPr>
            <p:ph type="subTitle"/>
          </p:nvPr>
        </p:nvSpPr>
        <p:spPr>
          <a:xfrm>
            <a:off x="1295280" y="1060920"/>
            <a:ext cx="9600480" cy="5309640"/>
          </a:xfrm>
          <a:prstGeom prst="rect">
            <a:avLst/>
          </a:prstGeom>
        </p:spPr>
        <p:txBody>
          <a:bodyPr lIns="0" rIns="0" tIns="0" bIns="0" anchor="ctr">
            <a:spAutoFit/>
          </a:bodyPr>
          <a:p>
            <a:pPr algn="ctr"/>
            <a:endParaRPr b="0" lang="cs-CZ"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87"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88" name="PlaceHolder 3"/>
          <p:cNvSpPr>
            <a:spLocks noGrp="1"/>
          </p:cNvSpPr>
          <p:nvPr>
            <p:ph type="body"/>
          </p:nvPr>
        </p:nvSpPr>
        <p:spPr>
          <a:xfrm>
            <a:off x="3715920" y="2560320"/>
            <a:ext cx="2301840" cy="3309480"/>
          </a:xfrm>
          <a:prstGeom prst="rect">
            <a:avLst/>
          </a:prstGeom>
        </p:spPr>
        <p:txBody>
          <a:bodyPr lIns="0" rIns="0" tIns="0" bIns="0">
            <a:normAutofit/>
          </a:bodyPr>
          <a:p>
            <a:endParaRPr b="0" lang="cs-CZ" sz="3200" spc="-1" strike="noStrike">
              <a:latin typeface="Arial"/>
            </a:endParaRPr>
          </a:p>
        </p:txBody>
      </p:sp>
      <p:sp>
        <p:nvSpPr>
          <p:cNvPr id="289"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7"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8"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9"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91" name="PlaceHolder 2"/>
          <p:cNvSpPr>
            <a:spLocks noGrp="1"/>
          </p:cNvSpPr>
          <p:nvPr>
            <p:ph type="body"/>
          </p:nvPr>
        </p:nvSpPr>
        <p:spPr>
          <a:xfrm>
            <a:off x="1298520" y="2560320"/>
            <a:ext cx="2301840" cy="3309480"/>
          </a:xfrm>
          <a:prstGeom prst="rect">
            <a:avLst/>
          </a:prstGeom>
        </p:spPr>
        <p:txBody>
          <a:bodyPr lIns="0" rIns="0" tIns="0" bIns="0">
            <a:normAutofit/>
          </a:bodyPr>
          <a:p>
            <a:endParaRPr b="0" lang="cs-CZ" sz="3200" spc="-1" strike="noStrike">
              <a:latin typeface="Arial"/>
            </a:endParaRPr>
          </a:p>
        </p:txBody>
      </p:sp>
      <p:sp>
        <p:nvSpPr>
          <p:cNvPr id="292"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93" name="PlaceHolder 4"/>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95"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96"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297"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299" name="PlaceHolder 2"/>
          <p:cNvSpPr>
            <a:spLocks noGrp="1"/>
          </p:cNvSpPr>
          <p:nvPr>
            <p:ph type="body"/>
          </p:nvPr>
        </p:nvSpPr>
        <p:spPr>
          <a:xfrm>
            <a:off x="1298520" y="2560320"/>
            <a:ext cx="4717440" cy="1578600"/>
          </a:xfrm>
          <a:prstGeom prst="rect">
            <a:avLst/>
          </a:prstGeom>
        </p:spPr>
        <p:txBody>
          <a:bodyPr lIns="0" rIns="0" tIns="0" bIns="0">
            <a:normAutofit/>
          </a:bodyPr>
          <a:p>
            <a:endParaRPr b="0" lang="cs-CZ" sz="3200" spc="-1" strike="noStrike">
              <a:latin typeface="Arial"/>
            </a:endParaRPr>
          </a:p>
        </p:txBody>
      </p:sp>
      <p:sp>
        <p:nvSpPr>
          <p:cNvPr id="300" name="PlaceHolder 3"/>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302"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303"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304" name="PlaceHolder 4"/>
          <p:cNvSpPr>
            <a:spLocks noGrp="1"/>
          </p:cNvSpPr>
          <p:nvPr>
            <p:ph type="body"/>
          </p:nvPr>
        </p:nvSpPr>
        <p:spPr>
          <a:xfrm>
            <a:off x="1298520" y="4289400"/>
            <a:ext cx="2301840" cy="1578600"/>
          </a:xfrm>
          <a:prstGeom prst="rect">
            <a:avLst/>
          </a:prstGeom>
        </p:spPr>
        <p:txBody>
          <a:bodyPr lIns="0" rIns="0" tIns="0" bIns="0">
            <a:normAutofit fontScale="80000"/>
          </a:bodyPr>
          <a:p>
            <a:endParaRPr b="0" lang="cs-CZ" sz="3200" spc="-1" strike="noStrike">
              <a:latin typeface="Arial"/>
            </a:endParaRPr>
          </a:p>
        </p:txBody>
      </p:sp>
      <p:sp>
        <p:nvSpPr>
          <p:cNvPr id="305" name="PlaceHolder 5"/>
          <p:cNvSpPr>
            <a:spLocks noGrp="1"/>
          </p:cNvSpPr>
          <p:nvPr>
            <p:ph type="body"/>
          </p:nvPr>
        </p:nvSpPr>
        <p:spPr>
          <a:xfrm>
            <a:off x="3715920" y="4289400"/>
            <a:ext cx="2301840" cy="1578600"/>
          </a:xfrm>
          <a:prstGeom prst="rect">
            <a:avLst/>
          </a:prstGeom>
        </p:spPr>
        <p:txBody>
          <a:bodyPr lIns="0" rIns="0" tIns="0" bIns="0">
            <a:normAutofit fontScale="80000"/>
          </a:bodyPr>
          <a:p>
            <a:endParaRPr b="0" lang="cs-CZ"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307" name="PlaceHolder 2"/>
          <p:cNvSpPr>
            <a:spLocks noGrp="1"/>
          </p:cNvSpPr>
          <p:nvPr>
            <p:ph type="body"/>
          </p:nvPr>
        </p:nvSpPr>
        <p:spPr>
          <a:xfrm>
            <a:off x="129852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308" name="PlaceHolder 3"/>
          <p:cNvSpPr>
            <a:spLocks noGrp="1"/>
          </p:cNvSpPr>
          <p:nvPr>
            <p:ph type="body"/>
          </p:nvPr>
        </p:nvSpPr>
        <p:spPr>
          <a:xfrm>
            <a:off x="289368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309" name="PlaceHolder 4"/>
          <p:cNvSpPr>
            <a:spLocks noGrp="1"/>
          </p:cNvSpPr>
          <p:nvPr>
            <p:ph type="body"/>
          </p:nvPr>
        </p:nvSpPr>
        <p:spPr>
          <a:xfrm>
            <a:off x="4488840" y="2560320"/>
            <a:ext cx="1518840" cy="1578600"/>
          </a:xfrm>
          <a:prstGeom prst="rect">
            <a:avLst/>
          </a:prstGeom>
        </p:spPr>
        <p:txBody>
          <a:bodyPr lIns="0" rIns="0" tIns="0" bIns="0">
            <a:normAutofit fontScale="43000"/>
          </a:bodyPr>
          <a:p>
            <a:endParaRPr b="0" lang="cs-CZ" sz="3200" spc="-1" strike="noStrike">
              <a:latin typeface="Arial"/>
            </a:endParaRPr>
          </a:p>
        </p:txBody>
      </p:sp>
      <p:sp>
        <p:nvSpPr>
          <p:cNvPr id="310" name="PlaceHolder 5"/>
          <p:cNvSpPr>
            <a:spLocks noGrp="1"/>
          </p:cNvSpPr>
          <p:nvPr>
            <p:ph type="body"/>
          </p:nvPr>
        </p:nvSpPr>
        <p:spPr>
          <a:xfrm>
            <a:off x="129852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311" name="PlaceHolder 6"/>
          <p:cNvSpPr>
            <a:spLocks noGrp="1"/>
          </p:cNvSpPr>
          <p:nvPr>
            <p:ph type="body"/>
          </p:nvPr>
        </p:nvSpPr>
        <p:spPr>
          <a:xfrm>
            <a:off x="2893680" y="4289400"/>
            <a:ext cx="1518840" cy="1578600"/>
          </a:xfrm>
          <a:prstGeom prst="rect">
            <a:avLst/>
          </a:prstGeom>
        </p:spPr>
        <p:txBody>
          <a:bodyPr lIns="0" rIns="0" tIns="0" bIns="0">
            <a:normAutofit fontScale="43000"/>
          </a:bodyPr>
          <a:p>
            <a:endParaRPr b="0" lang="cs-CZ" sz="3200" spc="-1" strike="noStrike">
              <a:latin typeface="Arial"/>
            </a:endParaRPr>
          </a:p>
        </p:txBody>
      </p:sp>
      <p:sp>
        <p:nvSpPr>
          <p:cNvPr id="312" name="PlaceHolder 7"/>
          <p:cNvSpPr>
            <a:spLocks noGrp="1"/>
          </p:cNvSpPr>
          <p:nvPr>
            <p:ph type="body"/>
          </p:nvPr>
        </p:nvSpPr>
        <p:spPr>
          <a:xfrm>
            <a:off x="4488840" y="4289400"/>
            <a:ext cx="1518840" cy="1578600"/>
          </a:xfrm>
          <a:prstGeom prst="rect">
            <a:avLst/>
          </a:prstGeom>
        </p:spPr>
        <p:txBody>
          <a:bodyPr lIns="0" rIns="0" tIns="0" bIns="0">
            <a:normAutofit fontScale="43000"/>
          </a:bodyPr>
          <a:p>
            <a:endParaRPr b="0" lang="cs-CZ"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295280" y="1060920"/>
            <a:ext cx="9600480" cy="1145160"/>
          </a:xfrm>
          <a:prstGeom prst="rect">
            <a:avLst/>
          </a:prstGeom>
        </p:spPr>
        <p:txBody>
          <a:bodyPr lIns="0" rIns="0" tIns="0" bIns="0" anchor="ctr">
            <a:spAutoFit/>
          </a:bodyPr>
          <a:p>
            <a:pPr algn="ctr"/>
            <a:endParaRPr b="0" lang="cs-CZ" sz="4400" spc="-1" strike="noStrike">
              <a:latin typeface="Arial"/>
            </a:endParaRPr>
          </a:p>
        </p:txBody>
      </p:sp>
      <p:sp>
        <p:nvSpPr>
          <p:cNvPr id="31" name="PlaceHolder 2"/>
          <p:cNvSpPr>
            <a:spLocks noGrp="1"/>
          </p:cNvSpPr>
          <p:nvPr>
            <p:ph type="body"/>
          </p:nvPr>
        </p:nvSpPr>
        <p:spPr>
          <a:xfrm>
            <a:off x="12985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32" name="PlaceHolder 3"/>
          <p:cNvSpPr>
            <a:spLocks noGrp="1"/>
          </p:cNvSpPr>
          <p:nvPr>
            <p:ph type="body"/>
          </p:nvPr>
        </p:nvSpPr>
        <p:spPr>
          <a:xfrm>
            <a:off x="3715920" y="2560320"/>
            <a:ext cx="2301840" cy="1578600"/>
          </a:xfrm>
          <a:prstGeom prst="rect">
            <a:avLst/>
          </a:prstGeom>
        </p:spPr>
        <p:txBody>
          <a:bodyPr lIns="0" rIns="0" tIns="0" bIns="0">
            <a:normAutofit fontScale="80000"/>
          </a:bodyPr>
          <a:p>
            <a:endParaRPr b="0" lang="cs-CZ" sz="3200" spc="-1" strike="noStrike">
              <a:latin typeface="Arial"/>
            </a:endParaRPr>
          </a:p>
        </p:txBody>
      </p:sp>
      <p:sp>
        <p:nvSpPr>
          <p:cNvPr id="33" name="PlaceHolder 4"/>
          <p:cNvSpPr>
            <a:spLocks noGrp="1"/>
          </p:cNvSpPr>
          <p:nvPr>
            <p:ph type="body"/>
          </p:nvPr>
        </p:nvSpPr>
        <p:spPr>
          <a:xfrm>
            <a:off x="1298520" y="4289400"/>
            <a:ext cx="4717440" cy="1578600"/>
          </a:xfrm>
          <a:prstGeom prst="rect">
            <a:avLst/>
          </a:prstGeom>
        </p:spPr>
        <p:txBody>
          <a:bodyPr lIns="0" rIns="0" tIns="0" bIns="0">
            <a:normAutofit/>
          </a:bodyPr>
          <a:p>
            <a:endParaRPr b="0" lang="cs-CZ"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0.jpe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4.jpe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slideLayout" Target="../slideLayouts/slideLayout81.xml"/><Relationship Id="rId15" Type="http://schemas.openxmlformats.org/officeDocument/2006/relationships/slideLayout" Target="../slideLayouts/slideLayout82.xml"/><Relationship Id="rId16" Type="http://schemas.openxmlformats.org/officeDocument/2006/relationships/slideLayout" Target="../slideLayouts/slideLayout83.xml"/><Relationship Id="rId17"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9200" cy="6855480"/>
            <a:chOff x="-15840" y="0"/>
            <a:chExt cx="12229200" cy="6855480"/>
          </a:xfrm>
        </p:grpSpPr>
        <p:pic>
          <p:nvPicPr>
            <p:cNvPr id="1" name="Picture 7" descr=""/>
            <p:cNvPicPr/>
            <p:nvPr/>
          </p:nvPicPr>
          <p:blipFill>
            <a:blip r:embed="rId3"/>
            <a:stretch/>
          </p:blipFill>
          <p:spPr>
            <a:xfrm>
              <a:off x="0" y="0"/>
              <a:ext cx="12188160" cy="6855480"/>
            </a:xfrm>
            <a:prstGeom prst="rect">
              <a:avLst/>
            </a:prstGeom>
            <a:ln>
              <a:noFill/>
            </a:ln>
          </p:spPr>
        </p:pic>
        <p:sp>
          <p:nvSpPr>
            <p:cNvPr id="2"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
            <p:cNvPicPr/>
            <p:nvPr/>
          </p:nvPicPr>
          <p:blipFill>
            <a:blip r:embed="rId4"/>
            <a:stretch/>
          </p:blipFill>
          <p:spPr>
            <a:xfrm>
              <a:off x="-15840" y="3153960"/>
              <a:ext cx="776520" cy="605880"/>
            </a:xfrm>
            <a:prstGeom prst="rect">
              <a:avLst/>
            </a:prstGeom>
            <a:ln>
              <a:noFill/>
            </a:ln>
          </p:spPr>
        </p:pic>
        <p:pic>
          <p:nvPicPr>
            <p:cNvPr id="4" name="Picture 10" descr=""/>
            <p:cNvPicPr/>
            <p:nvPr/>
          </p:nvPicPr>
          <p:blipFill>
            <a:blip r:embed="rId5"/>
            <a:stretch/>
          </p:blipFill>
          <p:spPr>
            <a:xfrm>
              <a:off x="11436840" y="3153960"/>
              <a:ext cx="776520" cy="605880"/>
            </a:xfrm>
            <a:prstGeom prst="rect">
              <a:avLst/>
            </a:prstGeom>
            <a:ln>
              <a:noFill/>
            </a:ln>
          </p:spPr>
        </p:pic>
      </p:grpSp>
      <p:grpSp>
        <p:nvGrpSpPr>
          <p:cNvPr id="5" name="Group 3"/>
          <p:cNvGrpSpPr/>
          <p:nvPr/>
        </p:nvGrpSpPr>
        <p:grpSpPr>
          <a:xfrm>
            <a:off x="-16920" y="0"/>
            <a:ext cx="12230280" cy="6855480"/>
            <a:chOff x="-16920" y="0"/>
            <a:chExt cx="12230280" cy="6855480"/>
          </a:xfrm>
        </p:grpSpPr>
        <p:pic>
          <p:nvPicPr>
            <p:cNvPr id="6" name="Picture 15" descr=""/>
            <p:cNvPicPr/>
            <p:nvPr/>
          </p:nvPicPr>
          <p:blipFill>
            <a:blip r:embed="rId6"/>
            <a:stretch/>
          </p:blipFill>
          <p:spPr>
            <a:xfrm>
              <a:off x="0" y="0"/>
              <a:ext cx="12188160" cy="6855480"/>
            </a:xfrm>
            <a:prstGeom prst="rect">
              <a:avLst/>
            </a:prstGeom>
            <a:ln>
              <a:noFill/>
            </a:ln>
          </p:spPr>
        </p:pic>
        <p:sp>
          <p:nvSpPr>
            <p:cNvPr id="7" name="CustomShape 4"/>
            <p:cNvSpPr/>
            <p:nvPr/>
          </p:nvSpPr>
          <p:spPr>
            <a:xfrm>
              <a:off x="2328480" y="1540800"/>
              <a:ext cx="7543080" cy="383472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
            <p:cNvPicPr/>
            <p:nvPr/>
          </p:nvPicPr>
          <p:blipFill>
            <a:blip r:embed="rId7"/>
            <a:stretch/>
          </p:blipFill>
          <p:spPr>
            <a:xfrm>
              <a:off x="-16920" y="3147480"/>
              <a:ext cx="2477160" cy="612000"/>
            </a:xfrm>
            <a:prstGeom prst="rect">
              <a:avLst/>
            </a:prstGeom>
            <a:ln>
              <a:noFill/>
            </a:ln>
          </p:spPr>
        </p:pic>
        <p:pic>
          <p:nvPicPr>
            <p:cNvPr id="9" name="Picture 19" descr=""/>
            <p:cNvPicPr/>
            <p:nvPr/>
          </p:nvPicPr>
          <p:blipFill>
            <a:blip r:embed="rId8"/>
            <a:stretch/>
          </p:blipFill>
          <p:spPr>
            <a:xfrm>
              <a:off x="9736200" y="3147480"/>
              <a:ext cx="2477160" cy="612000"/>
            </a:xfrm>
            <a:prstGeom prst="rect">
              <a:avLst/>
            </a:prstGeom>
            <a:ln>
              <a:noFill/>
            </a:ln>
          </p:spPr>
        </p:pic>
      </p:grpSp>
      <p:sp>
        <p:nvSpPr>
          <p:cNvPr id="10" name="Line 5"/>
          <p:cNvSpPr/>
          <p:nvPr/>
        </p:nvSpPr>
        <p:spPr>
          <a:xfrm>
            <a:off x="2692080" y="3521880"/>
            <a:ext cx="6815880" cy="360"/>
          </a:xfrm>
          <a:prstGeom prst="line">
            <a:avLst/>
          </a:prstGeom>
          <a:ln>
            <a:round/>
          </a:ln>
        </p:spPr>
        <p:style>
          <a:lnRef idx="2">
            <a:schemeClr val="accent1"/>
          </a:lnRef>
          <a:fillRef idx="0">
            <a:schemeClr val="accent1"/>
          </a:fillRef>
          <a:effectRef idx="1">
            <a:schemeClr val="accent1"/>
          </a:effectRef>
          <a:fontRef idx="minor"/>
        </p:style>
      </p:sp>
      <p:sp>
        <p:nvSpPr>
          <p:cNvPr id="11" name="PlaceHolder 6"/>
          <p:cNvSpPr>
            <a:spLocks noGrp="1"/>
          </p:cNvSpPr>
          <p:nvPr>
            <p:ph type="title"/>
          </p:nvPr>
        </p:nvSpPr>
        <p:spPr>
          <a:xfrm>
            <a:off x="1295280" y="1060920"/>
            <a:ext cx="9600480" cy="1145160"/>
          </a:xfrm>
          <a:prstGeom prst="rect">
            <a:avLst/>
          </a:prstGeom>
        </p:spPr>
        <p:txBody>
          <a:bodyPr lIns="0" rIns="0" tIns="0" bIns="0" anchor="ctr">
            <a:spAutoFit/>
          </a:bodyPr>
          <a:p>
            <a:r>
              <a:rPr b="0" lang="cs-CZ" sz="1800" spc="-1" strike="noStrike">
                <a:latin typeface="Arial"/>
              </a:rPr>
              <a:t>Klikněte pro úpravu formátu textu nadpisu</a:t>
            </a:r>
            <a:endParaRPr b="0" lang="cs-CZ" sz="1800" spc="-1" strike="noStrike">
              <a:latin typeface="Arial"/>
            </a:endParaRPr>
          </a:p>
        </p:txBody>
      </p:sp>
      <p:sp>
        <p:nvSpPr>
          <p:cNvPr id="12"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49" name="Group 1"/>
          <p:cNvGrpSpPr/>
          <p:nvPr/>
        </p:nvGrpSpPr>
        <p:grpSpPr>
          <a:xfrm>
            <a:off x="-15840" y="0"/>
            <a:ext cx="12229200" cy="6855480"/>
            <a:chOff x="-15840" y="0"/>
            <a:chExt cx="12229200" cy="6855480"/>
          </a:xfrm>
        </p:grpSpPr>
        <p:pic>
          <p:nvPicPr>
            <p:cNvPr id="50" name="Picture 7" descr=""/>
            <p:cNvPicPr/>
            <p:nvPr/>
          </p:nvPicPr>
          <p:blipFill>
            <a:blip r:embed="rId3"/>
            <a:stretch/>
          </p:blipFill>
          <p:spPr>
            <a:xfrm>
              <a:off x="0" y="0"/>
              <a:ext cx="12188160" cy="6855480"/>
            </a:xfrm>
            <a:prstGeom prst="rect">
              <a:avLst/>
            </a:prstGeom>
            <a:ln>
              <a:noFill/>
            </a:ln>
          </p:spPr>
        </p:pic>
        <p:sp>
          <p:nvSpPr>
            <p:cNvPr id="51"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2" name="Picture 9" descr=""/>
            <p:cNvPicPr/>
            <p:nvPr/>
          </p:nvPicPr>
          <p:blipFill>
            <a:blip r:embed="rId4"/>
            <a:stretch/>
          </p:blipFill>
          <p:spPr>
            <a:xfrm>
              <a:off x="-15840" y="3153960"/>
              <a:ext cx="776520" cy="605880"/>
            </a:xfrm>
            <a:prstGeom prst="rect">
              <a:avLst/>
            </a:prstGeom>
            <a:ln>
              <a:noFill/>
            </a:ln>
          </p:spPr>
        </p:pic>
        <p:pic>
          <p:nvPicPr>
            <p:cNvPr id="53" name="Picture 10" descr=""/>
            <p:cNvPicPr/>
            <p:nvPr/>
          </p:nvPicPr>
          <p:blipFill>
            <a:blip r:embed="rId5"/>
            <a:stretch/>
          </p:blipFill>
          <p:spPr>
            <a:xfrm>
              <a:off x="11436840" y="3153960"/>
              <a:ext cx="776520" cy="605880"/>
            </a:xfrm>
            <a:prstGeom prst="rect">
              <a:avLst/>
            </a:prstGeom>
            <a:ln>
              <a:noFill/>
            </a:ln>
          </p:spPr>
        </p:pic>
      </p:grpSp>
      <p:sp>
        <p:nvSpPr>
          <p:cNvPr id="54"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55"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5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93" name="Group 1"/>
          <p:cNvGrpSpPr/>
          <p:nvPr/>
        </p:nvGrpSpPr>
        <p:grpSpPr>
          <a:xfrm>
            <a:off x="-15840" y="0"/>
            <a:ext cx="12229200" cy="6855480"/>
            <a:chOff x="-15840" y="0"/>
            <a:chExt cx="12229200" cy="6855480"/>
          </a:xfrm>
        </p:grpSpPr>
        <p:pic>
          <p:nvPicPr>
            <p:cNvPr id="94" name="Picture 7" descr=""/>
            <p:cNvPicPr/>
            <p:nvPr/>
          </p:nvPicPr>
          <p:blipFill>
            <a:blip r:embed="rId3"/>
            <a:stretch/>
          </p:blipFill>
          <p:spPr>
            <a:xfrm>
              <a:off x="0" y="0"/>
              <a:ext cx="12188160" cy="6855480"/>
            </a:xfrm>
            <a:prstGeom prst="rect">
              <a:avLst/>
            </a:prstGeom>
            <a:ln>
              <a:noFill/>
            </a:ln>
          </p:spPr>
        </p:pic>
        <p:sp>
          <p:nvSpPr>
            <p:cNvPr id="95"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96" name="Picture 9" descr=""/>
            <p:cNvPicPr/>
            <p:nvPr/>
          </p:nvPicPr>
          <p:blipFill>
            <a:blip r:embed="rId4"/>
            <a:stretch/>
          </p:blipFill>
          <p:spPr>
            <a:xfrm>
              <a:off x="-15840" y="3153960"/>
              <a:ext cx="776520" cy="605880"/>
            </a:xfrm>
            <a:prstGeom prst="rect">
              <a:avLst/>
            </a:prstGeom>
            <a:ln>
              <a:noFill/>
            </a:ln>
          </p:spPr>
        </p:pic>
        <p:pic>
          <p:nvPicPr>
            <p:cNvPr id="97" name="Picture 10" descr=""/>
            <p:cNvPicPr/>
            <p:nvPr/>
          </p:nvPicPr>
          <p:blipFill>
            <a:blip r:embed="rId5"/>
            <a:stretch/>
          </p:blipFill>
          <p:spPr>
            <a:xfrm>
              <a:off x="11436840" y="3153960"/>
              <a:ext cx="776520" cy="605880"/>
            </a:xfrm>
            <a:prstGeom prst="rect">
              <a:avLst/>
            </a:prstGeom>
            <a:ln>
              <a:noFill/>
            </a:ln>
          </p:spPr>
        </p:pic>
      </p:grpSp>
      <p:sp>
        <p:nvSpPr>
          <p:cNvPr id="98"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99"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136" name="Group 1"/>
          <p:cNvGrpSpPr/>
          <p:nvPr/>
        </p:nvGrpSpPr>
        <p:grpSpPr>
          <a:xfrm>
            <a:off x="-15840" y="0"/>
            <a:ext cx="12229200" cy="6855480"/>
            <a:chOff x="-15840" y="0"/>
            <a:chExt cx="12229200" cy="6855480"/>
          </a:xfrm>
        </p:grpSpPr>
        <p:pic>
          <p:nvPicPr>
            <p:cNvPr id="137" name="Picture 7" descr=""/>
            <p:cNvPicPr/>
            <p:nvPr/>
          </p:nvPicPr>
          <p:blipFill>
            <a:blip r:embed="rId3"/>
            <a:stretch/>
          </p:blipFill>
          <p:spPr>
            <a:xfrm>
              <a:off x="0" y="0"/>
              <a:ext cx="12188160" cy="6855480"/>
            </a:xfrm>
            <a:prstGeom prst="rect">
              <a:avLst/>
            </a:prstGeom>
            <a:ln>
              <a:noFill/>
            </a:ln>
          </p:spPr>
        </p:pic>
        <p:sp>
          <p:nvSpPr>
            <p:cNvPr id="138"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139" name="Picture 9" descr=""/>
            <p:cNvPicPr/>
            <p:nvPr/>
          </p:nvPicPr>
          <p:blipFill>
            <a:blip r:embed="rId4"/>
            <a:stretch/>
          </p:blipFill>
          <p:spPr>
            <a:xfrm>
              <a:off x="-15840" y="3153960"/>
              <a:ext cx="776520" cy="605880"/>
            </a:xfrm>
            <a:prstGeom prst="rect">
              <a:avLst/>
            </a:prstGeom>
            <a:ln>
              <a:noFill/>
            </a:ln>
          </p:spPr>
        </p:pic>
        <p:pic>
          <p:nvPicPr>
            <p:cNvPr id="140" name="Picture 10" descr=""/>
            <p:cNvPicPr/>
            <p:nvPr/>
          </p:nvPicPr>
          <p:blipFill>
            <a:blip r:embed="rId5"/>
            <a:stretch/>
          </p:blipFill>
          <p:spPr>
            <a:xfrm>
              <a:off x="11436840" y="3153960"/>
              <a:ext cx="776520" cy="605880"/>
            </a:xfrm>
            <a:prstGeom prst="rect">
              <a:avLst/>
            </a:prstGeom>
            <a:ln>
              <a:noFill/>
            </a:ln>
          </p:spPr>
        </p:pic>
      </p:grpSp>
      <p:sp>
        <p:nvSpPr>
          <p:cNvPr id="141"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142"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143"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180" name="Group 1"/>
          <p:cNvGrpSpPr/>
          <p:nvPr/>
        </p:nvGrpSpPr>
        <p:grpSpPr>
          <a:xfrm>
            <a:off x="-15840" y="0"/>
            <a:ext cx="12229200" cy="6855480"/>
            <a:chOff x="-15840" y="0"/>
            <a:chExt cx="12229200" cy="6855480"/>
          </a:xfrm>
        </p:grpSpPr>
        <p:pic>
          <p:nvPicPr>
            <p:cNvPr id="181" name="Picture 7" descr=""/>
            <p:cNvPicPr/>
            <p:nvPr/>
          </p:nvPicPr>
          <p:blipFill>
            <a:blip r:embed="rId3"/>
            <a:stretch/>
          </p:blipFill>
          <p:spPr>
            <a:xfrm>
              <a:off x="0" y="0"/>
              <a:ext cx="12188160" cy="6855480"/>
            </a:xfrm>
            <a:prstGeom prst="rect">
              <a:avLst/>
            </a:prstGeom>
            <a:ln>
              <a:noFill/>
            </a:ln>
          </p:spPr>
        </p:pic>
        <p:sp>
          <p:nvSpPr>
            <p:cNvPr id="182"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183" name="Picture 9" descr=""/>
            <p:cNvPicPr/>
            <p:nvPr/>
          </p:nvPicPr>
          <p:blipFill>
            <a:blip r:embed="rId4"/>
            <a:stretch/>
          </p:blipFill>
          <p:spPr>
            <a:xfrm>
              <a:off x="-15840" y="3153960"/>
              <a:ext cx="776520" cy="605880"/>
            </a:xfrm>
            <a:prstGeom prst="rect">
              <a:avLst/>
            </a:prstGeom>
            <a:ln>
              <a:noFill/>
            </a:ln>
          </p:spPr>
        </p:pic>
        <p:pic>
          <p:nvPicPr>
            <p:cNvPr id="184" name="Picture 10" descr=""/>
            <p:cNvPicPr/>
            <p:nvPr/>
          </p:nvPicPr>
          <p:blipFill>
            <a:blip r:embed="rId5"/>
            <a:stretch/>
          </p:blipFill>
          <p:spPr>
            <a:xfrm>
              <a:off x="11436840" y="3153960"/>
              <a:ext cx="776520" cy="605880"/>
            </a:xfrm>
            <a:prstGeom prst="rect">
              <a:avLst/>
            </a:prstGeom>
            <a:ln>
              <a:noFill/>
            </a:ln>
          </p:spPr>
        </p:pic>
      </p:grpSp>
      <p:sp>
        <p:nvSpPr>
          <p:cNvPr id="185"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186" name="PlaceHolder 4"/>
          <p:cNvSpPr>
            <a:spLocks noGrp="1"/>
          </p:cNvSpPr>
          <p:nvPr>
            <p:ph type="title"/>
          </p:nvPr>
        </p:nvSpPr>
        <p:spPr>
          <a:xfrm>
            <a:off x="1295280" y="1060920"/>
            <a:ext cx="9600480" cy="1145160"/>
          </a:xfrm>
          <a:prstGeom prst="rect">
            <a:avLst/>
          </a:prstGeom>
        </p:spPr>
        <p:txBody>
          <a:bodyPr lIns="0" rIns="0" tIns="0" bIns="0" anchor="ctr">
            <a:spAutoFit/>
          </a:bodyPr>
          <a:p>
            <a:r>
              <a:rPr b="0" lang="cs-CZ" sz="1800" spc="-1" strike="noStrike">
                <a:latin typeface="Arial"/>
              </a:rPr>
              <a:t>Klikněte pro úpravu formátu textu nadpisu</a:t>
            </a:r>
            <a:endParaRPr b="0" lang="cs-CZ" sz="1800" spc="-1" strike="noStrike">
              <a:latin typeface="Arial"/>
            </a:endParaRPr>
          </a:p>
        </p:txBody>
      </p:sp>
      <p:sp>
        <p:nvSpPr>
          <p:cNvPr id="187" name="PlaceHolder 5"/>
          <p:cNvSpPr>
            <a:spLocks noGrp="1"/>
          </p:cNvSpPr>
          <p:nvPr>
            <p:ph type="body"/>
          </p:nvPr>
        </p:nvSpPr>
        <p:spPr>
          <a:xfrm>
            <a:off x="1298520" y="2560320"/>
            <a:ext cx="2301840" cy="3309480"/>
          </a:xfrm>
          <a:prstGeom prst="rect">
            <a:avLst/>
          </a:prstGeom>
        </p:spPr>
        <p:txBody>
          <a:bodyPr lIns="0" rIns="0" tIns="0" bIns="0">
            <a:normAutofit fontScale="11000"/>
          </a:bodyPr>
          <a:p>
            <a:pPr marL="432000" indent="-324000">
              <a:spcBef>
                <a:spcPts val="1417"/>
              </a:spcBef>
              <a:buClr>
                <a:srgbClr val="000000"/>
              </a:buClr>
              <a:buSzPct val="45000"/>
              <a:buFont typeface="Wingdings" charset="2"/>
              <a:buChar char=""/>
            </a:pPr>
            <a:r>
              <a:rPr b="0" lang="cs-CZ" sz="1800" spc="-1" strike="noStrike">
                <a:latin typeface="Arial"/>
              </a:rPr>
              <a:t>Klikněte pro úpravu formátu textu osnovy</a:t>
            </a:r>
            <a:endParaRPr b="0" lang="cs-CZ" sz="1800" spc="-1" strike="noStrike">
              <a:latin typeface="Arial"/>
            </a:endParaRPr>
          </a:p>
          <a:p>
            <a:pPr lvl="1" marL="864000" indent="-324000">
              <a:spcBef>
                <a:spcPts val="1134"/>
              </a:spcBef>
              <a:buClr>
                <a:srgbClr val="000000"/>
              </a:buClr>
              <a:buSzPct val="75000"/>
              <a:buFont typeface="Symbol" charset="2"/>
              <a:buChar char=""/>
            </a:pPr>
            <a:r>
              <a:rPr b="0" lang="cs-CZ" sz="1800" spc="-1" strike="noStrike">
                <a:latin typeface="Arial"/>
              </a:rPr>
              <a:t>Druhá úroveň</a:t>
            </a:r>
            <a:endParaRPr b="0" lang="cs-CZ" sz="1800" spc="-1" strike="noStrike">
              <a:latin typeface="Arial"/>
            </a:endParaRPr>
          </a:p>
          <a:p>
            <a:pPr lvl="2" marL="1296000" indent="-288000">
              <a:spcBef>
                <a:spcPts val="850"/>
              </a:spcBef>
              <a:buClr>
                <a:srgbClr val="000000"/>
              </a:buClr>
              <a:buSzPct val="45000"/>
              <a:buFont typeface="Wingdings" charset="2"/>
              <a:buChar char=""/>
            </a:pPr>
            <a:r>
              <a:rPr b="0" lang="cs-CZ" sz="1800" spc="-1" strike="noStrike">
                <a:latin typeface="Arial"/>
              </a:rPr>
              <a:t>Třetí úroveň</a:t>
            </a:r>
            <a:endParaRPr b="0" lang="cs-CZ" sz="1800" spc="-1" strike="noStrike">
              <a:latin typeface="Arial"/>
            </a:endParaRPr>
          </a:p>
          <a:p>
            <a:pPr lvl="3" marL="1728000" indent="-216000">
              <a:spcBef>
                <a:spcPts val="567"/>
              </a:spcBef>
              <a:buClr>
                <a:srgbClr val="000000"/>
              </a:buClr>
              <a:buSzPct val="75000"/>
              <a:buFont typeface="Symbol" charset="2"/>
              <a:buChar char=""/>
            </a:pPr>
            <a:r>
              <a:rPr b="0" lang="cs-CZ" sz="1800" spc="-1" strike="noStrike">
                <a:latin typeface="Arial"/>
              </a:rPr>
              <a:t>Čtvrtá úroveň osnovy</a:t>
            </a:r>
            <a:endParaRPr b="0" lang="cs-CZ" sz="1800" spc="-1" strike="noStrike">
              <a:latin typeface="Arial"/>
            </a:endParaRPr>
          </a:p>
          <a:p>
            <a:pPr lvl="4" marL="2160000" indent="-216000">
              <a:spcBef>
                <a:spcPts val="283"/>
              </a:spcBef>
              <a:buClr>
                <a:srgbClr val="000000"/>
              </a:buClr>
              <a:buSzPct val="45000"/>
              <a:buFont typeface="Wingdings" charset="2"/>
              <a:buChar char=""/>
            </a:pPr>
            <a:r>
              <a:rPr b="0" lang="cs-CZ" sz="1800" spc="-1" strike="noStrike">
                <a:latin typeface="Arial"/>
              </a:rPr>
              <a:t>Pátá úroveň osnovy</a:t>
            </a:r>
            <a:endParaRPr b="0" lang="cs-CZ" sz="1800" spc="-1" strike="noStrike">
              <a:latin typeface="Arial"/>
            </a:endParaRPr>
          </a:p>
          <a:p>
            <a:pPr lvl="5" marL="2592000" indent="-216000">
              <a:spcBef>
                <a:spcPts val="283"/>
              </a:spcBef>
              <a:buClr>
                <a:srgbClr val="000000"/>
              </a:buClr>
              <a:buSzPct val="45000"/>
              <a:buFont typeface="Wingdings" charset="2"/>
              <a:buChar char=""/>
            </a:pPr>
            <a:r>
              <a:rPr b="0" lang="cs-CZ" sz="1800" spc="-1" strike="noStrike">
                <a:latin typeface="Arial"/>
              </a:rPr>
              <a:t>Šestá úroveň</a:t>
            </a:r>
            <a:endParaRPr b="0" lang="cs-CZ" sz="1800" spc="-1" strike="noStrike">
              <a:latin typeface="Arial"/>
            </a:endParaRPr>
          </a:p>
          <a:p>
            <a:pPr lvl="6" marL="3024000" indent="-216000">
              <a:spcBef>
                <a:spcPts val="283"/>
              </a:spcBef>
              <a:buClr>
                <a:srgbClr val="000000"/>
              </a:buClr>
              <a:buSzPct val="45000"/>
              <a:buFont typeface="Wingdings" charset="2"/>
              <a:buChar char=""/>
            </a:pPr>
            <a:r>
              <a:rPr b="0" lang="cs-CZ" sz="1800" spc="-1" strike="noStrike">
                <a:latin typeface="Arial"/>
              </a:rPr>
              <a:t>Sedmá úroveň</a:t>
            </a:r>
            <a:endParaRPr b="0" lang="cs-CZ" sz="1800" spc="-1" strike="noStrike">
              <a:latin typeface="Arial"/>
            </a:endParaRPr>
          </a:p>
        </p:txBody>
      </p:sp>
      <p:sp>
        <p:nvSpPr>
          <p:cNvPr id="188" name="PlaceHolder 6"/>
          <p:cNvSpPr>
            <a:spLocks noGrp="1"/>
          </p:cNvSpPr>
          <p:nvPr>
            <p:ph type="body"/>
          </p:nvPr>
        </p:nvSpPr>
        <p:spPr>
          <a:xfrm>
            <a:off x="3716280" y="2560320"/>
            <a:ext cx="2301840" cy="3309480"/>
          </a:xfrm>
          <a:prstGeom prst="rect">
            <a:avLst/>
          </a:prstGeom>
        </p:spPr>
        <p:txBody>
          <a:bodyPr lIns="0" rIns="0" tIns="0" bIns="0">
            <a:normAutofit fontScale="11000"/>
          </a:bodyPr>
          <a:p>
            <a:pPr marL="432000" indent="-324000">
              <a:spcBef>
                <a:spcPts val="1417"/>
              </a:spcBef>
              <a:buClr>
                <a:srgbClr val="000000"/>
              </a:buClr>
              <a:buSzPct val="45000"/>
              <a:buFont typeface="Wingdings" charset="2"/>
              <a:buChar char=""/>
            </a:pPr>
            <a:r>
              <a:rPr b="0" lang="cs-CZ" sz="1800" spc="-1" strike="noStrike">
                <a:latin typeface="Arial"/>
              </a:rPr>
              <a:t>Klikněte pro úpravu formátu textu osnovy</a:t>
            </a:r>
            <a:endParaRPr b="0" lang="cs-CZ" sz="1800" spc="-1" strike="noStrike">
              <a:latin typeface="Arial"/>
            </a:endParaRPr>
          </a:p>
          <a:p>
            <a:pPr lvl="1" marL="864000" indent="-324000">
              <a:spcBef>
                <a:spcPts val="1134"/>
              </a:spcBef>
              <a:buClr>
                <a:srgbClr val="000000"/>
              </a:buClr>
              <a:buSzPct val="75000"/>
              <a:buFont typeface="Symbol" charset="2"/>
              <a:buChar char=""/>
            </a:pPr>
            <a:r>
              <a:rPr b="0" lang="cs-CZ" sz="1800" spc="-1" strike="noStrike">
                <a:latin typeface="Arial"/>
              </a:rPr>
              <a:t>Druhá úroveň</a:t>
            </a:r>
            <a:endParaRPr b="0" lang="cs-CZ" sz="1800" spc="-1" strike="noStrike">
              <a:latin typeface="Arial"/>
            </a:endParaRPr>
          </a:p>
          <a:p>
            <a:pPr lvl="2" marL="1296000" indent="-288000">
              <a:spcBef>
                <a:spcPts val="850"/>
              </a:spcBef>
              <a:buClr>
                <a:srgbClr val="000000"/>
              </a:buClr>
              <a:buSzPct val="45000"/>
              <a:buFont typeface="Wingdings" charset="2"/>
              <a:buChar char=""/>
            </a:pPr>
            <a:r>
              <a:rPr b="0" lang="cs-CZ" sz="1800" spc="-1" strike="noStrike">
                <a:latin typeface="Arial"/>
              </a:rPr>
              <a:t>Třetí úroveň</a:t>
            </a:r>
            <a:endParaRPr b="0" lang="cs-CZ" sz="1800" spc="-1" strike="noStrike">
              <a:latin typeface="Arial"/>
            </a:endParaRPr>
          </a:p>
          <a:p>
            <a:pPr lvl="3" marL="1728000" indent="-216000">
              <a:spcBef>
                <a:spcPts val="567"/>
              </a:spcBef>
              <a:buClr>
                <a:srgbClr val="000000"/>
              </a:buClr>
              <a:buSzPct val="75000"/>
              <a:buFont typeface="Symbol" charset="2"/>
              <a:buChar char=""/>
            </a:pPr>
            <a:r>
              <a:rPr b="0" lang="cs-CZ" sz="1800" spc="-1" strike="noStrike">
                <a:latin typeface="Arial"/>
              </a:rPr>
              <a:t>Čtvrtá úroveň osnovy</a:t>
            </a:r>
            <a:endParaRPr b="0" lang="cs-CZ" sz="1800" spc="-1" strike="noStrike">
              <a:latin typeface="Arial"/>
            </a:endParaRPr>
          </a:p>
          <a:p>
            <a:pPr lvl="4" marL="2160000" indent="-216000">
              <a:spcBef>
                <a:spcPts val="283"/>
              </a:spcBef>
              <a:buClr>
                <a:srgbClr val="000000"/>
              </a:buClr>
              <a:buSzPct val="45000"/>
              <a:buFont typeface="Wingdings" charset="2"/>
              <a:buChar char=""/>
            </a:pPr>
            <a:r>
              <a:rPr b="0" lang="cs-CZ" sz="1800" spc="-1" strike="noStrike">
                <a:latin typeface="Arial"/>
              </a:rPr>
              <a:t>Pátá úroveň osnovy</a:t>
            </a:r>
            <a:endParaRPr b="0" lang="cs-CZ" sz="1800" spc="-1" strike="noStrike">
              <a:latin typeface="Arial"/>
            </a:endParaRPr>
          </a:p>
          <a:p>
            <a:pPr lvl="5" marL="2592000" indent="-216000">
              <a:spcBef>
                <a:spcPts val="283"/>
              </a:spcBef>
              <a:buClr>
                <a:srgbClr val="000000"/>
              </a:buClr>
              <a:buSzPct val="45000"/>
              <a:buFont typeface="Wingdings" charset="2"/>
              <a:buChar char=""/>
            </a:pPr>
            <a:r>
              <a:rPr b="0" lang="cs-CZ" sz="1800" spc="-1" strike="noStrike">
                <a:latin typeface="Arial"/>
              </a:rPr>
              <a:t>Šestá úroveň</a:t>
            </a:r>
            <a:endParaRPr b="0" lang="cs-CZ" sz="1800" spc="-1" strike="noStrike">
              <a:latin typeface="Arial"/>
            </a:endParaRPr>
          </a:p>
          <a:p>
            <a:pPr lvl="6" marL="3024000" indent="-216000">
              <a:spcBef>
                <a:spcPts val="283"/>
              </a:spcBef>
              <a:buClr>
                <a:srgbClr val="000000"/>
              </a:buClr>
              <a:buSzPct val="45000"/>
              <a:buFont typeface="Wingdings" charset="2"/>
              <a:buChar char=""/>
            </a:pPr>
            <a:r>
              <a:rPr b="0" lang="cs-CZ" sz="1800" spc="-1" strike="noStrike">
                <a:latin typeface="Arial"/>
              </a:rPr>
              <a:t>Sedmá úroveň</a:t>
            </a:r>
            <a:endParaRPr b="0" lang="cs-CZ"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225" name="Group 1"/>
          <p:cNvGrpSpPr/>
          <p:nvPr/>
        </p:nvGrpSpPr>
        <p:grpSpPr>
          <a:xfrm>
            <a:off x="-15840" y="0"/>
            <a:ext cx="12229200" cy="6855480"/>
            <a:chOff x="-15840" y="0"/>
            <a:chExt cx="12229200" cy="6855480"/>
          </a:xfrm>
        </p:grpSpPr>
        <p:pic>
          <p:nvPicPr>
            <p:cNvPr id="226" name="Picture 7" descr=""/>
            <p:cNvPicPr/>
            <p:nvPr/>
          </p:nvPicPr>
          <p:blipFill>
            <a:blip r:embed="rId3"/>
            <a:stretch/>
          </p:blipFill>
          <p:spPr>
            <a:xfrm>
              <a:off x="0" y="0"/>
              <a:ext cx="12188160" cy="6855480"/>
            </a:xfrm>
            <a:prstGeom prst="rect">
              <a:avLst/>
            </a:prstGeom>
            <a:ln>
              <a:noFill/>
            </a:ln>
          </p:spPr>
        </p:pic>
        <p:sp>
          <p:nvSpPr>
            <p:cNvPr id="227"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228" name="Picture 9" descr=""/>
            <p:cNvPicPr/>
            <p:nvPr/>
          </p:nvPicPr>
          <p:blipFill>
            <a:blip r:embed="rId4"/>
            <a:stretch/>
          </p:blipFill>
          <p:spPr>
            <a:xfrm>
              <a:off x="-15840" y="3153960"/>
              <a:ext cx="776520" cy="605880"/>
            </a:xfrm>
            <a:prstGeom prst="rect">
              <a:avLst/>
            </a:prstGeom>
            <a:ln>
              <a:noFill/>
            </a:ln>
          </p:spPr>
        </p:pic>
        <p:pic>
          <p:nvPicPr>
            <p:cNvPr id="229" name="Picture 10" descr=""/>
            <p:cNvPicPr/>
            <p:nvPr/>
          </p:nvPicPr>
          <p:blipFill>
            <a:blip r:embed="rId5"/>
            <a:stretch/>
          </p:blipFill>
          <p:spPr>
            <a:xfrm>
              <a:off x="11436840" y="3153960"/>
              <a:ext cx="776520" cy="605880"/>
            </a:xfrm>
            <a:prstGeom prst="rect">
              <a:avLst/>
            </a:prstGeom>
            <a:ln>
              <a:noFill/>
            </a:ln>
          </p:spPr>
        </p:pic>
      </p:grpSp>
      <p:sp>
        <p:nvSpPr>
          <p:cNvPr id="230"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231" name="PlaceHolder 4"/>
          <p:cNvSpPr>
            <a:spLocks noGrp="1"/>
          </p:cNvSpPr>
          <p:nvPr>
            <p:ph type="title"/>
          </p:nvPr>
        </p:nvSpPr>
        <p:spPr>
          <a:xfrm>
            <a:off x="1295280" y="1060920"/>
            <a:ext cx="9600480" cy="1145160"/>
          </a:xfrm>
          <a:prstGeom prst="rect">
            <a:avLst/>
          </a:prstGeom>
        </p:spPr>
        <p:txBody>
          <a:bodyPr lIns="0" rIns="0" tIns="0" bIns="0" anchor="ctr">
            <a:spAutoFit/>
          </a:bodyPr>
          <a:p>
            <a:r>
              <a:rPr b="0" lang="cs-CZ" sz="1800" spc="-1" strike="noStrike">
                <a:latin typeface="Arial"/>
              </a:rPr>
              <a:t>Klikněte pro úpravu formátu textu nadpisu</a:t>
            </a:r>
            <a:endParaRPr b="0" lang="cs-CZ" sz="1800" spc="-1" strike="noStrike">
              <a:latin typeface="Arial"/>
            </a:endParaRPr>
          </a:p>
        </p:txBody>
      </p:sp>
      <p:sp>
        <p:nvSpPr>
          <p:cNvPr id="232"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269" name="Group 1"/>
          <p:cNvGrpSpPr/>
          <p:nvPr/>
        </p:nvGrpSpPr>
        <p:grpSpPr>
          <a:xfrm>
            <a:off x="-15840" y="0"/>
            <a:ext cx="12229200" cy="6855480"/>
            <a:chOff x="-15840" y="0"/>
            <a:chExt cx="12229200" cy="6855480"/>
          </a:xfrm>
        </p:grpSpPr>
        <p:pic>
          <p:nvPicPr>
            <p:cNvPr id="270" name="Picture 7" descr=""/>
            <p:cNvPicPr/>
            <p:nvPr/>
          </p:nvPicPr>
          <p:blipFill>
            <a:blip r:embed="rId3"/>
            <a:stretch/>
          </p:blipFill>
          <p:spPr>
            <a:xfrm>
              <a:off x="0" y="0"/>
              <a:ext cx="12188160" cy="6855480"/>
            </a:xfrm>
            <a:prstGeom prst="rect">
              <a:avLst/>
            </a:prstGeom>
            <a:ln>
              <a:noFill/>
            </a:ln>
          </p:spPr>
        </p:pic>
        <p:sp>
          <p:nvSpPr>
            <p:cNvPr id="271" name="CustomShape 2"/>
            <p:cNvSpPr/>
            <p:nvPr/>
          </p:nvSpPr>
          <p:spPr>
            <a:xfrm>
              <a:off x="608040" y="609480"/>
              <a:ext cx="10972080" cy="5637960"/>
            </a:xfrm>
            <a:prstGeom prst="rect">
              <a:avLst/>
            </a:prstGeom>
            <a:noFill/>
            <a:ln w="15840">
              <a:solidFill>
                <a:srgbClr val="829826"/>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272" name="Picture 9" descr=""/>
            <p:cNvPicPr/>
            <p:nvPr/>
          </p:nvPicPr>
          <p:blipFill>
            <a:blip r:embed="rId4"/>
            <a:stretch/>
          </p:blipFill>
          <p:spPr>
            <a:xfrm>
              <a:off x="-15840" y="3153960"/>
              <a:ext cx="776520" cy="605880"/>
            </a:xfrm>
            <a:prstGeom prst="rect">
              <a:avLst/>
            </a:prstGeom>
            <a:ln>
              <a:noFill/>
            </a:ln>
          </p:spPr>
        </p:pic>
        <p:pic>
          <p:nvPicPr>
            <p:cNvPr id="273" name="Picture 10" descr=""/>
            <p:cNvPicPr/>
            <p:nvPr/>
          </p:nvPicPr>
          <p:blipFill>
            <a:blip r:embed="rId5"/>
            <a:stretch/>
          </p:blipFill>
          <p:spPr>
            <a:xfrm>
              <a:off x="11436840" y="3153960"/>
              <a:ext cx="776520" cy="605880"/>
            </a:xfrm>
            <a:prstGeom prst="rect">
              <a:avLst/>
            </a:prstGeom>
            <a:ln>
              <a:noFill/>
            </a:ln>
          </p:spPr>
        </p:pic>
      </p:grpSp>
      <p:sp>
        <p:nvSpPr>
          <p:cNvPr id="274"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275" name="PlaceHolder 4"/>
          <p:cNvSpPr>
            <a:spLocks noGrp="1"/>
          </p:cNvSpPr>
          <p:nvPr>
            <p:ph type="title"/>
          </p:nvPr>
        </p:nvSpPr>
        <p:spPr>
          <a:xfrm>
            <a:off x="1295280" y="1060920"/>
            <a:ext cx="9600480" cy="1145160"/>
          </a:xfrm>
          <a:prstGeom prst="rect">
            <a:avLst/>
          </a:prstGeom>
        </p:spPr>
        <p:txBody>
          <a:bodyPr lIns="0" rIns="0" tIns="0" bIns="0" anchor="ctr">
            <a:spAutoFit/>
          </a:bodyPr>
          <a:p>
            <a:r>
              <a:rPr b="0" lang="cs-CZ" sz="1800" spc="-1" strike="noStrike">
                <a:latin typeface="Arial"/>
              </a:rPr>
              <a:t>Klikněte pro úpravu formátu textu nadpisu</a:t>
            </a:r>
            <a:endParaRPr b="0" lang="cs-CZ" sz="1800" spc="-1" strike="noStrike">
              <a:latin typeface="Arial"/>
            </a:endParaRPr>
          </a:p>
        </p:txBody>
      </p:sp>
      <p:sp>
        <p:nvSpPr>
          <p:cNvPr id="276" name="PlaceHolder 5"/>
          <p:cNvSpPr>
            <a:spLocks noGrp="1"/>
          </p:cNvSpPr>
          <p:nvPr>
            <p:ph type="body"/>
          </p:nvPr>
        </p:nvSpPr>
        <p:spPr>
          <a:xfrm>
            <a:off x="1298520" y="2560320"/>
            <a:ext cx="4717440" cy="33094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1800" spc="-1" strike="noStrike">
                <a:latin typeface="Arial"/>
              </a:rPr>
              <a:t>Klikněte pro úpravu formátu textu osnovy</a:t>
            </a:r>
            <a:endParaRPr b="0" lang="cs-CZ" sz="1800" spc="-1" strike="noStrike">
              <a:latin typeface="Arial"/>
            </a:endParaRPr>
          </a:p>
          <a:p>
            <a:pPr lvl="1" marL="864000" indent="-324000">
              <a:spcBef>
                <a:spcPts val="1134"/>
              </a:spcBef>
              <a:buClr>
                <a:srgbClr val="000000"/>
              </a:buClr>
              <a:buSzPct val="75000"/>
              <a:buFont typeface="Symbol" charset="2"/>
              <a:buChar char=""/>
            </a:pPr>
            <a:r>
              <a:rPr b="0" lang="cs-CZ" sz="1800" spc="-1" strike="noStrike">
                <a:latin typeface="Arial"/>
              </a:rPr>
              <a:t>Druhá úroveň</a:t>
            </a:r>
            <a:endParaRPr b="0" lang="cs-CZ" sz="1800" spc="-1" strike="noStrike">
              <a:latin typeface="Arial"/>
            </a:endParaRPr>
          </a:p>
          <a:p>
            <a:pPr lvl="2" marL="1296000" indent="-288000">
              <a:spcBef>
                <a:spcPts val="850"/>
              </a:spcBef>
              <a:buClr>
                <a:srgbClr val="000000"/>
              </a:buClr>
              <a:buSzPct val="45000"/>
              <a:buFont typeface="Wingdings" charset="2"/>
              <a:buChar char=""/>
            </a:pPr>
            <a:r>
              <a:rPr b="0" lang="cs-CZ" sz="1800" spc="-1" strike="noStrike">
                <a:latin typeface="Arial"/>
              </a:rPr>
              <a:t>Třetí úroveň</a:t>
            </a:r>
            <a:endParaRPr b="0" lang="cs-CZ" sz="1800" spc="-1" strike="noStrike">
              <a:latin typeface="Arial"/>
            </a:endParaRPr>
          </a:p>
          <a:p>
            <a:pPr lvl="3" marL="1728000" indent="-216000">
              <a:spcBef>
                <a:spcPts val="567"/>
              </a:spcBef>
              <a:buClr>
                <a:srgbClr val="000000"/>
              </a:buClr>
              <a:buSzPct val="75000"/>
              <a:buFont typeface="Symbol" charset="2"/>
              <a:buChar char=""/>
            </a:pPr>
            <a:r>
              <a:rPr b="0" lang="cs-CZ" sz="1800" spc="-1" strike="noStrike">
                <a:latin typeface="Arial"/>
              </a:rPr>
              <a:t>Čtvrtá úroveň osnovy</a:t>
            </a:r>
            <a:endParaRPr b="0" lang="cs-CZ" sz="1800" spc="-1" strike="noStrike">
              <a:latin typeface="Arial"/>
            </a:endParaRPr>
          </a:p>
          <a:p>
            <a:pPr lvl="4" marL="2160000" indent="-216000">
              <a:spcBef>
                <a:spcPts val="283"/>
              </a:spcBef>
              <a:buClr>
                <a:srgbClr val="000000"/>
              </a:buClr>
              <a:buSzPct val="45000"/>
              <a:buFont typeface="Wingdings" charset="2"/>
              <a:buChar char=""/>
            </a:pPr>
            <a:r>
              <a:rPr b="0" lang="cs-CZ" sz="1800" spc="-1" strike="noStrike">
                <a:latin typeface="Arial"/>
              </a:rPr>
              <a:t>Pátá úroveň osnovy</a:t>
            </a:r>
            <a:endParaRPr b="0" lang="cs-CZ" sz="1800" spc="-1" strike="noStrike">
              <a:latin typeface="Arial"/>
            </a:endParaRPr>
          </a:p>
          <a:p>
            <a:pPr lvl="5" marL="2592000" indent="-216000">
              <a:spcBef>
                <a:spcPts val="283"/>
              </a:spcBef>
              <a:buClr>
                <a:srgbClr val="000000"/>
              </a:buClr>
              <a:buSzPct val="45000"/>
              <a:buFont typeface="Wingdings" charset="2"/>
              <a:buChar char=""/>
            </a:pPr>
            <a:r>
              <a:rPr b="0" lang="cs-CZ" sz="1800" spc="-1" strike="noStrike">
                <a:latin typeface="Arial"/>
              </a:rPr>
              <a:t>Šestá úroveň</a:t>
            </a:r>
            <a:endParaRPr b="0" lang="cs-CZ" sz="1800" spc="-1" strike="noStrike">
              <a:latin typeface="Arial"/>
            </a:endParaRPr>
          </a:p>
          <a:p>
            <a:pPr lvl="6" marL="3024000" indent="-216000">
              <a:spcBef>
                <a:spcPts val="283"/>
              </a:spcBef>
              <a:buClr>
                <a:srgbClr val="000000"/>
              </a:buClr>
              <a:buSzPct val="45000"/>
              <a:buFont typeface="Wingdings" charset="2"/>
              <a:buChar char=""/>
            </a:pPr>
            <a:r>
              <a:rPr b="0" lang="cs-CZ" sz="1800" spc="-1" strike="noStrike">
                <a:latin typeface="Arial"/>
              </a:rPr>
              <a:t>Sedmá úroveň</a:t>
            </a:r>
            <a:endParaRPr b="0" lang="cs-CZ"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2692440" y="1871280"/>
            <a:ext cx="6814800" cy="15148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1" lang="cs-CZ" sz="3600" spc="-1" strike="noStrike">
                <a:solidFill>
                  <a:srgbClr val="262626"/>
                </a:solidFill>
                <a:latin typeface="Garamond"/>
              </a:rPr>
              <a:t>Základy teorie práva. </a:t>
            </a:r>
            <a:br/>
            <a:r>
              <a:rPr b="1" lang="cs-CZ" sz="3600" spc="-1" strike="noStrike">
                <a:solidFill>
                  <a:srgbClr val="262626"/>
                </a:solidFill>
                <a:latin typeface="Garamond"/>
              </a:rPr>
              <a:t>Dějiny práva. Ústava a zákony ČR</a:t>
            </a:r>
            <a:endParaRPr b="0" lang="cs-CZ" sz="3600" spc="-1" strike="noStrike">
              <a:latin typeface="Arial"/>
            </a:endParaRPr>
          </a:p>
        </p:txBody>
      </p:sp>
      <p:sp>
        <p:nvSpPr>
          <p:cNvPr id="314" name="CustomShape 2"/>
          <p:cNvSpPr/>
          <p:nvPr/>
        </p:nvSpPr>
        <p:spPr>
          <a:xfrm>
            <a:off x="2692440" y="3657600"/>
            <a:ext cx="6814800" cy="132012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420"/>
              </a:spcBef>
              <a:spcAft>
                <a:spcPts val="601"/>
              </a:spcAft>
            </a:pPr>
            <a:r>
              <a:rPr b="0" lang="cs-CZ" sz="2100" spc="-1" strike="noStrike">
                <a:solidFill>
                  <a:srgbClr val="000000"/>
                </a:solidFill>
                <a:latin typeface="Garamond"/>
              </a:rPr>
              <a:t>Zdeňka Pavlíková</a:t>
            </a:r>
            <a:endParaRPr b="0" lang="cs-CZ" sz="21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Dělení práva</a:t>
            </a:r>
            <a:br/>
            <a:endParaRPr b="0" lang="cs-CZ" sz="4400" spc="-1" strike="noStrike">
              <a:latin typeface="Arial"/>
            </a:endParaRPr>
          </a:p>
        </p:txBody>
      </p:sp>
      <p:pic>
        <p:nvPicPr>
          <p:cNvPr id="332" name="Zástupný symbol pro obsah 11" descr=""/>
          <p:cNvPicPr/>
          <p:nvPr/>
        </p:nvPicPr>
        <p:blipFill>
          <a:blip r:embed="rId1"/>
          <a:stretch/>
        </p:blipFill>
        <p:spPr>
          <a:xfrm>
            <a:off x="1833120" y="2642400"/>
            <a:ext cx="8678880" cy="3204000"/>
          </a:xfrm>
          <a:prstGeom prst="rect">
            <a:avLst/>
          </a:prstGeom>
          <a:ln>
            <a:noFill/>
          </a:ln>
        </p:spPr>
      </p:pic>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Právní řád</a:t>
            </a:r>
            <a:br/>
            <a:endParaRPr b="0" lang="cs-CZ" sz="4400" spc="-1" strike="noStrike">
              <a:latin typeface="Arial"/>
            </a:endParaRPr>
          </a:p>
        </p:txBody>
      </p:sp>
      <p:sp>
        <p:nvSpPr>
          <p:cNvPr id="33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90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83992a"/>
                </a:solidFill>
                <a:latin typeface="Garamond"/>
              </a:rPr>
              <a:t>Právní řád je souhrn pramenů práva, které platí v určitém státě. Základní součástí právního řádu je právní norma.</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Právní řád je tvořen všemi právními normami v určitém státě → ty mají určitou podobu, formu → to jsou pak prameny práva.</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Každý stát má svůj vlastní právní řád, který se musí dodržovat.</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právní řád má provázaný systém → předpisy jsou mezi sebou obsahově propojeny. Některé právní předpisy upravují téměř totožnou nebo velmi si blízkou problematiku.</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226" dur="indefinite" restart="never" nodeType="tmRoot">
          <p:childTnLst>
            <p:seq>
              <p:cTn id="227" dur="indefinite" nodeType="mainSeq">
                <p:childTnLst>
                  <p:par>
                    <p:cTn id="228" fill="hold">
                      <p:stCondLst>
                        <p:cond delay="indefinite"/>
                      </p:stCondLst>
                      <p:childTnLst>
                        <p:par>
                          <p:cTn id="229" fill="hold">
                            <p:stCondLst>
                              <p:cond delay="0"/>
                            </p:stCondLst>
                            <p:childTnLst>
                              <p:par>
                                <p:cTn id="230" nodeType="clickEffect" fill="hold" presetClass="entr" presetID="10">
                                  <p:stCondLst>
                                    <p:cond delay="0"/>
                                  </p:stCondLst>
                                  <p:childTnLst>
                                    <p:set>
                                      <p:cBhvr>
                                        <p:cTn id="231" dur="1" fill="hold">
                                          <p:stCondLst>
                                            <p:cond delay="0"/>
                                          </p:stCondLst>
                                        </p:cTn>
                                        <p:tgtEl>
                                          <p:spTgt spid="334">
                                            <p:txEl>
                                              <p:pRg st="0" end="0"/>
                                            </p:txEl>
                                          </p:spTgt>
                                        </p:tgtEl>
                                        <p:attrNameLst>
                                          <p:attrName>style.visibility</p:attrName>
                                        </p:attrNameLst>
                                      </p:cBhvr>
                                      <p:to>
                                        <p:strVal val="visible"/>
                                      </p:to>
                                    </p:set>
                                    <p:animEffect filter="fade" transition="in">
                                      <p:cBhvr additive="repl">
                                        <p:cTn id="232" dur="500"/>
                                        <p:tgtEl>
                                          <p:spTgt spid="334">
                                            <p:txEl>
                                              <p:pRg st="0" end="0"/>
                                            </p:txEl>
                                          </p:spTgt>
                                        </p:tgtEl>
                                      </p:cBhvr>
                                    </p:animEffect>
                                  </p:childTnLst>
                                </p:cTn>
                              </p:par>
                              <p:par>
                                <p:cTn id="233" nodeType="withEffect" fill="hold" presetClass="entr" presetID="10">
                                  <p:stCondLst>
                                    <p:cond delay="0"/>
                                  </p:stCondLst>
                                  <p:childTnLst>
                                    <p:set>
                                      <p:cBhvr>
                                        <p:cTn id="234" dur="1" fill="hold">
                                          <p:stCondLst>
                                            <p:cond delay="0"/>
                                          </p:stCondLst>
                                        </p:cTn>
                                        <p:tgtEl>
                                          <p:spTgt spid="334">
                                            <p:txEl>
                                              <p:pRg st="2" end="2"/>
                                            </p:txEl>
                                          </p:spTgt>
                                        </p:tgtEl>
                                        <p:attrNameLst>
                                          <p:attrName>style.visibility</p:attrName>
                                        </p:attrNameLst>
                                      </p:cBhvr>
                                      <p:to>
                                        <p:strVal val="visible"/>
                                      </p:to>
                                    </p:set>
                                    <p:animEffect filter="fade" transition="in">
                                      <p:cBhvr additive="repl">
                                        <p:cTn id="235" dur="500"/>
                                        <p:tgtEl>
                                          <p:spTgt spid="334">
                                            <p:txEl>
                                              <p:pRg st="2" end="2"/>
                                            </p:txEl>
                                          </p:spTgt>
                                        </p:tgtEl>
                                      </p:cBhvr>
                                    </p:animEffect>
                                  </p:childTnLst>
                                </p:cTn>
                              </p:par>
                              <p:par>
                                <p:cTn id="236" nodeType="withEffect" fill="hold" presetClass="entr" presetID="10">
                                  <p:stCondLst>
                                    <p:cond delay="0"/>
                                  </p:stCondLst>
                                  <p:childTnLst>
                                    <p:set>
                                      <p:cBhvr>
                                        <p:cTn id="237" dur="1" fill="hold">
                                          <p:stCondLst>
                                            <p:cond delay="0"/>
                                          </p:stCondLst>
                                        </p:cTn>
                                        <p:tgtEl>
                                          <p:spTgt spid="334">
                                            <p:txEl>
                                              <p:pRg st="3" end="3"/>
                                            </p:txEl>
                                          </p:spTgt>
                                        </p:tgtEl>
                                        <p:attrNameLst>
                                          <p:attrName>style.visibility</p:attrName>
                                        </p:attrNameLst>
                                      </p:cBhvr>
                                      <p:to>
                                        <p:strVal val="visible"/>
                                      </p:to>
                                    </p:set>
                                    <p:animEffect filter="fade" transition="in">
                                      <p:cBhvr additive="repl">
                                        <p:cTn id="238" dur="500"/>
                                        <p:tgtEl>
                                          <p:spTgt spid="334">
                                            <p:txEl>
                                              <p:pRg st="3" end="3"/>
                                            </p:txEl>
                                          </p:spTgt>
                                        </p:tgtEl>
                                      </p:cBhvr>
                                    </p:animEffect>
                                  </p:childTnLst>
                                </p:cTn>
                              </p:par>
                              <p:par>
                                <p:cTn id="239" nodeType="withEffect" fill="hold" presetClass="entr" presetID="10">
                                  <p:stCondLst>
                                    <p:cond delay="0"/>
                                  </p:stCondLst>
                                  <p:childTnLst>
                                    <p:set>
                                      <p:cBhvr>
                                        <p:cTn id="240" dur="1" fill="hold">
                                          <p:stCondLst>
                                            <p:cond delay="0"/>
                                          </p:stCondLst>
                                        </p:cTn>
                                        <p:tgtEl>
                                          <p:spTgt spid="334">
                                            <p:txEl>
                                              <p:pRg st="4" end="4"/>
                                            </p:txEl>
                                          </p:spTgt>
                                        </p:tgtEl>
                                        <p:attrNameLst>
                                          <p:attrName>style.visibility</p:attrName>
                                        </p:attrNameLst>
                                      </p:cBhvr>
                                      <p:to>
                                        <p:strVal val="visible"/>
                                      </p:to>
                                    </p:set>
                                    <p:animEffect filter="fade" transition="in">
                                      <p:cBhvr additive="repl">
                                        <p:cTn id="241" dur="500"/>
                                        <p:tgtEl>
                                          <p:spTgt spid="334">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Prameny práva</a:t>
            </a:r>
            <a:br/>
            <a:endParaRPr b="0" lang="cs-CZ" sz="4400" spc="-1" strike="noStrike">
              <a:latin typeface="Arial"/>
            </a:endParaRPr>
          </a:p>
        </p:txBody>
      </p:sp>
      <p:sp>
        <p:nvSpPr>
          <p:cNvPr id="33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2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normativní právní akty</a:t>
            </a:r>
            <a:r>
              <a:rPr b="0" lang="cs-CZ" sz="2400" spc="-1" strike="noStrike">
                <a:solidFill>
                  <a:srgbClr val="262626"/>
                </a:solidFill>
                <a:latin typeface="Garamond"/>
              </a:rPr>
              <a:t> (zákony, vyhlášky, vládní nařízení,…)</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právní normy jsou v nich obsaženy, tzn. v právních předpisech (např. zákonech).</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jsou výsledkem legislativní (zákonodárné) činnosti státních orgánů.</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obsahují obecně závazná pravidla chování vynutitelná státem.</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typickým pramenem pro státy </a:t>
            </a:r>
            <a:r>
              <a:rPr b="0" i="1" lang="cs-CZ" sz="2000" spc="-1" strike="noStrike">
                <a:solidFill>
                  <a:srgbClr val="262626"/>
                </a:solidFill>
                <a:latin typeface="Garamond"/>
              </a:rPr>
              <a:t>kontinentální právní kultury</a:t>
            </a:r>
            <a:r>
              <a:rPr b="0" lang="cs-CZ" sz="2000" spc="-1" strike="noStrike">
                <a:solidFill>
                  <a:srgbClr val="262626"/>
                </a:solidFill>
                <a:latin typeface="Garamond"/>
              </a:rPr>
              <a:t>.</a:t>
            </a:r>
            <a:endParaRPr b="0" lang="cs-CZ" sz="20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precedenty</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rozhodnutí soudce</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bývá zvykem, že jakmile soud nějaký případ rozhodne, ostatní soudci se jeho rozhodnutím řídí a všechny podobné případy rozhodují podobně. Takové první rozhodnutí, kterým se ostatní řídí, nazýváme soudní precedent.</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slouží jako vzor </a:t>
            </a:r>
            <a:r>
              <a:rPr b="0" i="1" lang="cs-CZ" sz="2000" spc="-1" strike="noStrike">
                <a:solidFill>
                  <a:srgbClr val="262626"/>
                </a:solidFill>
                <a:latin typeface="Garamond"/>
              </a:rPr>
              <a:t>(angloamerická právní kultura)</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242" dur="indefinite" restart="never" nodeType="tmRoot">
          <p:childTnLst>
            <p:seq>
              <p:cTn id="243" dur="indefinite" nodeType="mainSeq">
                <p:childTnLst>
                  <p:par>
                    <p:cTn id="244" fill="hold">
                      <p:stCondLst>
                        <p:cond delay="indefinite"/>
                      </p:stCondLst>
                      <p:childTnLst>
                        <p:par>
                          <p:cTn id="245" fill="hold">
                            <p:stCondLst>
                              <p:cond delay="0"/>
                            </p:stCondLst>
                            <p:childTnLst>
                              <p:par>
                                <p:cTn id="246" nodeType="clickEffect" fill="hold" presetClass="entr" presetID="10">
                                  <p:stCondLst>
                                    <p:cond delay="0"/>
                                  </p:stCondLst>
                                  <p:childTnLst>
                                    <p:set>
                                      <p:cBhvr>
                                        <p:cTn id="247" dur="1" fill="hold">
                                          <p:stCondLst>
                                            <p:cond delay="0"/>
                                          </p:stCondLst>
                                        </p:cTn>
                                        <p:tgtEl>
                                          <p:spTgt spid="336">
                                            <p:txEl>
                                              <p:pRg st="0" end="0"/>
                                            </p:txEl>
                                          </p:spTgt>
                                        </p:tgtEl>
                                        <p:attrNameLst>
                                          <p:attrName>style.visibility</p:attrName>
                                        </p:attrNameLst>
                                      </p:cBhvr>
                                      <p:to>
                                        <p:strVal val="visible"/>
                                      </p:to>
                                    </p:set>
                                    <p:animEffect filter="fade" transition="in">
                                      <p:cBhvr additive="repl">
                                        <p:cTn id="248" dur="500"/>
                                        <p:tgtEl>
                                          <p:spTgt spid="336">
                                            <p:txEl>
                                              <p:pRg st="0" end="0"/>
                                            </p:txEl>
                                          </p:spTgt>
                                        </p:tgtEl>
                                      </p:cBhvr>
                                    </p:animEffect>
                                  </p:childTnLst>
                                </p:cTn>
                              </p:par>
                              <p:par>
                                <p:cTn id="249" nodeType="withEffect" fill="hold" presetClass="entr" presetID="10">
                                  <p:stCondLst>
                                    <p:cond delay="0"/>
                                  </p:stCondLst>
                                  <p:childTnLst>
                                    <p:set>
                                      <p:cBhvr>
                                        <p:cTn id="250" dur="1" fill="hold">
                                          <p:stCondLst>
                                            <p:cond delay="0"/>
                                          </p:stCondLst>
                                        </p:cTn>
                                        <p:tgtEl>
                                          <p:spTgt spid="336">
                                            <p:txEl>
                                              <p:pRg st="1" end="1"/>
                                            </p:txEl>
                                          </p:spTgt>
                                        </p:tgtEl>
                                        <p:attrNameLst>
                                          <p:attrName>style.visibility</p:attrName>
                                        </p:attrNameLst>
                                      </p:cBhvr>
                                      <p:to>
                                        <p:strVal val="visible"/>
                                      </p:to>
                                    </p:set>
                                    <p:animEffect filter="fade" transition="in">
                                      <p:cBhvr additive="repl">
                                        <p:cTn id="251" dur="500"/>
                                        <p:tgtEl>
                                          <p:spTgt spid="336">
                                            <p:txEl>
                                              <p:pRg st="1" end="1"/>
                                            </p:txEl>
                                          </p:spTgt>
                                        </p:tgtEl>
                                      </p:cBhvr>
                                    </p:animEffect>
                                  </p:childTnLst>
                                </p:cTn>
                              </p:par>
                              <p:par>
                                <p:cTn id="252" nodeType="withEffect" fill="hold" presetClass="entr" presetID="10">
                                  <p:stCondLst>
                                    <p:cond delay="0"/>
                                  </p:stCondLst>
                                  <p:childTnLst>
                                    <p:set>
                                      <p:cBhvr>
                                        <p:cTn id="253" dur="1" fill="hold">
                                          <p:stCondLst>
                                            <p:cond delay="0"/>
                                          </p:stCondLst>
                                        </p:cTn>
                                        <p:tgtEl>
                                          <p:spTgt spid="336">
                                            <p:txEl>
                                              <p:pRg st="2" end="2"/>
                                            </p:txEl>
                                          </p:spTgt>
                                        </p:tgtEl>
                                        <p:attrNameLst>
                                          <p:attrName>style.visibility</p:attrName>
                                        </p:attrNameLst>
                                      </p:cBhvr>
                                      <p:to>
                                        <p:strVal val="visible"/>
                                      </p:to>
                                    </p:set>
                                    <p:animEffect filter="fade" transition="in">
                                      <p:cBhvr additive="repl">
                                        <p:cTn id="254" dur="500"/>
                                        <p:tgtEl>
                                          <p:spTgt spid="336">
                                            <p:txEl>
                                              <p:pRg st="2" end="2"/>
                                            </p:txEl>
                                          </p:spTgt>
                                        </p:tgtEl>
                                      </p:cBhvr>
                                    </p:animEffect>
                                  </p:childTnLst>
                                </p:cTn>
                              </p:par>
                              <p:par>
                                <p:cTn id="255" nodeType="withEffect" fill="hold" presetClass="entr" presetID="10">
                                  <p:stCondLst>
                                    <p:cond delay="0"/>
                                  </p:stCondLst>
                                  <p:childTnLst>
                                    <p:set>
                                      <p:cBhvr>
                                        <p:cTn id="256" dur="1" fill="hold">
                                          <p:stCondLst>
                                            <p:cond delay="0"/>
                                          </p:stCondLst>
                                        </p:cTn>
                                        <p:tgtEl>
                                          <p:spTgt spid="336">
                                            <p:txEl>
                                              <p:pRg st="3" end="3"/>
                                            </p:txEl>
                                          </p:spTgt>
                                        </p:tgtEl>
                                        <p:attrNameLst>
                                          <p:attrName>style.visibility</p:attrName>
                                        </p:attrNameLst>
                                      </p:cBhvr>
                                      <p:to>
                                        <p:strVal val="visible"/>
                                      </p:to>
                                    </p:set>
                                    <p:animEffect filter="fade" transition="in">
                                      <p:cBhvr additive="repl">
                                        <p:cTn id="257" dur="500"/>
                                        <p:tgtEl>
                                          <p:spTgt spid="336">
                                            <p:txEl>
                                              <p:pRg st="3" end="3"/>
                                            </p:txEl>
                                          </p:spTgt>
                                        </p:tgtEl>
                                      </p:cBhvr>
                                    </p:animEffect>
                                  </p:childTnLst>
                                </p:cTn>
                              </p:par>
                              <p:par>
                                <p:cTn id="258" nodeType="withEffect" fill="hold" presetClass="entr" presetID="10">
                                  <p:stCondLst>
                                    <p:cond delay="0"/>
                                  </p:stCondLst>
                                  <p:childTnLst>
                                    <p:set>
                                      <p:cBhvr>
                                        <p:cTn id="259" dur="1" fill="hold">
                                          <p:stCondLst>
                                            <p:cond delay="0"/>
                                          </p:stCondLst>
                                        </p:cTn>
                                        <p:tgtEl>
                                          <p:spTgt spid="336">
                                            <p:txEl>
                                              <p:pRg st="4" end="4"/>
                                            </p:txEl>
                                          </p:spTgt>
                                        </p:tgtEl>
                                        <p:attrNameLst>
                                          <p:attrName>style.visibility</p:attrName>
                                        </p:attrNameLst>
                                      </p:cBhvr>
                                      <p:to>
                                        <p:strVal val="visible"/>
                                      </p:to>
                                    </p:set>
                                    <p:animEffect filter="fade" transition="in">
                                      <p:cBhvr additive="repl">
                                        <p:cTn id="260" dur="500"/>
                                        <p:tgtEl>
                                          <p:spTgt spid="336">
                                            <p:txEl>
                                              <p:pRg st="4" end="4"/>
                                            </p:txEl>
                                          </p:spTgt>
                                        </p:tgtEl>
                                      </p:cBhvr>
                                    </p:animEffec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0">
                                  <p:stCondLst>
                                    <p:cond delay="0"/>
                                  </p:stCondLst>
                                  <p:childTnLst>
                                    <p:set>
                                      <p:cBhvr>
                                        <p:cTn id="264" dur="1" fill="hold">
                                          <p:stCondLst>
                                            <p:cond delay="0"/>
                                          </p:stCondLst>
                                        </p:cTn>
                                        <p:tgtEl>
                                          <p:spTgt spid="336">
                                            <p:txEl>
                                              <p:pRg st="5" end="5"/>
                                            </p:txEl>
                                          </p:spTgt>
                                        </p:tgtEl>
                                        <p:attrNameLst>
                                          <p:attrName>style.visibility</p:attrName>
                                        </p:attrNameLst>
                                      </p:cBhvr>
                                      <p:to>
                                        <p:strVal val="visible"/>
                                      </p:to>
                                    </p:set>
                                    <p:animEffect filter="fade" transition="in">
                                      <p:cBhvr additive="repl">
                                        <p:cTn id="265" dur="500"/>
                                        <p:tgtEl>
                                          <p:spTgt spid="336">
                                            <p:txEl>
                                              <p:pRg st="5" end="5"/>
                                            </p:txEl>
                                          </p:spTgt>
                                        </p:tgtEl>
                                      </p:cBhvr>
                                    </p:animEffect>
                                  </p:childTnLst>
                                </p:cTn>
                              </p:par>
                              <p:par>
                                <p:cTn id="266" nodeType="withEffect" fill="hold" presetClass="entr" presetID="10">
                                  <p:stCondLst>
                                    <p:cond delay="0"/>
                                  </p:stCondLst>
                                  <p:childTnLst>
                                    <p:set>
                                      <p:cBhvr>
                                        <p:cTn id="267" dur="1" fill="hold">
                                          <p:stCondLst>
                                            <p:cond delay="0"/>
                                          </p:stCondLst>
                                        </p:cTn>
                                        <p:tgtEl>
                                          <p:spTgt spid="336">
                                            <p:txEl>
                                              <p:pRg st="6" end="6"/>
                                            </p:txEl>
                                          </p:spTgt>
                                        </p:tgtEl>
                                        <p:attrNameLst>
                                          <p:attrName>style.visibility</p:attrName>
                                        </p:attrNameLst>
                                      </p:cBhvr>
                                      <p:to>
                                        <p:strVal val="visible"/>
                                      </p:to>
                                    </p:set>
                                    <p:animEffect filter="fade" transition="in">
                                      <p:cBhvr additive="repl">
                                        <p:cTn id="268" dur="500"/>
                                        <p:tgtEl>
                                          <p:spTgt spid="336">
                                            <p:txEl>
                                              <p:pRg st="6" end="6"/>
                                            </p:txEl>
                                          </p:spTgt>
                                        </p:tgtEl>
                                      </p:cBhvr>
                                    </p:animEffect>
                                  </p:childTnLst>
                                </p:cTn>
                              </p:par>
                              <p:par>
                                <p:cTn id="269" nodeType="withEffect" fill="hold" presetClass="entr" presetID="10">
                                  <p:stCondLst>
                                    <p:cond delay="0"/>
                                  </p:stCondLst>
                                  <p:childTnLst>
                                    <p:set>
                                      <p:cBhvr>
                                        <p:cTn id="270" dur="1" fill="hold">
                                          <p:stCondLst>
                                            <p:cond delay="0"/>
                                          </p:stCondLst>
                                        </p:cTn>
                                        <p:tgtEl>
                                          <p:spTgt spid="336">
                                            <p:txEl>
                                              <p:pRg st="7" end="7"/>
                                            </p:txEl>
                                          </p:spTgt>
                                        </p:tgtEl>
                                        <p:attrNameLst>
                                          <p:attrName>style.visibility</p:attrName>
                                        </p:attrNameLst>
                                      </p:cBhvr>
                                      <p:to>
                                        <p:strVal val="visible"/>
                                      </p:to>
                                    </p:set>
                                    <p:animEffect filter="fade" transition="in">
                                      <p:cBhvr additive="repl">
                                        <p:cTn id="271" dur="500"/>
                                        <p:tgtEl>
                                          <p:spTgt spid="336">
                                            <p:txEl>
                                              <p:pRg st="7" end="7"/>
                                            </p:txEl>
                                          </p:spTgt>
                                        </p:tgtEl>
                                      </p:cBhvr>
                                    </p:animEffect>
                                  </p:childTnLst>
                                </p:cTn>
                              </p:par>
                              <p:par>
                                <p:cTn id="272" nodeType="withEffect" fill="hold" presetClass="entr" presetID="10">
                                  <p:stCondLst>
                                    <p:cond delay="0"/>
                                  </p:stCondLst>
                                  <p:childTnLst>
                                    <p:set>
                                      <p:cBhvr>
                                        <p:cTn id="273" dur="1" fill="hold">
                                          <p:stCondLst>
                                            <p:cond delay="0"/>
                                          </p:stCondLst>
                                        </p:cTn>
                                        <p:tgtEl>
                                          <p:spTgt spid="336">
                                            <p:txEl>
                                              <p:pRg st="8" end="8"/>
                                            </p:txEl>
                                          </p:spTgt>
                                        </p:tgtEl>
                                        <p:attrNameLst>
                                          <p:attrName>style.visibility</p:attrName>
                                        </p:attrNameLst>
                                      </p:cBhvr>
                                      <p:to>
                                        <p:strVal val="visible"/>
                                      </p:to>
                                    </p:set>
                                    <p:animEffect filter="fade" transition="in">
                                      <p:cBhvr additive="repl">
                                        <p:cTn id="274" dur="500"/>
                                        <p:tgtEl>
                                          <p:spTgt spid="336">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1295280" y="982080"/>
            <a:ext cx="9600480" cy="1303200"/>
          </a:xfrm>
          <a:prstGeom prst="rect">
            <a:avLst/>
          </a:prstGeom>
          <a:noFill/>
          <a:ln>
            <a:noFill/>
          </a:ln>
        </p:spPr>
        <p:style>
          <a:lnRef idx="0"/>
          <a:fillRef idx="0"/>
          <a:effectRef idx="0"/>
          <a:fontRef idx="minor"/>
        </p:style>
      </p:sp>
      <p:sp>
        <p:nvSpPr>
          <p:cNvPr id="33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právní obyčeje</a:t>
            </a:r>
            <a:r>
              <a:rPr b="0" lang="cs-CZ" sz="2400" spc="-1" strike="noStrike">
                <a:solidFill>
                  <a:srgbClr val="262626"/>
                </a:solidFill>
                <a:latin typeface="Garamond"/>
              </a:rPr>
              <a:t> (zvykové právo)</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tzv. nepsané právo, konkrétní zvyk, který je dlouhodobě zachováván občany, organizacemi i státem </a:t>
            </a:r>
            <a:endParaRPr b="0" lang="cs-CZ" sz="20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smlouvy</a:t>
            </a:r>
            <a:r>
              <a:rPr b="0" lang="cs-CZ" sz="2400" spc="-1" strike="noStrike">
                <a:solidFill>
                  <a:srgbClr val="262626"/>
                </a:solidFill>
                <a:latin typeface="Garamond"/>
              </a:rPr>
              <a:t> </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 </a:t>
            </a:r>
            <a:r>
              <a:rPr b="0" lang="cs-CZ" sz="2000" spc="-1" strike="noStrike">
                <a:solidFill>
                  <a:srgbClr val="262626"/>
                </a:solidFill>
                <a:latin typeface="Garamond"/>
              </a:rPr>
              <a:t>regulují skupinu vztahů a jsou dostatečně obecné (např. kolektivní smlouva mezi zaměstnavatelem a odbory) </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normativní smlouvy jsou pramenem mezinárodního práva</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275" dur="indefinite" restart="never" nodeType="tmRoot">
          <p:childTnLst>
            <p:seq>
              <p:cTn id="276" dur="indefinite" nodeType="mainSeq">
                <p:childTnLst>
                  <p:par>
                    <p:cTn id="277" fill="hold">
                      <p:stCondLst>
                        <p:cond delay="indefinite"/>
                      </p:stCondLst>
                      <p:childTnLst>
                        <p:par>
                          <p:cTn id="278" fill="hold">
                            <p:stCondLst>
                              <p:cond delay="0"/>
                            </p:stCondLst>
                            <p:childTnLst>
                              <p:par>
                                <p:cTn id="279" nodeType="clickEffect" fill="hold" presetClass="entr" presetID="10">
                                  <p:stCondLst>
                                    <p:cond delay="0"/>
                                  </p:stCondLst>
                                  <p:childTnLst>
                                    <p:set>
                                      <p:cBhvr>
                                        <p:cTn id="280" dur="1" fill="hold">
                                          <p:stCondLst>
                                            <p:cond delay="0"/>
                                          </p:stCondLst>
                                        </p:cTn>
                                        <p:tgtEl>
                                          <p:spTgt spid="338">
                                            <p:txEl>
                                              <p:pRg st="0" end="0"/>
                                            </p:txEl>
                                          </p:spTgt>
                                        </p:tgtEl>
                                        <p:attrNameLst>
                                          <p:attrName>style.visibility</p:attrName>
                                        </p:attrNameLst>
                                      </p:cBhvr>
                                      <p:to>
                                        <p:strVal val="visible"/>
                                      </p:to>
                                    </p:set>
                                    <p:animEffect filter="fade" transition="in">
                                      <p:cBhvr additive="repl">
                                        <p:cTn id="281" dur="500"/>
                                        <p:tgtEl>
                                          <p:spTgt spid="338">
                                            <p:txEl>
                                              <p:pRg st="0" end="0"/>
                                            </p:txEl>
                                          </p:spTgt>
                                        </p:tgtEl>
                                      </p:cBhvr>
                                    </p:animEffect>
                                  </p:childTnLst>
                                </p:cTn>
                              </p:par>
                              <p:par>
                                <p:cTn id="282" nodeType="withEffect" fill="hold" presetClass="entr" presetID="10">
                                  <p:stCondLst>
                                    <p:cond delay="0"/>
                                  </p:stCondLst>
                                  <p:childTnLst>
                                    <p:set>
                                      <p:cBhvr>
                                        <p:cTn id="283" dur="1" fill="hold">
                                          <p:stCondLst>
                                            <p:cond delay="0"/>
                                          </p:stCondLst>
                                        </p:cTn>
                                        <p:tgtEl>
                                          <p:spTgt spid="338">
                                            <p:txEl>
                                              <p:pRg st="1" end="1"/>
                                            </p:txEl>
                                          </p:spTgt>
                                        </p:tgtEl>
                                        <p:attrNameLst>
                                          <p:attrName>style.visibility</p:attrName>
                                        </p:attrNameLst>
                                      </p:cBhvr>
                                      <p:to>
                                        <p:strVal val="visible"/>
                                      </p:to>
                                    </p:set>
                                    <p:animEffect filter="fade" transition="in">
                                      <p:cBhvr additive="repl">
                                        <p:cTn id="284" dur="500"/>
                                        <p:tgtEl>
                                          <p:spTgt spid="338">
                                            <p:txEl>
                                              <p:pRg st="1" end="1"/>
                                            </p:txEl>
                                          </p:spTgt>
                                        </p:tgtEl>
                                      </p:cBhvr>
                                    </p:animEffect>
                                  </p:childTnLst>
                                </p:cTn>
                              </p:par>
                            </p:childTnLst>
                          </p:cTn>
                        </p:par>
                      </p:childTnLst>
                    </p:cTn>
                  </p:par>
                  <p:par>
                    <p:cTn id="285" fill="hold">
                      <p:stCondLst>
                        <p:cond delay="indefinite"/>
                      </p:stCondLst>
                      <p:childTnLst>
                        <p:par>
                          <p:cTn id="286" fill="hold">
                            <p:stCondLst>
                              <p:cond delay="0"/>
                            </p:stCondLst>
                            <p:childTnLst>
                              <p:par>
                                <p:cTn id="287" nodeType="clickEffect" fill="hold" presetClass="entr" presetID="10">
                                  <p:stCondLst>
                                    <p:cond delay="0"/>
                                  </p:stCondLst>
                                  <p:childTnLst>
                                    <p:set>
                                      <p:cBhvr>
                                        <p:cTn id="288" dur="1" fill="hold">
                                          <p:stCondLst>
                                            <p:cond delay="0"/>
                                          </p:stCondLst>
                                        </p:cTn>
                                        <p:tgtEl>
                                          <p:spTgt spid="338">
                                            <p:txEl>
                                              <p:pRg st="2" end="2"/>
                                            </p:txEl>
                                          </p:spTgt>
                                        </p:tgtEl>
                                        <p:attrNameLst>
                                          <p:attrName>style.visibility</p:attrName>
                                        </p:attrNameLst>
                                      </p:cBhvr>
                                      <p:to>
                                        <p:strVal val="visible"/>
                                      </p:to>
                                    </p:set>
                                    <p:animEffect filter="fade" transition="in">
                                      <p:cBhvr additive="repl">
                                        <p:cTn id="289" dur="500"/>
                                        <p:tgtEl>
                                          <p:spTgt spid="338">
                                            <p:txEl>
                                              <p:pRg st="2" end="2"/>
                                            </p:txEl>
                                          </p:spTgt>
                                        </p:tgtEl>
                                      </p:cBhvr>
                                    </p:animEffect>
                                  </p:childTnLst>
                                </p:cTn>
                              </p:par>
                              <p:par>
                                <p:cTn id="290" nodeType="withEffect" fill="hold" presetClass="entr" presetID="10">
                                  <p:stCondLst>
                                    <p:cond delay="0"/>
                                  </p:stCondLst>
                                  <p:childTnLst>
                                    <p:set>
                                      <p:cBhvr>
                                        <p:cTn id="291" dur="1" fill="hold">
                                          <p:stCondLst>
                                            <p:cond delay="0"/>
                                          </p:stCondLst>
                                        </p:cTn>
                                        <p:tgtEl>
                                          <p:spTgt spid="338">
                                            <p:txEl>
                                              <p:pRg st="3" end="3"/>
                                            </p:txEl>
                                          </p:spTgt>
                                        </p:tgtEl>
                                        <p:attrNameLst>
                                          <p:attrName>style.visibility</p:attrName>
                                        </p:attrNameLst>
                                      </p:cBhvr>
                                      <p:to>
                                        <p:strVal val="visible"/>
                                      </p:to>
                                    </p:set>
                                    <p:animEffect filter="fade" transition="in">
                                      <p:cBhvr additive="repl">
                                        <p:cTn id="292" dur="500"/>
                                        <p:tgtEl>
                                          <p:spTgt spid="338">
                                            <p:txEl>
                                              <p:pRg st="3" end="3"/>
                                            </p:txEl>
                                          </p:spTgt>
                                        </p:tgtEl>
                                      </p:cBhvr>
                                    </p:animEffect>
                                  </p:childTnLst>
                                </p:cTn>
                              </p:par>
                              <p:par>
                                <p:cTn id="293" nodeType="withEffect" fill="hold" presetClass="entr" presetID="10">
                                  <p:stCondLst>
                                    <p:cond delay="0"/>
                                  </p:stCondLst>
                                  <p:childTnLst>
                                    <p:set>
                                      <p:cBhvr>
                                        <p:cTn id="294" dur="1" fill="hold">
                                          <p:stCondLst>
                                            <p:cond delay="0"/>
                                          </p:stCondLst>
                                        </p:cTn>
                                        <p:tgtEl>
                                          <p:spTgt spid="338">
                                            <p:txEl>
                                              <p:pRg st="4" end="4"/>
                                            </p:txEl>
                                          </p:spTgt>
                                        </p:tgtEl>
                                        <p:attrNameLst>
                                          <p:attrName>style.visibility</p:attrName>
                                        </p:attrNameLst>
                                      </p:cBhvr>
                                      <p:to>
                                        <p:strVal val="visible"/>
                                      </p:to>
                                    </p:set>
                                    <p:animEffect filter="fade" transition="in">
                                      <p:cBhvr additive="repl">
                                        <p:cTn id="295" dur="500"/>
                                        <p:tgtEl>
                                          <p:spTgt spid="338">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Zákon o rodině</a:t>
            </a:r>
            <a:endParaRPr b="0" lang="cs-CZ" sz="4400" spc="-1" strike="noStrike">
              <a:latin typeface="Arial"/>
            </a:endParaRPr>
          </a:p>
        </p:txBody>
      </p:sp>
      <p:sp>
        <p:nvSpPr>
          <p:cNvPr id="34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http://www.zakonycr.cz/seznamy/094-1963-Sb-zakon-o-rodine.html</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296" dur="indefinite" restart="never" nodeType="tmRoot">
          <p:childTnLst>
            <p:seq>
              <p:cTn id="297"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1295280" y="982080"/>
            <a:ext cx="9600480" cy="1303200"/>
          </a:xfrm>
          <a:prstGeom prst="rect">
            <a:avLst/>
          </a:prstGeom>
          <a:noFill/>
          <a:ln>
            <a:noFill/>
          </a:ln>
        </p:spPr>
        <p:style>
          <a:lnRef idx="0"/>
          <a:fillRef idx="0"/>
          <a:effectRef idx="0"/>
          <a:fontRef idx="minor"/>
        </p:style>
      </p:sp>
      <p:sp>
        <p:nvSpPr>
          <p:cNvPr id="342"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Pramenem práva v České republice</a:t>
            </a:r>
            <a:r>
              <a:rPr b="0" lang="cs-CZ" sz="2400" spc="-1" strike="noStrike">
                <a:solidFill>
                  <a:srgbClr val="262626"/>
                </a:solidFill>
                <a:latin typeface="Garamond"/>
              </a:rPr>
              <a:t> jsou obecně závazné </a:t>
            </a:r>
            <a:r>
              <a:rPr b="1" lang="cs-CZ" sz="2400" spc="-1" strike="noStrike">
                <a:solidFill>
                  <a:srgbClr val="262626"/>
                </a:solidFill>
                <a:latin typeface="Garamond"/>
              </a:rPr>
              <a:t>normativní právní akty</a:t>
            </a:r>
            <a:r>
              <a:rPr b="0" lang="cs-CZ" sz="2400" spc="-1" strike="noStrike">
                <a:solidFill>
                  <a:srgbClr val="262626"/>
                </a:solidFill>
                <a:latin typeface="Garamond"/>
              </a:rPr>
              <a:t>. Pravomoc vydávat zákony mají tyto orgány:</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Parlament ČR –</a:t>
            </a:r>
            <a:r>
              <a:rPr b="0" lang="cs-CZ" sz="2000" spc="-1" strike="noStrike">
                <a:solidFill>
                  <a:srgbClr val="262626"/>
                </a:solidFill>
                <a:latin typeface="Garamond"/>
              </a:rPr>
              <a:t> ústavní zákony, zákony</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Vláda ČR – </a:t>
            </a:r>
            <a:r>
              <a:rPr b="0" lang="cs-CZ" sz="2000" spc="-1" strike="noStrike">
                <a:solidFill>
                  <a:srgbClr val="262626"/>
                </a:solidFill>
                <a:latin typeface="Garamond"/>
              </a:rPr>
              <a:t>nařízení vlády</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Ministerstva a jiné správné orgány (obce, kraje) - </a:t>
            </a:r>
            <a:r>
              <a:rPr b="0" lang="cs-CZ" sz="2000" spc="-1" strike="noStrike">
                <a:solidFill>
                  <a:srgbClr val="262626"/>
                </a:solidFill>
                <a:latin typeface="Garamond"/>
              </a:rPr>
              <a:t>vyhlášky</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Jednotky územní samosprávy – </a:t>
            </a:r>
            <a:r>
              <a:rPr b="0" lang="cs-CZ" sz="2000" spc="-1" strike="noStrike">
                <a:solidFill>
                  <a:srgbClr val="262626"/>
                </a:solidFill>
                <a:latin typeface="Garamond"/>
              </a:rPr>
              <a:t>obecně závazné vyhlášky</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298" dur="indefinite" restart="never" nodeType="tmRoot">
          <p:childTnLst>
            <p:seq>
              <p:cTn id="299"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Právní norma</a:t>
            </a:r>
            <a:br/>
            <a:endParaRPr b="0" lang="cs-CZ" sz="4400" spc="-1" strike="noStrike">
              <a:latin typeface="Arial"/>
            </a:endParaRPr>
          </a:p>
        </p:txBody>
      </p:sp>
      <p:sp>
        <p:nvSpPr>
          <p:cNvPr id="34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Právní norma</a:t>
            </a:r>
            <a:r>
              <a:rPr b="0" lang="cs-CZ" sz="2400" spc="-1" strike="noStrike">
                <a:solidFill>
                  <a:srgbClr val="262626"/>
                </a:solidFill>
                <a:latin typeface="Garamond"/>
              </a:rPr>
              <a:t> je obecně závazné pravidlo chování, jehož porušení stát sankcionuje. Je základem právního předpisu (např. zákona, vládního nařízení, vyhlášky,….).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Právní normy, které stát vytvořil, musí předem daným způsobem sdělit svým občanům, aby bylo zřejmé, co je platným právem </a:t>
            </a:r>
            <a:r>
              <a:rPr b="1" lang="cs-CZ" sz="2400" spc="-1" strike="noStrike">
                <a:solidFill>
                  <a:srgbClr val="262626"/>
                </a:solidFill>
                <a:latin typeface="Garamond"/>
              </a:rPr>
              <a:t>(Sbírka zákonů).</a:t>
            </a:r>
            <a:r>
              <a:rPr b="0" lang="cs-CZ" sz="2400" spc="-1" strike="noStrike">
                <a:solidFill>
                  <a:srgbClr val="262626"/>
                </a:solidFill>
                <a:latin typeface="Garamond"/>
              </a:rPr>
              <a:t>  </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00" dur="indefinite" restart="never" nodeType="tmRoot">
          <p:childTnLst>
            <p:seq>
              <p:cTn id="301" dur="indefinite" nodeType="mainSeq">
                <p:childTnLst>
                  <p:par>
                    <p:cTn id="302" fill="hold">
                      <p:stCondLst>
                        <p:cond delay="indefinite"/>
                      </p:stCondLst>
                      <p:childTnLst>
                        <p:par>
                          <p:cTn id="303" fill="hold">
                            <p:stCondLst>
                              <p:cond delay="0"/>
                            </p:stCondLst>
                            <p:childTnLst>
                              <p:par>
                                <p:cTn id="304" nodeType="clickEffect" fill="hold" presetClass="entr" presetID="10">
                                  <p:stCondLst>
                                    <p:cond delay="0"/>
                                  </p:stCondLst>
                                  <p:childTnLst>
                                    <p:set>
                                      <p:cBhvr>
                                        <p:cTn id="305" dur="1" fill="hold">
                                          <p:stCondLst>
                                            <p:cond delay="0"/>
                                          </p:stCondLst>
                                        </p:cTn>
                                        <p:tgtEl>
                                          <p:spTgt spid="344">
                                            <p:txEl>
                                              <p:pRg st="0" end="0"/>
                                            </p:txEl>
                                          </p:spTgt>
                                        </p:tgtEl>
                                        <p:attrNameLst>
                                          <p:attrName>style.visibility</p:attrName>
                                        </p:attrNameLst>
                                      </p:cBhvr>
                                      <p:to>
                                        <p:strVal val="visible"/>
                                      </p:to>
                                    </p:set>
                                    <p:animEffect filter="fade" transition="in">
                                      <p:cBhvr additive="repl">
                                        <p:cTn id="306" dur="500"/>
                                        <p:tgtEl>
                                          <p:spTgt spid="344">
                                            <p:txEl>
                                              <p:pRg st="0" end="0"/>
                                            </p:txEl>
                                          </p:spTgt>
                                        </p:tgtEl>
                                      </p:cBhvr>
                                    </p:animEffect>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10">
                                  <p:stCondLst>
                                    <p:cond delay="0"/>
                                  </p:stCondLst>
                                  <p:childTnLst>
                                    <p:set>
                                      <p:cBhvr>
                                        <p:cTn id="310" dur="1" fill="hold">
                                          <p:stCondLst>
                                            <p:cond delay="0"/>
                                          </p:stCondLst>
                                        </p:cTn>
                                        <p:tgtEl>
                                          <p:spTgt spid="344">
                                            <p:txEl>
                                              <p:pRg st="1" end="1"/>
                                            </p:txEl>
                                          </p:spTgt>
                                        </p:tgtEl>
                                        <p:attrNameLst>
                                          <p:attrName>style.visibility</p:attrName>
                                        </p:attrNameLst>
                                      </p:cBhvr>
                                      <p:to>
                                        <p:strVal val="visible"/>
                                      </p:to>
                                    </p:set>
                                    <p:animEffect filter="fade" transition="in">
                                      <p:cBhvr additive="repl">
                                        <p:cTn id="311" dur="500"/>
                                        <p:tgtEl>
                                          <p:spTgt spid="344">
                                            <p:txEl>
                                              <p:pRg st="1" end="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Znaky právní normy</a:t>
            </a:r>
            <a:endParaRPr b="0" lang="cs-CZ" sz="4400" spc="-1" strike="noStrike">
              <a:latin typeface="Arial"/>
            </a:endParaRPr>
          </a:p>
        </p:txBody>
      </p:sp>
      <p:sp>
        <p:nvSpPr>
          <p:cNvPr id="34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76000"/>
          </a:bodyPr>
          <a:p>
            <a:pPr>
              <a:lnSpc>
                <a:spcPct val="100000"/>
              </a:lnSpc>
              <a:spcBef>
                <a:spcPts val="479"/>
              </a:spcBef>
              <a:spcAft>
                <a:spcPts val="601"/>
              </a:spcAft>
            </a:pPr>
            <a:r>
              <a:rPr b="0" lang="cs-CZ" sz="2400" spc="-1" strike="noStrike">
                <a:solidFill>
                  <a:srgbClr val="262626"/>
                </a:solidFill>
                <a:latin typeface="Garamond"/>
              </a:rPr>
              <a:t>„</a:t>
            </a:r>
            <a:r>
              <a:rPr b="0" lang="cs-CZ" sz="2400" spc="-1" strike="noStrike">
                <a:solidFill>
                  <a:srgbClr val="262626"/>
                </a:solidFill>
                <a:latin typeface="Garamond"/>
              </a:rPr>
              <a:t>Řidič automobilu nesmí jet na červenou pod pokutou 5 000 Kč.“</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Právní norma má </a:t>
            </a:r>
            <a:r>
              <a:rPr b="1" lang="cs-CZ" sz="2400" spc="-1" strike="noStrike">
                <a:solidFill>
                  <a:srgbClr val="262626"/>
                </a:solidFill>
                <a:latin typeface="Garamond"/>
              </a:rPr>
              <a:t>strukturu</a:t>
            </a:r>
            <a:r>
              <a:rPr b="0" lang="cs-CZ" sz="2400" spc="-1" strike="noStrike">
                <a:solidFill>
                  <a:srgbClr val="262626"/>
                </a:solidFill>
                <a:latin typeface="Garamond"/>
              </a:rPr>
              <a: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Hypotéza – </a:t>
            </a:r>
            <a:r>
              <a:rPr b="0" lang="cs-CZ" sz="2400" spc="-1" strike="noStrike">
                <a:solidFill>
                  <a:srgbClr val="262626"/>
                </a:solidFill>
                <a:latin typeface="Garamond"/>
              </a:rPr>
              <a:t>stanoví podmínky, za nichž jsou subjekty povinny chovat se způsobem stanovené právní normou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Dispozice – </a:t>
            </a:r>
            <a:r>
              <a:rPr b="0" lang="cs-CZ" sz="2400" spc="-1" strike="noStrike">
                <a:solidFill>
                  <a:srgbClr val="262626"/>
                </a:solidFill>
                <a:latin typeface="Garamond"/>
              </a:rPr>
              <a:t>stanoví samotné pravidlo chování, komu a jaká práva a povinnosti vznikají.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Sankce – </a:t>
            </a:r>
            <a:r>
              <a:rPr b="0" lang="cs-CZ" sz="2400" spc="-1" strike="noStrike">
                <a:solidFill>
                  <a:srgbClr val="262626"/>
                </a:solidFill>
                <a:latin typeface="Garamond"/>
              </a:rPr>
              <a:t>následky za porušení normy (pokuta, vězení,…) represivní a preventivní</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12" dur="indefinite" restart="never" nodeType="tmRoot">
          <p:childTnLst>
            <p:seq>
              <p:cTn id="313" dur="indefinite" nodeType="mainSeq">
                <p:childTnLst>
                  <p:par>
                    <p:cTn id="314" fill="hold">
                      <p:stCondLst>
                        <p:cond delay="indefinite"/>
                      </p:stCondLst>
                      <p:childTnLst>
                        <p:par>
                          <p:cTn id="315" fill="hold">
                            <p:stCondLst>
                              <p:cond delay="0"/>
                            </p:stCondLst>
                            <p:childTnLst>
                              <p:par>
                                <p:cTn id="316" nodeType="clickEffect" fill="hold" presetClass="entr" presetID="10">
                                  <p:stCondLst>
                                    <p:cond delay="0"/>
                                  </p:stCondLst>
                                  <p:childTnLst>
                                    <p:set>
                                      <p:cBhvr>
                                        <p:cTn id="317" dur="1" fill="hold">
                                          <p:stCondLst>
                                            <p:cond delay="0"/>
                                          </p:stCondLst>
                                        </p:cTn>
                                        <p:tgtEl>
                                          <p:spTgt spid="346">
                                            <p:txEl>
                                              <p:pRg st="0" end="0"/>
                                            </p:txEl>
                                          </p:spTgt>
                                        </p:tgtEl>
                                        <p:attrNameLst>
                                          <p:attrName>style.visibility</p:attrName>
                                        </p:attrNameLst>
                                      </p:cBhvr>
                                      <p:to>
                                        <p:strVal val="visible"/>
                                      </p:to>
                                    </p:set>
                                    <p:animEffect filter="fade" transition="in">
                                      <p:cBhvr additive="repl">
                                        <p:cTn id="318" dur="500"/>
                                        <p:tgtEl>
                                          <p:spTgt spid="346">
                                            <p:txEl>
                                              <p:pRg st="0" end="0"/>
                                            </p:txEl>
                                          </p:spTgt>
                                        </p:tgtEl>
                                      </p:cBhvr>
                                    </p:animEffect>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resetID="10">
                                  <p:stCondLst>
                                    <p:cond delay="0"/>
                                  </p:stCondLst>
                                  <p:childTnLst>
                                    <p:set>
                                      <p:cBhvr>
                                        <p:cTn id="322" dur="1" fill="hold">
                                          <p:stCondLst>
                                            <p:cond delay="0"/>
                                          </p:stCondLst>
                                        </p:cTn>
                                        <p:tgtEl>
                                          <p:spTgt spid="346">
                                            <p:txEl>
                                              <p:pRg st="1" end="1"/>
                                            </p:txEl>
                                          </p:spTgt>
                                        </p:tgtEl>
                                        <p:attrNameLst>
                                          <p:attrName>style.visibility</p:attrName>
                                        </p:attrNameLst>
                                      </p:cBhvr>
                                      <p:to>
                                        <p:strVal val="visible"/>
                                      </p:to>
                                    </p:set>
                                    <p:animEffect filter="fade" transition="in">
                                      <p:cBhvr additive="repl">
                                        <p:cTn id="323" dur="500"/>
                                        <p:tgtEl>
                                          <p:spTgt spid="346">
                                            <p:txEl>
                                              <p:pRg st="1" end="1"/>
                                            </p:txEl>
                                          </p:spTgt>
                                        </p:tgtEl>
                                      </p:cBhvr>
                                    </p:animEffec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10">
                                  <p:stCondLst>
                                    <p:cond delay="0"/>
                                  </p:stCondLst>
                                  <p:childTnLst>
                                    <p:set>
                                      <p:cBhvr>
                                        <p:cTn id="327" dur="1" fill="hold">
                                          <p:stCondLst>
                                            <p:cond delay="0"/>
                                          </p:stCondLst>
                                        </p:cTn>
                                        <p:tgtEl>
                                          <p:spTgt spid="346">
                                            <p:txEl>
                                              <p:pRg st="2" end="2"/>
                                            </p:txEl>
                                          </p:spTgt>
                                        </p:tgtEl>
                                        <p:attrNameLst>
                                          <p:attrName>style.visibility</p:attrName>
                                        </p:attrNameLst>
                                      </p:cBhvr>
                                      <p:to>
                                        <p:strVal val="visible"/>
                                      </p:to>
                                    </p:set>
                                    <p:animEffect filter="fade" transition="in">
                                      <p:cBhvr additive="repl">
                                        <p:cTn id="328" dur="500"/>
                                        <p:tgtEl>
                                          <p:spTgt spid="346">
                                            <p:txEl>
                                              <p:pRg st="2" end="2"/>
                                            </p:txEl>
                                          </p:spTgt>
                                        </p:tgtEl>
                                      </p:cBhvr>
                                    </p:animEffec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10">
                                  <p:stCondLst>
                                    <p:cond delay="0"/>
                                  </p:stCondLst>
                                  <p:childTnLst>
                                    <p:set>
                                      <p:cBhvr>
                                        <p:cTn id="332" dur="1" fill="hold">
                                          <p:stCondLst>
                                            <p:cond delay="0"/>
                                          </p:stCondLst>
                                        </p:cTn>
                                        <p:tgtEl>
                                          <p:spTgt spid="346">
                                            <p:txEl>
                                              <p:pRg st="3" end="3"/>
                                            </p:txEl>
                                          </p:spTgt>
                                        </p:tgtEl>
                                        <p:attrNameLst>
                                          <p:attrName>style.visibility</p:attrName>
                                        </p:attrNameLst>
                                      </p:cBhvr>
                                      <p:to>
                                        <p:strVal val="visible"/>
                                      </p:to>
                                    </p:set>
                                    <p:animEffect filter="fade" transition="in">
                                      <p:cBhvr additive="repl">
                                        <p:cTn id="333" dur="500"/>
                                        <p:tgtEl>
                                          <p:spTgt spid="346">
                                            <p:txEl>
                                              <p:pRg st="3" end="3"/>
                                            </p:txEl>
                                          </p:spTgt>
                                        </p:tgtEl>
                                      </p:cBhvr>
                                    </p:animEffect>
                                  </p:childTnLst>
                                </p:cTn>
                              </p:par>
                            </p:childTnLst>
                          </p:cTn>
                        </p:par>
                      </p:childTnLst>
                    </p:cTn>
                  </p:par>
                  <p:par>
                    <p:cTn id="334" fill="hold">
                      <p:stCondLst>
                        <p:cond delay="indefinite"/>
                      </p:stCondLst>
                      <p:childTnLst>
                        <p:par>
                          <p:cTn id="335" fill="hold">
                            <p:stCondLst>
                              <p:cond delay="0"/>
                            </p:stCondLst>
                            <p:childTnLst>
                              <p:par>
                                <p:cTn id="336" nodeType="clickEffect" fill="hold" presetClass="entr" presetID="10">
                                  <p:stCondLst>
                                    <p:cond delay="0"/>
                                  </p:stCondLst>
                                  <p:childTnLst>
                                    <p:set>
                                      <p:cBhvr>
                                        <p:cTn id="337" dur="1" fill="hold">
                                          <p:stCondLst>
                                            <p:cond delay="0"/>
                                          </p:stCondLst>
                                        </p:cTn>
                                        <p:tgtEl>
                                          <p:spTgt spid="346">
                                            <p:txEl>
                                              <p:pRg st="4" end="4"/>
                                            </p:txEl>
                                          </p:spTgt>
                                        </p:tgtEl>
                                        <p:attrNameLst>
                                          <p:attrName>style.visibility</p:attrName>
                                        </p:attrNameLst>
                                      </p:cBhvr>
                                      <p:to>
                                        <p:strVal val="visible"/>
                                      </p:to>
                                    </p:set>
                                    <p:animEffect filter="fade" transition="in">
                                      <p:cBhvr additive="repl">
                                        <p:cTn id="338" dur="500"/>
                                        <p:tgtEl>
                                          <p:spTgt spid="346">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47000"/>
          </a:bodyPr>
          <a:p>
            <a:pPr algn="ctr">
              <a:lnSpc>
                <a:spcPct val="100000"/>
              </a:lnSpc>
            </a:pPr>
            <a:r>
              <a:rPr b="1" lang="cs-CZ" sz="4400" spc="-1" strike="noStrike">
                <a:solidFill>
                  <a:srgbClr val="262626"/>
                </a:solidFill>
                <a:latin typeface="Garamond"/>
              </a:rPr>
              <a:t>Platnost, působnost, účinnost </a:t>
            </a:r>
            <a:br/>
            <a:endParaRPr b="0" lang="cs-CZ" sz="4400" spc="-1" strike="noStrike">
              <a:latin typeface="Arial"/>
            </a:endParaRPr>
          </a:p>
        </p:txBody>
      </p:sp>
      <p:sp>
        <p:nvSpPr>
          <p:cNvPr id="34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9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Působnost právní normy </a:t>
            </a:r>
            <a:r>
              <a:rPr b="0" lang="cs-CZ" sz="2400" spc="-1" strike="noStrike">
                <a:solidFill>
                  <a:srgbClr val="262626"/>
                </a:solidFill>
                <a:latin typeface="Garamond"/>
              </a:rPr>
              <a:t>– na co norma působí → věcná (na co je právní předpis použit, co vymezuje), časová (odkdy dokdy platí), prostorová (kde platí, část území, celostátní), osobní (na koho platí – osoby na území ČR/ občané ČR).</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Planost právní normy - </a:t>
            </a:r>
            <a:r>
              <a:rPr b="0" lang="cs-CZ" sz="2400" spc="-1" strike="noStrike">
                <a:solidFill>
                  <a:srgbClr val="262626"/>
                </a:solidFill>
                <a:latin typeface="Garamond"/>
              </a:rPr>
              <a:t>platná, pokud byla vytvořena předepsaným způsobem, vydána příslušným orgánem a vyhlášena řádným způsobem (Sbírka zákonů, vyhláška na úřední desce, Věstník právních předpisů kraje).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Účinnost právní normy – </a:t>
            </a:r>
            <a:r>
              <a:rPr b="0" lang="cs-CZ" sz="2400" spc="-1" strike="noStrike">
                <a:solidFill>
                  <a:srgbClr val="262626"/>
                </a:solidFill>
                <a:latin typeface="Garamond"/>
              </a:rPr>
              <a:t>norma se stává platnou, den platnosti bývá uveden, jinak 15. den po vyhlášení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Vacatio legis = Období od platnosti do účinnosti právní normy</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39" dur="indefinite" restart="never" nodeType="tmRoot">
          <p:childTnLst>
            <p:seq>
              <p:cTn id="340" dur="indefinite" nodeType="mainSeq">
                <p:childTnLst>
                  <p:par>
                    <p:cTn id="341" fill="hold">
                      <p:stCondLst>
                        <p:cond delay="indefinite"/>
                      </p:stCondLst>
                      <p:childTnLst>
                        <p:par>
                          <p:cTn id="342" fill="hold">
                            <p:stCondLst>
                              <p:cond delay="0"/>
                            </p:stCondLst>
                            <p:childTnLst>
                              <p:par>
                                <p:cTn id="343" nodeType="clickEffect" fill="hold" presetClass="entr" presetID="10">
                                  <p:stCondLst>
                                    <p:cond delay="0"/>
                                  </p:stCondLst>
                                  <p:childTnLst>
                                    <p:set>
                                      <p:cBhvr>
                                        <p:cTn id="344" dur="1" fill="hold">
                                          <p:stCondLst>
                                            <p:cond delay="0"/>
                                          </p:stCondLst>
                                        </p:cTn>
                                        <p:tgtEl>
                                          <p:spTgt spid="348">
                                            <p:txEl>
                                              <p:pRg st="0" end="0"/>
                                            </p:txEl>
                                          </p:spTgt>
                                        </p:tgtEl>
                                        <p:attrNameLst>
                                          <p:attrName>style.visibility</p:attrName>
                                        </p:attrNameLst>
                                      </p:cBhvr>
                                      <p:to>
                                        <p:strVal val="visible"/>
                                      </p:to>
                                    </p:set>
                                    <p:animEffect filter="fade" transition="in">
                                      <p:cBhvr additive="repl">
                                        <p:cTn id="345" dur="500"/>
                                        <p:tgtEl>
                                          <p:spTgt spid="348">
                                            <p:txEl>
                                              <p:pRg st="0" end="0"/>
                                            </p:txEl>
                                          </p:spTgt>
                                        </p:tgtEl>
                                      </p:cBhvr>
                                    </p:animEffec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0">
                                  <p:stCondLst>
                                    <p:cond delay="0"/>
                                  </p:stCondLst>
                                  <p:childTnLst>
                                    <p:set>
                                      <p:cBhvr>
                                        <p:cTn id="349" dur="1" fill="hold">
                                          <p:stCondLst>
                                            <p:cond delay="0"/>
                                          </p:stCondLst>
                                        </p:cTn>
                                        <p:tgtEl>
                                          <p:spTgt spid="348">
                                            <p:txEl>
                                              <p:pRg st="1" end="1"/>
                                            </p:txEl>
                                          </p:spTgt>
                                        </p:tgtEl>
                                        <p:attrNameLst>
                                          <p:attrName>style.visibility</p:attrName>
                                        </p:attrNameLst>
                                      </p:cBhvr>
                                      <p:to>
                                        <p:strVal val="visible"/>
                                      </p:to>
                                    </p:set>
                                    <p:animEffect filter="fade" transition="in">
                                      <p:cBhvr additive="repl">
                                        <p:cTn id="350" dur="500"/>
                                        <p:tgtEl>
                                          <p:spTgt spid="348">
                                            <p:txEl>
                                              <p:pRg st="1" end="1"/>
                                            </p:txEl>
                                          </p:spTgt>
                                        </p:tgtEl>
                                      </p:cBhvr>
                                    </p:animEffect>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10">
                                  <p:stCondLst>
                                    <p:cond delay="0"/>
                                  </p:stCondLst>
                                  <p:childTnLst>
                                    <p:set>
                                      <p:cBhvr>
                                        <p:cTn id="354" dur="1" fill="hold">
                                          <p:stCondLst>
                                            <p:cond delay="0"/>
                                          </p:stCondLst>
                                        </p:cTn>
                                        <p:tgtEl>
                                          <p:spTgt spid="348">
                                            <p:txEl>
                                              <p:pRg st="2" end="2"/>
                                            </p:txEl>
                                          </p:spTgt>
                                        </p:tgtEl>
                                        <p:attrNameLst>
                                          <p:attrName>style.visibility</p:attrName>
                                        </p:attrNameLst>
                                      </p:cBhvr>
                                      <p:to>
                                        <p:strVal val="visible"/>
                                      </p:to>
                                    </p:set>
                                    <p:animEffect filter="fade" transition="in">
                                      <p:cBhvr additive="repl">
                                        <p:cTn id="355" dur="500"/>
                                        <p:tgtEl>
                                          <p:spTgt spid="348">
                                            <p:txEl>
                                              <p:pRg st="2" end="2"/>
                                            </p:txEl>
                                          </p:spTgt>
                                        </p:tgtEl>
                                      </p:cBhvr>
                                    </p:animEffect>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10">
                                  <p:stCondLst>
                                    <p:cond delay="0"/>
                                  </p:stCondLst>
                                  <p:childTnLst>
                                    <p:set>
                                      <p:cBhvr>
                                        <p:cTn id="359" dur="1" fill="hold">
                                          <p:stCondLst>
                                            <p:cond delay="0"/>
                                          </p:stCondLst>
                                        </p:cTn>
                                        <p:tgtEl>
                                          <p:spTgt spid="348">
                                            <p:txEl>
                                              <p:pRg st="3" end="3"/>
                                            </p:txEl>
                                          </p:spTgt>
                                        </p:tgtEl>
                                        <p:attrNameLst>
                                          <p:attrName>style.visibility</p:attrName>
                                        </p:attrNameLst>
                                      </p:cBhvr>
                                      <p:to>
                                        <p:strVal val="visible"/>
                                      </p:to>
                                    </p:set>
                                    <p:animEffect filter="fade" transition="in">
                                      <p:cBhvr additive="repl">
                                        <p:cTn id="360" dur="500"/>
                                        <p:tgtEl>
                                          <p:spTgt spid="348">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u="sng">
                <a:solidFill>
                  <a:srgbClr val="262626"/>
                </a:solidFill>
                <a:uFillTx/>
                <a:latin typeface="Garamond"/>
              </a:rPr>
              <a:t>Právní síla</a:t>
            </a:r>
            <a:br/>
            <a:endParaRPr b="0" lang="cs-CZ" sz="4400" spc="-1" strike="noStrike">
              <a:latin typeface="Arial"/>
            </a:endParaRPr>
          </a:p>
        </p:txBody>
      </p:sp>
      <p:sp>
        <p:nvSpPr>
          <p:cNvPr id="35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Právní síla je vlastnost právní normy, která ji činí nadřazenou nebo podřazenou jiné normě.</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a:t>
            </a:r>
            <a:r>
              <a:rPr b="0" lang="cs-CZ" sz="2000" spc="-1" strike="noStrike">
                <a:solidFill>
                  <a:srgbClr val="262626"/>
                </a:solidFill>
                <a:latin typeface="Garamond"/>
              </a:rPr>
              <a:t>	</a:t>
            </a:r>
            <a:r>
              <a:rPr b="0" lang="cs-CZ" sz="2000" spc="-1" strike="noStrike">
                <a:solidFill>
                  <a:srgbClr val="262626"/>
                </a:solidFill>
                <a:latin typeface="Garamond"/>
              </a:rPr>
              <a:t>vlastnost, která určuje právní normě její pozici v právním řádu → něco jako hodnost vojáků v armádě.</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a:t>
            </a:r>
            <a:r>
              <a:rPr b="0" lang="cs-CZ" sz="2000" spc="-1" strike="noStrike">
                <a:solidFill>
                  <a:srgbClr val="262626"/>
                </a:solidFill>
                <a:latin typeface="Garamond"/>
              </a:rPr>
              <a:t>	</a:t>
            </a:r>
            <a:r>
              <a:rPr b="0" lang="cs-CZ" sz="2000" spc="-1" strike="noStrike">
                <a:solidFill>
                  <a:srgbClr val="262626"/>
                </a:solidFill>
                <a:latin typeface="Garamond"/>
              </a:rPr>
              <a:t>právní norma nižší síly musí být v souladu s normou vyšší právní síly</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a:t>
            </a:r>
            <a:r>
              <a:rPr b="0" lang="cs-CZ" sz="2000" spc="-1" strike="noStrike">
                <a:solidFill>
                  <a:srgbClr val="262626"/>
                </a:solidFill>
                <a:latin typeface="Garamond"/>
              </a:rPr>
              <a:t>	</a:t>
            </a:r>
            <a:r>
              <a:rPr b="0" lang="cs-CZ" sz="2000" spc="-1" strike="noStrike">
                <a:solidFill>
                  <a:srgbClr val="262626"/>
                </a:solidFill>
                <a:latin typeface="Garamond"/>
              </a:rPr>
              <a:t>právní síla právní normy se určuje podle pramene práva, ve kterém je norma obsažena. </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361" dur="indefinite" restart="never" nodeType="tmRoot">
          <p:childTnLst>
            <p:seq>
              <p:cTn id="36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cs-CZ" sz="4400" spc="-1" strike="noStrike">
                <a:solidFill>
                  <a:srgbClr val="262626"/>
                </a:solidFill>
                <a:latin typeface="Garamond"/>
              </a:rPr>
              <a:t>Dějiny práva</a:t>
            </a:r>
            <a:endParaRPr b="0" lang="cs-CZ" sz="4400" spc="-1" strike="noStrike">
              <a:latin typeface="Arial"/>
            </a:endParaRPr>
          </a:p>
        </p:txBody>
      </p:sp>
      <p:sp>
        <p:nvSpPr>
          <p:cNvPr id="31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Nemůžeme přesně označit, kdy právo vzniklo. Každá společnost (aby v ní nepřevládal chaos) stanovovala určitá pravidla chování, kterými se lidé museli řídit. Nejprve existovalo právo pouze ve vědomí lidí – zvykové právo. Později se obyčeje začaly přepisovat.</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cs-CZ" sz="4400" spc="-1" strike="noStrike">
                <a:solidFill>
                  <a:srgbClr val="262626"/>
                </a:solidFill>
                <a:latin typeface="Garamond"/>
              </a:rPr>
              <a:t>Právní síla – </a:t>
            </a:r>
            <a:r>
              <a:rPr b="0" lang="cs-CZ" sz="1800" spc="-1" strike="noStrike">
                <a:solidFill>
                  <a:srgbClr val="262626"/>
                </a:solidFill>
                <a:latin typeface="Garamond"/>
              </a:rPr>
              <a:t>vlastnost právní normy, která ji činí nadřazenou jiné právní normě</a:t>
            </a:r>
            <a:endParaRPr b="0" lang="cs-CZ" sz="1800" spc="-1" strike="noStrike">
              <a:latin typeface="Arial"/>
            </a:endParaRPr>
          </a:p>
        </p:txBody>
      </p:sp>
      <p:pic>
        <p:nvPicPr>
          <p:cNvPr id="352" name="Zástupný symbol pro obsah 3" descr=""/>
          <p:cNvPicPr/>
          <p:nvPr/>
        </p:nvPicPr>
        <p:blipFill>
          <a:blip r:embed="rId1"/>
          <a:stretch/>
        </p:blipFill>
        <p:spPr>
          <a:xfrm>
            <a:off x="3472200" y="2557440"/>
            <a:ext cx="4834800" cy="3625920"/>
          </a:xfrm>
          <a:prstGeom prst="rect">
            <a:avLst/>
          </a:prstGeom>
          <a:ln>
            <a:noFill/>
          </a:ln>
        </p:spPr>
      </p:pic>
    </p:spTree>
  </p:cSld>
  <mc:AlternateContent>
    <mc:Choice Requires="p14">
      <p:transition spd="slow" p14:dur="2000"/>
    </mc:Choice>
    <mc:Fallback>
      <p:transition spd="slow"/>
    </mc:Fallback>
  </mc:AlternateContent>
  <p:timing>
    <p:tnLst>
      <p:par>
        <p:cTn id="363" dur="indefinite" restart="never" nodeType="tmRoot">
          <p:childTnLst>
            <p:seq>
              <p:cTn id="364"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 </a:t>
            </a:r>
            <a:r>
              <a:rPr b="1" lang="cs-CZ" sz="4400" spc="-1" strike="noStrike">
                <a:solidFill>
                  <a:srgbClr val="262626"/>
                </a:solidFill>
                <a:latin typeface="Garamond"/>
              </a:rPr>
              <a:t>Právní kultura</a:t>
            </a:r>
            <a:br/>
            <a:endParaRPr b="0" lang="cs-CZ" sz="4400" spc="-1" strike="noStrike">
              <a:latin typeface="Arial"/>
            </a:endParaRPr>
          </a:p>
        </p:txBody>
      </p:sp>
      <p:sp>
        <p:nvSpPr>
          <p:cNvPr id="35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65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evropská kontinentální kultura</a:t>
            </a:r>
            <a:r>
              <a:rPr b="0" lang="cs-CZ" sz="2400" spc="-1" strike="noStrike">
                <a:solidFill>
                  <a:srgbClr val="262626"/>
                </a:solidFill>
                <a:latin typeface="Garamond"/>
              </a:rPr>
              <a:t> – pramenem práva je psané právo, parlament jako zákonodárce tvoří právo.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angloamerická právní kultura</a:t>
            </a:r>
            <a:r>
              <a:rPr b="0" lang="cs-CZ" sz="2400" spc="-1" strike="noStrike">
                <a:solidFill>
                  <a:srgbClr val="262626"/>
                </a:solidFill>
                <a:latin typeface="Garamond"/>
              </a:rPr>
              <a:t> </a:t>
            </a:r>
            <a:r>
              <a:rPr b="0" i="1" lang="cs-CZ" sz="2400" spc="-1" strike="noStrike">
                <a:solidFill>
                  <a:srgbClr val="262626"/>
                </a:solidFill>
                <a:latin typeface="Garamond"/>
              </a:rPr>
              <a:t>(též systém common law)</a:t>
            </a:r>
            <a:r>
              <a:rPr b="0" lang="cs-CZ" sz="2400" spc="-1" strike="noStrike">
                <a:solidFill>
                  <a:srgbClr val="262626"/>
                </a:solidFill>
                <a:latin typeface="Garamond"/>
              </a:rPr>
              <a:t> – pramenem práva je soudní rozhodnutí, precedent. Existují také psané zákony, ale jsou mnohem obecnější. Náplň zákonu dává svým rozhodnutím soudce. Jakmile soud nějaký případ rozhodne, ostatní soudci se jeho rozhodnutím řídí a všechny podobné případy rozhodují podobně. Takové první rozhodnutí, kterým se ostatní řídí, je soudní precedent.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islámská právní kultura</a:t>
            </a:r>
            <a:r>
              <a:rPr b="0" lang="cs-CZ" sz="2400" spc="-1" strike="noStrike">
                <a:solidFill>
                  <a:srgbClr val="262626"/>
                </a:solidFill>
                <a:latin typeface="Garamond"/>
              </a:rPr>
              <a:t>- zdrojem práva je islám, Korán.</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65" dur="indefinite" restart="never" nodeType="tmRoot">
          <p:childTnLst>
            <p:seq>
              <p:cTn id="366" dur="indefinite" nodeType="mainSeq">
                <p:childTnLst>
                  <p:par>
                    <p:cTn id="367" fill="hold">
                      <p:stCondLst>
                        <p:cond delay="indefinite"/>
                      </p:stCondLst>
                      <p:childTnLst>
                        <p:par>
                          <p:cTn id="368" fill="hold">
                            <p:stCondLst>
                              <p:cond delay="0"/>
                            </p:stCondLst>
                            <p:childTnLst>
                              <p:par>
                                <p:cTn id="369" nodeType="clickEffect" fill="hold" presetClass="entr" presetID="10">
                                  <p:stCondLst>
                                    <p:cond delay="0"/>
                                  </p:stCondLst>
                                  <p:childTnLst>
                                    <p:set>
                                      <p:cBhvr>
                                        <p:cTn id="370" dur="1" fill="hold">
                                          <p:stCondLst>
                                            <p:cond delay="0"/>
                                          </p:stCondLst>
                                        </p:cTn>
                                        <p:tgtEl>
                                          <p:spTgt spid="354">
                                            <p:txEl>
                                              <p:pRg st="0" end="0"/>
                                            </p:txEl>
                                          </p:spTgt>
                                        </p:tgtEl>
                                        <p:attrNameLst>
                                          <p:attrName>style.visibility</p:attrName>
                                        </p:attrNameLst>
                                      </p:cBhvr>
                                      <p:to>
                                        <p:strVal val="visible"/>
                                      </p:to>
                                    </p:set>
                                    <p:animEffect filter="fade" transition="in">
                                      <p:cBhvr additive="repl">
                                        <p:cTn id="371" dur="500"/>
                                        <p:tgtEl>
                                          <p:spTgt spid="354">
                                            <p:txEl>
                                              <p:pRg st="0" end="0"/>
                                            </p:txEl>
                                          </p:spTgt>
                                        </p:tgtEl>
                                      </p:cBhvr>
                                    </p:animEffect>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10">
                                  <p:stCondLst>
                                    <p:cond delay="0"/>
                                  </p:stCondLst>
                                  <p:childTnLst>
                                    <p:set>
                                      <p:cBhvr>
                                        <p:cTn id="375" dur="1" fill="hold">
                                          <p:stCondLst>
                                            <p:cond delay="0"/>
                                          </p:stCondLst>
                                        </p:cTn>
                                        <p:tgtEl>
                                          <p:spTgt spid="354">
                                            <p:txEl>
                                              <p:pRg st="1" end="1"/>
                                            </p:txEl>
                                          </p:spTgt>
                                        </p:tgtEl>
                                        <p:attrNameLst>
                                          <p:attrName>style.visibility</p:attrName>
                                        </p:attrNameLst>
                                      </p:cBhvr>
                                      <p:to>
                                        <p:strVal val="visible"/>
                                      </p:to>
                                    </p:set>
                                    <p:animEffect filter="fade" transition="in">
                                      <p:cBhvr additive="repl">
                                        <p:cTn id="376" dur="500"/>
                                        <p:tgtEl>
                                          <p:spTgt spid="354">
                                            <p:txEl>
                                              <p:pRg st="1" end="1"/>
                                            </p:txEl>
                                          </p:spTgt>
                                        </p:tgtEl>
                                      </p:cBhvr>
                                    </p:animEffect>
                                  </p:childTnLst>
                                </p:cTn>
                              </p:par>
                            </p:childTnLst>
                          </p:cTn>
                        </p:par>
                      </p:childTnLst>
                    </p:cTn>
                  </p:par>
                  <p:par>
                    <p:cTn id="377" fill="hold">
                      <p:stCondLst>
                        <p:cond delay="indefinite"/>
                      </p:stCondLst>
                      <p:childTnLst>
                        <p:par>
                          <p:cTn id="378" fill="hold">
                            <p:stCondLst>
                              <p:cond delay="0"/>
                            </p:stCondLst>
                            <p:childTnLst>
                              <p:par>
                                <p:cTn id="379" nodeType="clickEffect" fill="hold" presetClass="entr" presetID="10">
                                  <p:stCondLst>
                                    <p:cond delay="0"/>
                                  </p:stCondLst>
                                  <p:childTnLst>
                                    <p:set>
                                      <p:cBhvr>
                                        <p:cTn id="380" dur="1" fill="hold">
                                          <p:stCondLst>
                                            <p:cond delay="0"/>
                                          </p:stCondLst>
                                        </p:cTn>
                                        <p:tgtEl>
                                          <p:spTgt spid="354">
                                            <p:txEl>
                                              <p:pRg st="2" end="2"/>
                                            </p:txEl>
                                          </p:spTgt>
                                        </p:tgtEl>
                                        <p:attrNameLst>
                                          <p:attrName>style.visibility</p:attrName>
                                        </p:attrNameLst>
                                      </p:cBhvr>
                                      <p:to>
                                        <p:strVal val="visible"/>
                                      </p:to>
                                    </p:set>
                                    <p:animEffect filter="fade" transition="in">
                                      <p:cBhvr additive="repl">
                                        <p:cTn id="381" dur="500"/>
                                        <p:tgtEl>
                                          <p:spTgt spid="354">
                                            <p:txEl>
                                              <p:pRg st="2" end="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Právní vztahy</a:t>
            </a:r>
            <a:br/>
            <a:endParaRPr b="0" lang="cs-CZ" sz="4400" spc="-1" strike="noStrike">
              <a:latin typeface="Arial"/>
            </a:endParaRPr>
          </a:p>
        </p:txBody>
      </p:sp>
      <p:sp>
        <p:nvSpPr>
          <p:cNvPr id="35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65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Právní vztah </a:t>
            </a:r>
            <a:r>
              <a:rPr b="0" lang="cs-CZ" sz="2400" spc="-1" strike="noStrike">
                <a:solidFill>
                  <a:srgbClr val="262626"/>
                </a:solidFill>
                <a:latin typeface="Garamond"/>
              </a:rPr>
              <a:t>je vztah mezi dvěma a více subjekty na základě práva. Subjekty v něm vystupují jako nositelé práv a povinností.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Dluh, manželství, společnost s ručením omezením,…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1" lang="cs-CZ" sz="2400" spc="-1" strike="noStrike" u="sng">
                <a:solidFill>
                  <a:srgbClr val="262626"/>
                </a:solidFill>
                <a:uFillTx/>
                <a:latin typeface="Garamond"/>
              </a:rPr>
              <a:t>Prvky právního vztahu: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Subjekt </a:t>
            </a:r>
            <a:r>
              <a:rPr b="0" i="1" lang="cs-CZ" sz="2400" spc="-1" strike="noStrike">
                <a:solidFill>
                  <a:srgbClr val="262626"/>
                </a:solidFill>
                <a:latin typeface="Garamond"/>
              </a:rPr>
              <a:t>(účastníci)</a:t>
            </a:r>
            <a:r>
              <a:rPr b="1" lang="cs-CZ" sz="2400" spc="-1" strike="noStrike">
                <a:solidFill>
                  <a:srgbClr val="262626"/>
                </a:solidFill>
                <a:latin typeface="Garamond"/>
              </a:rPr>
              <a:t> -</a:t>
            </a:r>
            <a:r>
              <a:rPr b="0" lang="cs-CZ" sz="2400" spc="-1" strike="noStrike">
                <a:solidFill>
                  <a:srgbClr val="262626"/>
                </a:solidFill>
                <a:latin typeface="Garamond"/>
              </a:rPr>
              <a:t> fyzická, právnická os., stát → právo mu přiznává určitá práva a povinnosti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Objekt </a:t>
            </a:r>
            <a:r>
              <a:rPr b="0" i="1" lang="cs-CZ" sz="2400" spc="-1" strike="noStrike">
                <a:solidFill>
                  <a:srgbClr val="262626"/>
                </a:solidFill>
                <a:latin typeface="Garamond"/>
              </a:rPr>
              <a:t>(předmět)- </a:t>
            </a:r>
            <a:r>
              <a:rPr b="0" lang="cs-CZ" sz="2400" spc="-1" strike="noStrike">
                <a:solidFill>
                  <a:srgbClr val="262626"/>
                </a:solidFill>
                <a:latin typeface="Garamond"/>
              </a:rPr>
              <a:t>to, čeho se právní vztah týká (např. kupovaná věc)</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Obsah - </a:t>
            </a:r>
            <a:r>
              <a:rPr b="0" lang="cs-CZ" sz="2400" spc="-1" strike="noStrike">
                <a:solidFill>
                  <a:srgbClr val="262626"/>
                </a:solidFill>
                <a:latin typeface="Garamond"/>
              </a:rPr>
              <a:t>oprávnění či povinnost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382" dur="indefinite" restart="never" nodeType="tmRoot">
          <p:childTnLst>
            <p:seq>
              <p:cTn id="383" dur="indefinite" nodeType="mainSeq">
                <p:childTnLst>
                  <p:par>
                    <p:cTn id="384" fill="hold">
                      <p:stCondLst>
                        <p:cond delay="indefinite"/>
                      </p:stCondLst>
                      <p:childTnLst>
                        <p:par>
                          <p:cTn id="385" fill="hold">
                            <p:stCondLst>
                              <p:cond delay="0"/>
                            </p:stCondLst>
                            <p:childTnLst>
                              <p:par>
                                <p:cTn id="386" nodeType="clickEffect" fill="hold" presetClass="entr" presetID="10">
                                  <p:stCondLst>
                                    <p:cond delay="0"/>
                                  </p:stCondLst>
                                  <p:childTnLst>
                                    <p:set>
                                      <p:cBhvr>
                                        <p:cTn id="387" dur="1" fill="hold">
                                          <p:stCondLst>
                                            <p:cond delay="0"/>
                                          </p:stCondLst>
                                        </p:cTn>
                                        <p:tgtEl>
                                          <p:spTgt spid="356">
                                            <p:txEl>
                                              <p:pRg st="0" end="0"/>
                                            </p:txEl>
                                          </p:spTgt>
                                        </p:tgtEl>
                                        <p:attrNameLst>
                                          <p:attrName>style.visibility</p:attrName>
                                        </p:attrNameLst>
                                      </p:cBhvr>
                                      <p:to>
                                        <p:strVal val="visible"/>
                                      </p:to>
                                    </p:set>
                                    <p:animEffect filter="fade" transition="in">
                                      <p:cBhvr additive="repl">
                                        <p:cTn id="388" dur="500"/>
                                        <p:tgtEl>
                                          <p:spTgt spid="356">
                                            <p:txEl>
                                              <p:pRg st="0" end="0"/>
                                            </p:txEl>
                                          </p:spTgt>
                                        </p:tgtEl>
                                      </p:cBhvr>
                                    </p:animEffect>
                                  </p:childTnLst>
                                </p:cTn>
                              </p:par>
                            </p:childTnLst>
                          </p:cTn>
                        </p:par>
                      </p:childTnLst>
                    </p:cTn>
                  </p:par>
                  <p:par>
                    <p:cTn id="389" fill="hold">
                      <p:stCondLst>
                        <p:cond delay="indefinite"/>
                      </p:stCondLst>
                      <p:childTnLst>
                        <p:par>
                          <p:cTn id="390" fill="hold">
                            <p:stCondLst>
                              <p:cond delay="0"/>
                            </p:stCondLst>
                            <p:childTnLst>
                              <p:par>
                                <p:cTn id="391" nodeType="clickEffect" fill="hold" presetClass="entr" presetID="10">
                                  <p:stCondLst>
                                    <p:cond delay="0"/>
                                  </p:stCondLst>
                                  <p:childTnLst>
                                    <p:set>
                                      <p:cBhvr>
                                        <p:cTn id="392" dur="1" fill="hold">
                                          <p:stCondLst>
                                            <p:cond delay="0"/>
                                          </p:stCondLst>
                                        </p:cTn>
                                        <p:tgtEl>
                                          <p:spTgt spid="356">
                                            <p:txEl>
                                              <p:pRg st="1" end="1"/>
                                            </p:txEl>
                                          </p:spTgt>
                                        </p:tgtEl>
                                        <p:attrNameLst>
                                          <p:attrName>style.visibility</p:attrName>
                                        </p:attrNameLst>
                                      </p:cBhvr>
                                      <p:to>
                                        <p:strVal val="visible"/>
                                      </p:to>
                                    </p:set>
                                    <p:animEffect filter="fade" transition="in">
                                      <p:cBhvr additive="repl">
                                        <p:cTn id="393" dur="500"/>
                                        <p:tgtEl>
                                          <p:spTgt spid="356">
                                            <p:txEl>
                                              <p:pRg st="1" end="1"/>
                                            </p:txEl>
                                          </p:spTgt>
                                        </p:tgtEl>
                                      </p:cBhvr>
                                    </p:animEffect>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10">
                                  <p:stCondLst>
                                    <p:cond delay="0"/>
                                  </p:stCondLst>
                                  <p:childTnLst>
                                    <p:set>
                                      <p:cBhvr>
                                        <p:cTn id="397" dur="1" fill="hold">
                                          <p:stCondLst>
                                            <p:cond delay="0"/>
                                          </p:stCondLst>
                                        </p:cTn>
                                        <p:tgtEl>
                                          <p:spTgt spid="356">
                                            <p:txEl>
                                              <p:pRg st="2" end="2"/>
                                            </p:txEl>
                                          </p:spTgt>
                                        </p:tgtEl>
                                        <p:attrNameLst>
                                          <p:attrName>style.visibility</p:attrName>
                                        </p:attrNameLst>
                                      </p:cBhvr>
                                      <p:to>
                                        <p:strVal val="visible"/>
                                      </p:to>
                                    </p:set>
                                    <p:animEffect filter="fade" transition="in">
                                      <p:cBhvr additive="repl">
                                        <p:cTn id="398" dur="500"/>
                                        <p:tgtEl>
                                          <p:spTgt spid="356">
                                            <p:txEl>
                                              <p:pRg st="2" end="2"/>
                                            </p:txEl>
                                          </p:spTgt>
                                        </p:tgtEl>
                                      </p:cBhvr>
                                    </p:animEffec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0">
                                  <p:stCondLst>
                                    <p:cond delay="0"/>
                                  </p:stCondLst>
                                  <p:childTnLst>
                                    <p:set>
                                      <p:cBhvr>
                                        <p:cTn id="402" dur="1" fill="hold">
                                          <p:stCondLst>
                                            <p:cond delay="0"/>
                                          </p:stCondLst>
                                        </p:cTn>
                                        <p:tgtEl>
                                          <p:spTgt spid="356">
                                            <p:txEl>
                                              <p:pRg st="3" end="3"/>
                                            </p:txEl>
                                          </p:spTgt>
                                        </p:tgtEl>
                                        <p:attrNameLst>
                                          <p:attrName>style.visibility</p:attrName>
                                        </p:attrNameLst>
                                      </p:cBhvr>
                                      <p:to>
                                        <p:strVal val="visible"/>
                                      </p:to>
                                    </p:set>
                                    <p:animEffect filter="fade" transition="in">
                                      <p:cBhvr additive="repl">
                                        <p:cTn id="403" dur="500"/>
                                        <p:tgtEl>
                                          <p:spTgt spid="356">
                                            <p:txEl>
                                              <p:pRg st="3" end="3"/>
                                            </p:txEl>
                                          </p:spTgt>
                                        </p:tgtEl>
                                      </p:cBhvr>
                                    </p:animEffect>
                                  </p:childTnLst>
                                </p:cTn>
                              </p:par>
                            </p:childTnLst>
                          </p:cTn>
                        </p:par>
                      </p:childTnLst>
                    </p:cTn>
                  </p:par>
                  <p:par>
                    <p:cTn id="404" fill="hold">
                      <p:stCondLst>
                        <p:cond delay="indefinite"/>
                      </p:stCondLst>
                      <p:childTnLst>
                        <p:par>
                          <p:cTn id="405" fill="hold">
                            <p:stCondLst>
                              <p:cond delay="0"/>
                            </p:stCondLst>
                            <p:childTnLst>
                              <p:par>
                                <p:cTn id="406" nodeType="clickEffect" fill="hold" presetClass="entr" presetID="10">
                                  <p:stCondLst>
                                    <p:cond delay="0"/>
                                  </p:stCondLst>
                                  <p:childTnLst>
                                    <p:set>
                                      <p:cBhvr>
                                        <p:cTn id="407" dur="1" fill="hold">
                                          <p:stCondLst>
                                            <p:cond delay="0"/>
                                          </p:stCondLst>
                                        </p:cTn>
                                        <p:tgtEl>
                                          <p:spTgt spid="356">
                                            <p:txEl>
                                              <p:pRg st="4" end="4"/>
                                            </p:txEl>
                                          </p:spTgt>
                                        </p:tgtEl>
                                        <p:attrNameLst>
                                          <p:attrName>style.visibility</p:attrName>
                                        </p:attrNameLst>
                                      </p:cBhvr>
                                      <p:to>
                                        <p:strVal val="visible"/>
                                      </p:to>
                                    </p:set>
                                    <p:animEffect filter="fade" transition="in">
                                      <p:cBhvr additive="repl">
                                        <p:cTn id="408" dur="500"/>
                                        <p:tgtEl>
                                          <p:spTgt spid="356">
                                            <p:txEl>
                                              <p:pRg st="4" end="4"/>
                                            </p:txEl>
                                          </p:spTgt>
                                        </p:tgtEl>
                                      </p:cBhvr>
                                    </p:animEffect>
                                  </p:childTnLst>
                                </p:cTn>
                              </p:par>
                            </p:childTnLst>
                          </p:cTn>
                        </p:par>
                      </p:childTnLst>
                    </p:cTn>
                  </p:par>
                  <p:par>
                    <p:cTn id="409" fill="hold">
                      <p:stCondLst>
                        <p:cond delay="indefinite"/>
                      </p:stCondLst>
                      <p:childTnLst>
                        <p:par>
                          <p:cTn id="410" fill="hold">
                            <p:stCondLst>
                              <p:cond delay="0"/>
                            </p:stCondLst>
                            <p:childTnLst>
                              <p:par>
                                <p:cTn id="411" nodeType="clickEffect" fill="hold" presetClass="entr" presetID="10">
                                  <p:stCondLst>
                                    <p:cond delay="0"/>
                                  </p:stCondLst>
                                  <p:childTnLst>
                                    <p:set>
                                      <p:cBhvr>
                                        <p:cTn id="412" dur="1" fill="hold">
                                          <p:stCondLst>
                                            <p:cond delay="0"/>
                                          </p:stCondLst>
                                        </p:cTn>
                                        <p:tgtEl>
                                          <p:spTgt spid="356">
                                            <p:txEl>
                                              <p:pRg st="5" end="5"/>
                                            </p:txEl>
                                          </p:spTgt>
                                        </p:tgtEl>
                                        <p:attrNameLst>
                                          <p:attrName>style.visibility</p:attrName>
                                        </p:attrNameLst>
                                      </p:cBhvr>
                                      <p:to>
                                        <p:strVal val="visible"/>
                                      </p:to>
                                    </p:set>
                                    <p:animEffect filter="fade" transition="in">
                                      <p:cBhvr additive="repl">
                                        <p:cTn id="413" dur="500"/>
                                        <p:tgtEl>
                                          <p:spTgt spid="356">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cs-CZ" sz="4400" spc="-1" strike="noStrike" u="sng">
                <a:solidFill>
                  <a:srgbClr val="262626"/>
                </a:solidFill>
                <a:uFillTx/>
                <a:latin typeface="Garamond"/>
              </a:rPr>
              <a:t>Subjekty právních vztahů</a:t>
            </a:r>
            <a:endParaRPr b="0" lang="cs-CZ" sz="4400" spc="-1" strike="noStrike">
              <a:latin typeface="Arial"/>
            </a:endParaRPr>
          </a:p>
        </p:txBody>
      </p:sp>
      <p:sp>
        <p:nvSpPr>
          <p:cNvPr id="35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28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Fyzická osoba (občané, jednotlivci) </a:t>
            </a:r>
            <a:r>
              <a:rPr b="0" lang="cs-CZ" sz="2400" spc="-1" strike="noStrike">
                <a:solidFill>
                  <a:srgbClr val="262626"/>
                </a:solidFill>
                <a:latin typeface="Garamond"/>
              </a:rPr>
              <a:t>může zakládat, měnit nebo rušit právní vztahy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fyzická osoba se stává subjektem práva </a:t>
            </a:r>
            <a:r>
              <a:rPr b="1" lang="cs-CZ" sz="2400" spc="-1" strike="noStrike">
                <a:solidFill>
                  <a:srgbClr val="262626"/>
                </a:solidFill>
                <a:latin typeface="Garamond"/>
              </a:rPr>
              <a:t>ukončením porodu</a:t>
            </a:r>
            <a:r>
              <a:rPr b="0" lang="cs-CZ" sz="2400" spc="-1" strike="noStrike">
                <a:solidFill>
                  <a:srgbClr val="262626"/>
                </a:solidFill>
                <a:latin typeface="Garamond"/>
              </a:rPr>
              <a:t>, narodí-li se živá. Pokud se dítě narodí již mrtvé, nikdy subjektem práva nebylo a nebude.  Existuje jediná výjimka. V poslední vůli (závěť) je možno odkázat majetek dítěti dosud nenarozenému, ale již počatému, za podmínky, že se narodí živé.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svéprávnosti</a:t>
            </a:r>
            <a:r>
              <a:rPr b="0" lang="cs-CZ" sz="2400" spc="-1" strike="noStrike">
                <a:solidFill>
                  <a:srgbClr val="262626"/>
                </a:solidFill>
                <a:latin typeface="Garamond"/>
              </a:rPr>
              <a:t> nabývá fyzická osoba v ČR dosažením </a:t>
            </a:r>
            <a:r>
              <a:rPr b="1" lang="cs-CZ" sz="2400" spc="-1" strike="noStrike">
                <a:solidFill>
                  <a:srgbClr val="262626"/>
                </a:solidFill>
                <a:latin typeface="Garamond"/>
              </a:rPr>
              <a:t>18. narozenin</a:t>
            </a:r>
            <a:r>
              <a:rPr b="0" lang="cs-CZ" sz="2400" spc="-1" strike="noStrike">
                <a:solidFill>
                  <a:srgbClr val="262626"/>
                </a:solidFill>
                <a:latin typeface="Garamond"/>
              </a:rPr>
              <a:t> (nebo v den, kdy se souhlasem soudu uzavřela manželství, ačkoliv věku 18 let ještě nedosáhla - nemůže být mladší 16 let)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Svéprávnost</a:t>
            </a:r>
            <a:r>
              <a:rPr b="0" lang="cs-CZ" sz="2400" spc="-1" strike="noStrike">
                <a:solidFill>
                  <a:srgbClr val="262626"/>
                </a:solidFill>
                <a:latin typeface="Garamond"/>
              </a:rPr>
              <a:t> fyzické osoby může být soudem </a:t>
            </a:r>
            <a:r>
              <a:rPr b="1" lang="cs-CZ" sz="2400" spc="-1" strike="noStrike">
                <a:solidFill>
                  <a:srgbClr val="262626"/>
                </a:solidFill>
                <a:latin typeface="Garamond"/>
              </a:rPr>
              <a:t>omezena</a:t>
            </a:r>
            <a:r>
              <a:rPr b="0" lang="cs-CZ" sz="2400" spc="-1" strike="noStrike">
                <a:solidFill>
                  <a:srgbClr val="262626"/>
                </a:solidFill>
                <a:latin typeface="Garamond"/>
              </a:rPr>
              <a:t>, nebo jí může být fyzická osoba zcela zbavena, ačkoliv již dosáhla věku 18 let. To se týká především duševně nemocných, popř. alkoholiků apod.</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lang="cs-CZ" sz="2400" spc="-1" strike="noStrike">
                <a:solidFill>
                  <a:srgbClr val="262626"/>
                </a:solidFill>
                <a:latin typeface="Garamond"/>
              </a:rPr>
              <a:t>fyzickou osobu identifikujeme prostřednictvím jejího jména a příjmení, bydliště a data narození</a:t>
            </a:r>
            <a:r>
              <a:rPr b="1" lang="cs-CZ" sz="2400" spc="-1" strike="noStrike">
                <a:solidFill>
                  <a:srgbClr val="262626"/>
                </a:solidFill>
                <a:latin typeface="Garamond"/>
              </a:rPr>
              <a:t> </a:t>
            </a:r>
            <a:br/>
            <a:r>
              <a:rPr b="0" lang="cs-CZ" sz="2400" spc="-1" strike="noStrike">
                <a:solidFill>
                  <a:srgbClr val="262626"/>
                </a:solidFill>
                <a:latin typeface="Garamond"/>
              </a:rPr>
              <a:t> </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414" dur="indefinite" restart="never" nodeType="tmRoot">
          <p:childTnLst>
            <p:seq>
              <p:cTn id="415" dur="indefinite" nodeType="mainSeq">
                <p:childTnLst>
                  <p:par>
                    <p:cTn id="416" fill="hold">
                      <p:stCondLst>
                        <p:cond delay="indefinite"/>
                      </p:stCondLst>
                      <p:childTnLst>
                        <p:par>
                          <p:cTn id="417" fill="hold">
                            <p:stCondLst>
                              <p:cond delay="0"/>
                            </p:stCondLst>
                            <p:childTnLst>
                              <p:par>
                                <p:cTn id="418" nodeType="clickEffect" fill="hold" presetClass="entr" presetID="10">
                                  <p:stCondLst>
                                    <p:cond delay="0"/>
                                  </p:stCondLst>
                                  <p:childTnLst>
                                    <p:set>
                                      <p:cBhvr>
                                        <p:cTn id="419" dur="1" fill="hold">
                                          <p:stCondLst>
                                            <p:cond delay="0"/>
                                          </p:stCondLst>
                                        </p:cTn>
                                        <p:tgtEl>
                                          <p:spTgt spid="358">
                                            <p:txEl>
                                              <p:pRg st="0" end="0"/>
                                            </p:txEl>
                                          </p:spTgt>
                                        </p:tgtEl>
                                        <p:attrNameLst>
                                          <p:attrName>style.visibility</p:attrName>
                                        </p:attrNameLst>
                                      </p:cBhvr>
                                      <p:to>
                                        <p:strVal val="visible"/>
                                      </p:to>
                                    </p:set>
                                    <p:animEffect filter="fade" transition="in">
                                      <p:cBhvr additive="repl">
                                        <p:cTn id="420" dur="500"/>
                                        <p:tgtEl>
                                          <p:spTgt spid="358">
                                            <p:txEl>
                                              <p:pRg st="0" end="0"/>
                                            </p:txEl>
                                          </p:spTgt>
                                        </p:tgtEl>
                                      </p:cBhvr>
                                    </p:animEffect>
                                  </p:childTnLst>
                                </p:cTn>
                              </p:par>
                            </p:childTnLst>
                          </p:cTn>
                        </p:par>
                      </p:childTnLst>
                    </p:cTn>
                  </p:par>
                  <p:par>
                    <p:cTn id="421" fill="hold">
                      <p:stCondLst>
                        <p:cond delay="indefinite"/>
                      </p:stCondLst>
                      <p:childTnLst>
                        <p:par>
                          <p:cTn id="422" fill="hold">
                            <p:stCondLst>
                              <p:cond delay="0"/>
                            </p:stCondLst>
                            <p:childTnLst>
                              <p:par>
                                <p:cTn id="423" nodeType="clickEffect" fill="hold" presetClass="entr" presetID="10">
                                  <p:stCondLst>
                                    <p:cond delay="0"/>
                                  </p:stCondLst>
                                  <p:childTnLst>
                                    <p:set>
                                      <p:cBhvr>
                                        <p:cTn id="424" dur="1" fill="hold">
                                          <p:stCondLst>
                                            <p:cond delay="0"/>
                                          </p:stCondLst>
                                        </p:cTn>
                                        <p:tgtEl>
                                          <p:spTgt spid="358">
                                            <p:txEl>
                                              <p:pRg st="1" end="1"/>
                                            </p:txEl>
                                          </p:spTgt>
                                        </p:tgtEl>
                                        <p:attrNameLst>
                                          <p:attrName>style.visibility</p:attrName>
                                        </p:attrNameLst>
                                      </p:cBhvr>
                                      <p:to>
                                        <p:strVal val="visible"/>
                                      </p:to>
                                    </p:set>
                                    <p:animEffect filter="fade" transition="in">
                                      <p:cBhvr additive="repl">
                                        <p:cTn id="425" dur="500"/>
                                        <p:tgtEl>
                                          <p:spTgt spid="358">
                                            <p:txEl>
                                              <p:pRg st="1" end="1"/>
                                            </p:txEl>
                                          </p:spTgt>
                                        </p:tgtEl>
                                      </p:cBhvr>
                                    </p:animEffect>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10">
                                  <p:stCondLst>
                                    <p:cond delay="0"/>
                                  </p:stCondLst>
                                  <p:childTnLst>
                                    <p:set>
                                      <p:cBhvr>
                                        <p:cTn id="429" dur="1" fill="hold">
                                          <p:stCondLst>
                                            <p:cond delay="0"/>
                                          </p:stCondLst>
                                        </p:cTn>
                                        <p:tgtEl>
                                          <p:spTgt spid="358">
                                            <p:txEl>
                                              <p:pRg st="2" end="2"/>
                                            </p:txEl>
                                          </p:spTgt>
                                        </p:tgtEl>
                                        <p:attrNameLst>
                                          <p:attrName>style.visibility</p:attrName>
                                        </p:attrNameLst>
                                      </p:cBhvr>
                                      <p:to>
                                        <p:strVal val="visible"/>
                                      </p:to>
                                    </p:set>
                                    <p:animEffect filter="fade" transition="in">
                                      <p:cBhvr additive="repl">
                                        <p:cTn id="430" dur="500"/>
                                        <p:tgtEl>
                                          <p:spTgt spid="358">
                                            <p:txEl>
                                              <p:pRg st="2" end="2"/>
                                            </p:txEl>
                                          </p:spTgt>
                                        </p:tgtEl>
                                      </p:cBhvr>
                                    </p:animEffect>
                                  </p:childTnLst>
                                </p:cTn>
                              </p:par>
                            </p:childTnLst>
                          </p:cTn>
                        </p:par>
                      </p:childTnLst>
                    </p:cTn>
                  </p:par>
                  <p:par>
                    <p:cTn id="431" fill="hold">
                      <p:stCondLst>
                        <p:cond delay="indefinite"/>
                      </p:stCondLst>
                      <p:childTnLst>
                        <p:par>
                          <p:cTn id="432" fill="hold">
                            <p:stCondLst>
                              <p:cond delay="0"/>
                            </p:stCondLst>
                            <p:childTnLst>
                              <p:par>
                                <p:cTn id="433" nodeType="clickEffect" fill="hold" presetClass="entr" presetID="10">
                                  <p:stCondLst>
                                    <p:cond delay="0"/>
                                  </p:stCondLst>
                                  <p:childTnLst>
                                    <p:set>
                                      <p:cBhvr>
                                        <p:cTn id="434" dur="1" fill="hold">
                                          <p:stCondLst>
                                            <p:cond delay="0"/>
                                          </p:stCondLst>
                                        </p:cTn>
                                        <p:tgtEl>
                                          <p:spTgt spid="358">
                                            <p:txEl>
                                              <p:pRg st="3" end="3"/>
                                            </p:txEl>
                                          </p:spTgt>
                                        </p:tgtEl>
                                        <p:attrNameLst>
                                          <p:attrName>style.visibility</p:attrName>
                                        </p:attrNameLst>
                                      </p:cBhvr>
                                      <p:to>
                                        <p:strVal val="visible"/>
                                      </p:to>
                                    </p:set>
                                    <p:animEffect filter="fade" transition="in">
                                      <p:cBhvr additive="repl">
                                        <p:cTn id="435" dur="500"/>
                                        <p:tgtEl>
                                          <p:spTgt spid="358">
                                            <p:txEl>
                                              <p:pRg st="3" end="3"/>
                                            </p:txEl>
                                          </p:spTgt>
                                        </p:tgtEl>
                                      </p:cBhvr>
                                    </p:animEffect>
                                  </p:childTnLst>
                                </p:cTn>
                              </p:par>
                            </p:childTnLst>
                          </p:cTn>
                        </p:par>
                      </p:childTnLst>
                    </p:cTn>
                  </p:par>
                  <p:par>
                    <p:cTn id="436" fill="hold">
                      <p:stCondLst>
                        <p:cond delay="indefinite"/>
                      </p:stCondLst>
                      <p:childTnLst>
                        <p:par>
                          <p:cTn id="437" fill="hold">
                            <p:stCondLst>
                              <p:cond delay="0"/>
                            </p:stCondLst>
                            <p:childTnLst>
                              <p:par>
                                <p:cTn id="438" nodeType="clickEffect" fill="hold" presetClass="entr" presetID="10">
                                  <p:stCondLst>
                                    <p:cond delay="0"/>
                                  </p:stCondLst>
                                  <p:childTnLst>
                                    <p:set>
                                      <p:cBhvr>
                                        <p:cTn id="439" dur="1" fill="hold">
                                          <p:stCondLst>
                                            <p:cond delay="0"/>
                                          </p:stCondLst>
                                        </p:cTn>
                                        <p:tgtEl>
                                          <p:spTgt spid="358">
                                            <p:txEl>
                                              <p:pRg st="4" end="4"/>
                                            </p:txEl>
                                          </p:spTgt>
                                        </p:tgtEl>
                                        <p:attrNameLst>
                                          <p:attrName>style.visibility</p:attrName>
                                        </p:attrNameLst>
                                      </p:cBhvr>
                                      <p:to>
                                        <p:strVal val="visible"/>
                                      </p:to>
                                    </p:set>
                                    <p:animEffect filter="fade" transition="in">
                                      <p:cBhvr additive="repl">
                                        <p:cTn id="440" dur="500"/>
                                        <p:tgtEl>
                                          <p:spTgt spid="358">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CustomShape 1"/>
          <p:cNvSpPr/>
          <p:nvPr/>
        </p:nvSpPr>
        <p:spPr>
          <a:xfrm>
            <a:off x="1295280" y="982080"/>
            <a:ext cx="9600480" cy="1303200"/>
          </a:xfrm>
          <a:prstGeom prst="rect">
            <a:avLst/>
          </a:prstGeom>
          <a:noFill/>
          <a:ln>
            <a:noFill/>
          </a:ln>
        </p:spPr>
        <p:style>
          <a:lnRef idx="0"/>
          <a:fillRef idx="0"/>
          <a:effectRef idx="0"/>
          <a:fontRef idx="minor"/>
        </p:style>
      </p:sp>
      <p:sp>
        <p:nvSpPr>
          <p:cNvPr id="36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Právnická osoba - </a:t>
            </a:r>
            <a:r>
              <a:rPr b="0" lang="cs-CZ" sz="2400" spc="-1" strike="noStrike">
                <a:solidFill>
                  <a:srgbClr val="262626"/>
                </a:solidFill>
                <a:latin typeface="Garamond"/>
              </a:rPr>
              <a:t>Uměle vytvořené sdružení osob nebo majetku, které mají práva a povinnosti</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Nadace</a:t>
            </a:r>
            <a:r>
              <a:rPr b="0" lang="cs-CZ" sz="2000" spc="-1" strike="noStrike">
                <a:solidFill>
                  <a:srgbClr val="262626"/>
                </a:solidFill>
                <a:latin typeface="Garamond"/>
              </a:rPr>
              <a:t> (účelová sdružení majetku), </a:t>
            </a:r>
            <a:r>
              <a:rPr b="1" lang="cs-CZ" sz="2000" spc="-1" strike="noStrike">
                <a:solidFill>
                  <a:srgbClr val="262626"/>
                </a:solidFill>
                <a:latin typeface="Garamond"/>
              </a:rPr>
              <a:t>občanská sdružení, politické strany, obchodní společnosti, obce a kraje</a:t>
            </a:r>
            <a:r>
              <a:rPr b="0" lang="cs-CZ" sz="2000" spc="-1" strike="noStrike">
                <a:solidFill>
                  <a:srgbClr val="262626"/>
                </a:solidFill>
                <a:latin typeface="Garamond"/>
              </a:rPr>
              <a:t> mohou vlastnit majetek a nakládat s ním</a:t>
            </a:r>
            <a:endParaRPr b="0" lang="cs-CZ" sz="20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za právnické osoby se pokládají mimo jiné sdružení FO a PO podle Občanského zákoníku</a:t>
            </a:r>
            <a:endParaRPr b="0" lang="cs-CZ" sz="2400" spc="-1" strike="noStrike">
              <a:latin typeface="Arial"/>
            </a:endParaRPr>
          </a:p>
          <a:p>
            <a:pPr lvl="1" marL="2858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právnickou osobu identifikujeme prostřednictvím jejího názvu a sídla. Společně s názvem a sídlem musí být při založení právnické osoby určen i předmět její činnosti. </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441" dur="indefinite" restart="never" nodeType="tmRoot">
          <p:childTnLst>
            <p:seq>
              <p:cTn id="442" dur="indefinite" nodeType="mainSeq">
                <p:childTnLst>
                  <p:par>
                    <p:cTn id="443" fill="hold">
                      <p:stCondLst>
                        <p:cond delay="indefinite"/>
                      </p:stCondLst>
                      <p:childTnLst>
                        <p:par>
                          <p:cTn id="444" fill="hold">
                            <p:stCondLst>
                              <p:cond delay="0"/>
                            </p:stCondLst>
                            <p:childTnLst>
                              <p:par>
                                <p:cTn id="445" nodeType="clickEffect" fill="hold" presetClass="entr" presetID="10">
                                  <p:stCondLst>
                                    <p:cond delay="0"/>
                                  </p:stCondLst>
                                  <p:childTnLst>
                                    <p:set>
                                      <p:cBhvr>
                                        <p:cTn id="446" dur="1" fill="hold">
                                          <p:stCondLst>
                                            <p:cond delay="0"/>
                                          </p:stCondLst>
                                        </p:cTn>
                                        <p:tgtEl>
                                          <p:spTgt spid="360">
                                            <p:txEl>
                                              <p:pRg st="0" end="0"/>
                                            </p:txEl>
                                          </p:spTgt>
                                        </p:tgtEl>
                                        <p:attrNameLst>
                                          <p:attrName>style.visibility</p:attrName>
                                        </p:attrNameLst>
                                      </p:cBhvr>
                                      <p:to>
                                        <p:strVal val="visible"/>
                                      </p:to>
                                    </p:set>
                                    <p:animEffect filter="fade" transition="in">
                                      <p:cBhvr additive="repl">
                                        <p:cTn id="447" dur="500"/>
                                        <p:tgtEl>
                                          <p:spTgt spid="360">
                                            <p:txEl>
                                              <p:pRg st="0" end="0"/>
                                            </p:txEl>
                                          </p:spTgt>
                                        </p:tgtEl>
                                      </p:cBhvr>
                                    </p:animEffect>
                                  </p:childTnLst>
                                </p:cTn>
                              </p:par>
                              <p:par>
                                <p:cTn id="448" nodeType="withEffect" fill="hold" presetClass="entr" presetID="10">
                                  <p:stCondLst>
                                    <p:cond delay="0"/>
                                  </p:stCondLst>
                                  <p:childTnLst>
                                    <p:set>
                                      <p:cBhvr>
                                        <p:cTn id="449" dur="1" fill="hold">
                                          <p:stCondLst>
                                            <p:cond delay="0"/>
                                          </p:stCondLst>
                                        </p:cTn>
                                        <p:tgtEl>
                                          <p:spTgt spid="360">
                                            <p:txEl>
                                              <p:pRg st="1" end="1"/>
                                            </p:txEl>
                                          </p:spTgt>
                                        </p:tgtEl>
                                        <p:attrNameLst>
                                          <p:attrName>style.visibility</p:attrName>
                                        </p:attrNameLst>
                                      </p:cBhvr>
                                      <p:to>
                                        <p:strVal val="visible"/>
                                      </p:to>
                                    </p:set>
                                    <p:animEffect filter="fade" transition="in">
                                      <p:cBhvr additive="repl">
                                        <p:cTn id="450" dur="500"/>
                                        <p:tgtEl>
                                          <p:spTgt spid="360">
                                            <p:txEl>
                                              <p:pRg st="1" end="1"/>
                                            </p:txEl>
                                          </p:spTgt>
                                        </p:tgtEl>
                                      </p:cBhvr>
                                    </p:animEffect>
                                  </p:childTnLst>
                                </p:cTn>
                              </p:par>
                            </p:childTnLst>
                          </p:cTn>
                        </p:par>
                      </p:childTnLst>
                    </p:cTn>
                  </p:par>
                  <p:par>
                    <p:cTn id="451" fill="hold">
                      <p:stCondLst>
                        <p:cond delay="indefinite"/>
                      </p:stCondLst>
                      <p:childTnLst>
                        <p:par>
                          <p:cTn id="452" fill="hold">
                            <p:stCondLst>
                              <p:cond delay="0"/>
                            </p:stCondLst>
                            <p:childTnLst>
                              <p:par>
                                <p:cTn id="453" nodeType="clickEffect" fill="hold" presetClass="entr" presetID="10">
                                  <p:stCondLst>
                                    <p:cond delay="0"/>
                                  </p:stCondLst>
                                  <p:childTnLst>
                                    <p:set>
                                      <p:cBhvr>
                                        <p:cTn id="454" dur="1" fill="hold">
                                          <p:stCondLst>
                                            <p:cond delay="0"/>
                                          </p:stCondLst>
                                        </p:cTn>
                                        <p:tgtEl>
                                          <p:spTgt spid="360">
                                            <p:txEl>
                                              <p:pRg st="2" end="2"/>
                                            </p:txEl>
                                          </p:spTgt>
                                        </p:tgtEl>
                                        <p:attrNameLst>
                                          <p:attrName>style.visibility</p:attrName>
                                        </p:attrNameLst>
                                      </p:cBhvr>
                                      <p:to>
                                        <p:strVal val="visible"/>
                                      </p:to>
                                    </p:set>
                                    <p:animEffect filter="fade" transition="in">
                                      <p:cBhvr additive="repl">
                                        <p:cTn id="455" dur="500"/>
                                        <p:tgtEl>
                                          <p:spTgt spid="360">
                                            <p:txEl>
                                              <p:pRg st="2" end="2"/>
                                            </p:txEl>
                                          </p:spTgt>
                                        </p:tgtEl>
                                      </p:cBhvr>
                                    </p:animEffect>
                                  </p:childTnLst>
                                </p:cTn>
                              </p:par>
                              <p:par>
                                <p:cTn id="456" nodeType="withEffect" fill="hold" presetClass="entr" presetID="10">
                                  <p:stCondLst>
                                    <p:cond delay="0"/>
                                  </p:stCondLst>
                                  <p:childTnLst>
                                    <p:set>
                                      <p:cBhvr>
                                        <p:cTn id="457" dur="1" fill="hold">
                                          <p:stCondLst>
                                            <p:cond delay="0"/>
                                          </p:stCondLst>
                                        </p:cTn>
                                        <p:tgtEl>
                                          <p:spTgt spid="360">
                                            <p:txEl>
                                              <p:pRg st="3" end="3"/>
                                            </p:txEl>
                                          </p:spTgt>
                                        </p:tgtEl>
                                        <p:attrNameLst>
                                          <p:attrName>style.visibility</p:attrName>
                                        </p:attrNameLst>
                                      </p:cBhvr>
                                      <p:to>
                                        <p:strVal val="visible"/>
                                      </p:to>
                                    </p:set>
                                    <p:animEffect filter="fade" transition="in">
                                      <p:cBhvr additive="repl">
                                        <p:cTn id="458" dur="500"/>
                                        <p:tgtEl>
                                          <p:spTgt spid="360">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1295280" y="982080"/>
            <a:ext cx="9600480" cy="1303200"/>
          </a:xfrm>
          <a:prstGeom prst="rect">
            <a:avLst/>
          </a:prstGeom>
          <a:noFill/>
          <a:ln>
            <a:noFill/>
          </a:ln>
        </p:spPr>
        <p:style>
          <a:lnRef idx="0"/>
          <a:fillRef idx="0"/>
          <a:effectRef idx="0"/>
          <a:fontRef idx="minor"/>
        </p:style>
      </p:sp>
      <p:sp>
        <p:nvSpPr>
          <p:cNvPr id="362"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Způsobilost k právům a povinnostem – </a:t>
            </a:r>
            <a:r>
              <a:rPr b="0" lang="cs-CZ" sz="2400" spc="-1" strike="noStrike">
                <a:solidFill>
                  <a:srgbClr val="262626"/>
                </a:solidFill>
                <a:latin typeface="Garamond"/>
              </a:rPr>
              <a:t>mít práva a nést za ně odpovědnost. Od narození (před narozením)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Způsobilost k právním úkonům – </a:t>
            </a:r>
            <a:r>
              <a:rPr b="0" lang="cs-CZ" sz="2400" spc="-1" strike="noStrike">
                <a:solidFill>
                  <a:srgbClr val="262626"/>
                </a:solidFill>
                <a:latin typeface="Garamond"/>
              </a:rPr>
              <a:t>zakládat, měnit a rušit právní vztahy (od 18, pracovní od 15 let) emancipace – zplnoletění (16)</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Způsobilost k protiprávnímu jednání/ Trestní odpovědnost – </a:t>
            </a:r>
            <a:r>
              <a:rPr b="0" lang="cs-CZ" sz="2400" spc="-1" strike="noStrike">
                <a:solidFill>
                  <a:srgbClr val="262626"/>
                </a:solidFill>
                <a:latin typeface="Garamond"/>
              </a:rPr>
              <a:t>nést odpovědnost za  vlastní protiprávní chování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lang="cs-CZ" sz="2400" spc="-1" strike="noStrike">
                <a:solidFill>
                  <a:srgbClr val="262626"/>
                </a:solidFill>
                <a:latin typeface="Garamond"/>
              </a:rPr>
              <a:t>(15) provinění, pod 15 čin jinak trestný, 18trestný čin</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459" dur="indefinite" restart="never" nodeType="tmRoot">
          <p:childTnLst>
            <p:seq>
              <p:cTn id="460" dur="indefinite" nodeType="mainSeq">
                <p:childTnLst>
                  <p:par>
                    <p:cTn id="461" fill="hold">
                      <p:stCondLst>
                        <p:cond delay="indefinite"/>
                      </p:stCondLst>
                      <p:childTnLst>
                        <p:par>
                          <p:cTn id="462" fill="hold">
                            <p:stCondLst>
                              <p:cond delay="0"/>
                            </p:stCondLst>
                            <p:childTnLst>
                              <p:par>
                                <p:cTn id="463" nodeType="clickEffect" fill="hold" presetClass="entr" presetID="10">
                                  <p:stCondLst>
                                    <p:cond delay="0"/>
                                  </p:stCondLst>
                                  <p:childTnLst>
                                    <p:set>
                                      <p:cBhvr>
                                        <p:cTn id="464" dur="1" fill="hold">
                                          <p:stCondLst>
                                            <p:cond delay="0"/>
                                          </p:stCondLst>
                                        </p:cTn>
                                        <p:tgtEl>
                                          <p:spTgt spid="362">
                                            <p:txEl>
                                              <p:pRg st="0" end="0"/>
                                            </p:txEl>
                                          </p:spTgt>
                                        </p:tgtEl>
                                        <p:attrNameLst>
                                          <p:attrName>style.visibility</p:attrName>
                                        </p:attrNameLst>
                                      </p:cBhvr>
                                      <p:to>
                                        <p:strVal val="visible"/>
                                      </p:to>
                                    </p:set>
                                    <p:animEffect filter="fade" transition="in">
                                      <p:cBhvr additive="repl">
                                        <p:cTn id="465" dur="500"/>
                                        <p:tgtEl>
                                          <p:spTgt spid="362">
                                            <p:txEl>
                                              <p:pRg st="0" end="0"/>
                                            </p:txEl>
                                          </p:spTgt>
                                        </p:tgtEl>
                                      </p:cBhvr>
                                    </p:animEffect>
                                  </p:childTnLst>
                                </p:cTn>
                              </p:par>
                            </p:childTnLst>
                          </p:cTn>
                        </p:par>
                      </p:childTnLst>
                    </p:cTn>
                  </p:par>
                  <p:par>
                    <p:cTn id="466" fill="hold">
                      <p:stCondLst>
                        <p:cond delay="indefinite"/>
                      </p:stCondLst>
                      <p:childTnLst>
                        <p:par>
                          <p:cTn id="467" fill="hold">
                            <p:stCondLst>
                              <p:cond delay="0"/>
                            </p:stCondLst>
                            <p:childTnLst>
                              <p:par>
                                <p:cTn id="468" nodeType="clickEffect" fill="hold" presetClass="entr" presetID="10">
                                  <p:stCondLst>
                                    <p:cond delay="0"/>
                                  </p:stCondLst>
                                  <p:childTnLst>
                                    <p:set>
                                      <p:cBhvr>
                                        <p:cTn id="469" dur="1" fill="hold">
                                          <p:stCondLst>
                                            <p:cond delay="0"/>
                                          </p:stCondLst>
                                        </p:cTn>
                                        <p:tgtEl>
                                          <p:spTgt spid="362">
                                            <p:txEl>
                                              <p:pRg st="1" end="1"/>
                                            </p:txEl>
                                          </p:spTgt>
                                        </p:tgtEl>
                                        <p:attrNameLst>
                                          <p:attrName>style.visibility</p:attrName>
                                        </p:attrNameLst>
                                      </p:cBhvr>
                                      <p:to>
                                        <p:strVal val="visible"/>
                                      </p:to>
                                    </p:set>
                                    <p:animEffect filter="fade" transition="in">
                                      <p:cBhvr additive="repl">
                                        <p:cTn id="470" dur="500"/>
                                        <p:tgtEl>
                                          <p:spTgt spid="362">
                                            <p:txEl>
                                              <p:pRg st="1" end="1"/>
                                            </p:txEl>
                                          </p:spTgt>
                                        </p:tgtEl>
                                      </p:cBhvr>
                                    </p:animEffect>
                                  </p:childTnLst>
                                </p:cTn>
                              </p:par>
                            </p:childTnLst>
                          </p:cTn>
                        </p:par>
                      </p:childTnLst>
                    </p:cTn>
                  </p:par>
                  <p:par>
                    <p:cTn id="471" fill="hold">
                      <p:stCondLst>
                        <p:cond delay="indefinite"/>
                      </p:stCondLst>
                      <p:childTnLst>
                        <p:par>
                          <p:cTn id="472" fill="hold">
                            <p:stCondLst>
                              <p:cond delay="0"/>
                            </p:stCondLst>
                            <p:childTnLst>
                              <p:par>
                                <p:cTn id="473" nodeType="clickEffect" fill="hold" presetClass="entr" presetID="10">
                                  <p:stCondLst>
                                    <p:cond delay="0"/>
                                  </p:stCondLst>
                                  <p:childTnLst>
                                    <p:set>
                                      <p:cBhvr>
                                        <p:cTn id="474" dur="1" fill="hold">
                                          <p:stCondLst>
                                            <p:cond delay="0"/>
                                          </p:stCondLst>
                                        </p:cTn>
                                        <p:tgtEl>
                                          <p:spTgt spid="362">
                                            <p:txEl>
                                              <p:pRg st="2" end="2"/>
                                            </p:txEl>
                                          </p:spTgt>
                                        </p:tgtEl>
                                        <p:attrNameLst>
                                          <p:attrName>style.visibility</p:attrName>
                                        </p:attrNameLst>
                                      </p:cBhvr>
                                      <p:to>
                                        <p:strVal val="visible"/>
                                      </p:to>
                                    </p:set>
                                    <p:animEffect filter="fade" transition="in">
                                      <p:cBhvr additive="repl">
                                        <p:cTn id="475" dur="500"/>
                                        <p:tgtEl>
                                          <p:spTgt spid="362">
                                            <p:txEl>
                                              <p:pRg st="2" end="2"/>
                                            </p:txEl>
                                          </p:spTgt>
                                        </p:tgtEl>
                                      </p:cBhvr>
                                    </p:animEffect>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10">
                                  <p:stCondLst>
                                    <p:cond delay="0"/>
                                  </p:stCondLst>
                                  <p:childTnLst>
                                    <p:set>
                                      <p:cBhvr>
                                        <p:cTn id="479" dur="1" fill="hold">
                                          <p:stCondLst>
                                            <p:cond delay="0"/>
                                          </p:stCondLst>
                                        </p:cTn>
                                        <p:tgtEl>
                                          <p:spTgt spid="362">
                                            <p:txEl>
                                              <p:pRg st="3" end="3"/>
                                            </p:txEl>
                                          </p:spTgt>
                                        </p:tgtEl>
                                        <p:attrNameLst>
                                          <p:attrName>style.visibility</p:attrName>
                                        </p:attrNameLst>
                                      </p:cBhvr>
                                      <p:to>
                                        <p:strVal val="visible"/>
                                      </p:to>
                                    </p:set>
                                    <p:animEffect filter="fade" transition="in">
                                      <p:cBhvr additive="repl">
                                        <p:cTn id="480" dur="500"/>
                                        <p:tgtEl>
                                          <p:spTgt spid="362">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Systém práva</a:t>
            </a:r>
            <a:endParaRPr b="0" lang="cs-CZ" sz="4400" spc="-1" strike="noStrike">
              <a:latin typeface="Arial"/>
            </a:endParaRPr>
          </a:p>
        </p:txBody>
      </p:sp>
      <p:sp>
        <p:nvSpPr>
          <p:cNvPr id="36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457200">
              <a:lnSpc>
                <a:spcPct val="100000"/>
              </a:lnSpc>
              <a:spcBef>
                <a:spcPts val="400"/>
              </a:spcBef>
              <a:spcAft>
                <a:spcPts val="601"/>
              </a:spcAft>
            </a:pPr>
            <a:r>
              <a:rPr b="1" lang="cs-CZ" sz="2000" spc="-1" strike="noStrike">
                <a:solidFill>
                  <a:srgbClr val="262626"/>
                </a:solidFill>
                <a:latin typeface="Garamond"/>
              </a:rPr>
              <a:t>MEZINÁRODNÍ PRÁVO</a:t>
            </a:r>
            <a:r>
              <a:rPr b="0" lang="cs-CZ" sz="2000" spc="-1" strike="noStrike">
                <a:solidFill>
                  <a:srgbClr val="262626"/>
                </a:solidFill>
                <a:latin typeface="Garamond"/>
              </a:rPr>
              <a:t> -  upravuje vzájemné vztahy mezi různými státy a mezinárodními organizacemi pomocí mezinárodních smluv </a:t>
            </a:r>
            <a:r>
              <a:rPr b="0" i="1" lang="cs-CZ" sz="2000" spc="-1" strike="noStrike">
                <a:solidFill>
                  <a:srgbClr val="262626"/>
                </a:solidFill>
                <a:latin typeface="Garamond"/>
              </a:rPr>
              <a:t>(EU).</a:t>
            </a:r>
            <a:r>
              <a:rPr b="0" lang="cs-CZ" sz="2000" spc="-1" strike="noStrike">
                <a:solidFill>
                  <a:srgbClr val="262626"/>
                </a:solidFill>
                <a:latin typeface="Garamond"/>
              </a:rPr>
              <a:t> </a:t>
            </a:r>
            <a:endParaRPr b="0" lang="cs-CZ" sz="2000" spc="-1" strike="noStrike">
              <a:latin typeface="Arial"/>
            </a:endParaRPr>
          </a:p>
          <a:p>
            <a:pPr marL="457200">
              <a:lnSpc>
                <a:spcPct val="100000"/>
              </a:lnSpc>
              <a:spcBef>
                <a:spcPts val="479"/>
              </a:spcBef>
              <a:spcAft>
                <a:spcPts val="601"/>
              </a:spcAft>
            </a:pPr>
            <a:r>
              <a:rPr b="1" lang="cs-CZ" sz="2400" spc="-1" strike="noStrike">
                <a:solidFill>
                  <a:srgbClr val="262626"/>
                </a:solidFill>
                <a:latin typeface="Garamond"/>
              </a:rPr>
              <a:t>	</a:t>
            </a:r>
            <a:r>
              <a:rPr b="1" lang="cs-CZ" sz="2000" spc="-1" strike="noStrike">
                <a:solidFill>
                  <a:srgbClr val="262626"/>
                </a:solidFill>
                <a:latin typeface="Garamond"/>
              </a:rPr>
              <a:t>PRÁVO VNITROSTÁTNÍ </a:t>
            </a:r>
            <a:r>
              <a:rPr b="0" lang="cs-CZ" sz="2400" spc="-1" strike="noStrike">
                <a:solidFill>
                  <a:srgbClr val="262626"/>
                </a:solidFill>
                <a:latin typeface="Garamond"/>
              </a:rPr>
              <a:t>– </a:t>
            </a:r>
            <a:r>
              <a:rPr b="0" lang="cs-CZ" sz="2000" spc="-1" strike="noStrike">
                <a:solidFill>
                  <a:srgbClr val="262626"/>
                </a:solidFill>
                <a:latin typeface="Garamond"/>
              </a:rPr>
              <a:t>řeší vztahy mezi subjekty na území jednoho státu.</a:t>
            </a:r>
            <a:endParaRPr b="0" lang="cs-CZ" sz="2000" spc="-1" strike="noStrike">
              <a:latin typeface="Arial"/>
            </a:endParaRPr>
          </a:p>
          <a:p>
            <a:pPr marL="457200">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481" dur="indefinite" restart="never" nodeType="tmRoot">
          <p:childTnLst>
            <p:seq>
              <p:cTn id="48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1295280" y="982080"/>
            <a:ext cx="9600480" cy="1303200"/>
          </a:xfrm>
          <a:prstGeom prst="rect">
            <a:avLst/>
          </a:prstGeom>
          <a:noFill/>
          <a:ln>
            <a:noFill/>
          </a:ln>
        </p:spPr>
        <p:style>
          <a:lnRef idx="0"/>
          <a:fillRef idx="0"/>
          <a:effectRef idx="0"/>
          <a:fontRef idx="minor"/>
        </p:style>
      </p:sp>
      <p:sp>
        <p:nvSpPr>
          <p:cNvPr id="36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Hmotné právo – </a:t>
            </a:r>
            <a:r>
              <a:rPr b="0" lang="cs-CZ" sz="2400" spc="-1" strike="noStrike">
                <a:solidFill>
                  <a:srgbClr val="262626"/>
                </a:solidFill>
                <a:latin typeface="Garamond"/>
              </a:rPr>
              <a:t>stanoví, jaká práva a povinnosti komu příslušejí. Případně sankce. (zákon, vyhláška, smlouva,…)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Procesní právo – </a:t>
            </a:r>
            <a:r>
              <a:rPr b="0" lang="cs-CZ" sz="2400" spc="-1" strike="noStrike">
                <a:solidFill>
                  <a:srgbClr val="262626"/>
                </a:solidFill>
                <a:latin typeface="Garamond"/>
              </a:rPr>
              <a:t>určuje postup jednotlivce a státních orgánu při porušení práva a způsob sankciování.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483" dur="indefinite" restart="never" nodeType="tmRoot">
          <p:childTnLst>
            <p:seq>
              <p:cTn id="48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1107000" y="985680"/>
            <a:ext cx="8493480" cy="4888800"/>
          </a:xfrm>
          <a:prstGeom prst="rect">
            <a:avLst/>
          </a:prstGeom>
          <a:noFill/>
          <a:ln>
            <a:noFill/>
          </a:ln>
        </p:spPr>
        <p:style>
          <a:lnRef idx="0"/>
          <a:fillRef idx="0"/>
          <a:effectRef idx="0"/>
          <a:fontRef idx="minor"/>
        </p:style>
        <p:txBody>
          <a:bodyPr lIns="90000" rIns="90000" tIns="45000" bIns="45000">
            <a:normAutofit fontScale="48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VEŘEJNÉ PRÁVO</a:t>
            </a:r>
            <a:r>
              <a:rPr b="0" lang="cs-CZ" sz="2400" spc="-1" strike="noStrike">
                <a:solidFill>
                  <a:srgbClr val="262626"/>
                </a:solidFill>
                <a:latin typeface="Garamond"/>
              </a:rPr>
              <a:t> – tvoří právní normy, které upravují vztahy mezi </a:t>
            </a:r>
            <a:r>
              <a:rPr b="0" lang="cs-CZ" sz="2400" spc="-1" strike="noStrike">
                <a:solidFill>
                  <a:srgbClr val="92d050"/>
                </a:solidFill>
                <a:latin typeface="Garamond"/>
              </a:rPr>
              <a:t>občany a státem</a:t>
            </a: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Veřejné právo je typické tím, že ve vzájemném právním vztahu si subjekty </a:t>
            </a:r>
            <a:r>
              <a:rPr b="0" lang="cs-CZ" sz="2400" spc="-1" strike="noStrike" u="sng">
                <a:solidFill>
                  <a:srgbClr val="262626"/>
                </a:solidFill>
                <a:uFillTx/>
                <a:latin typeface="Garamond"/>
              </a:rPr>
              <a:t>nejsou rovny</a:t>
            </a:r>
            <a:r>
              <a:rPr b="0" lang="cs-CZ" sz="2400" spc="-1" strike="noStrike">
                <a:solidFill>
                  <a:srgbClr val="262626"/>
                </a:solidFill>
                <a:latin typeface="Garamond"/>
              </a:rPr>
              <a:t>, neboť jeden (vždy stát či jiná veřejná autorita, např. obec) může závazně rozhodnout o povinnostech druhého subjektu právního vztahu.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SOUKROMÉ PRÁVO</a:t>
            </a:r>
            <a:r>
              <a:rPr b="0" lang="cs-CZ" sz="2400" spc="-1" strike="noStrike">
                <a:solidFill>
                  <a:srgbClr val="262626"/>
                </a:solidFill>
                <a:latin typeface="Garamond"/>
              </a:rPr>
              <a:t> - zúčastněné strany mají vůči sobě </a:t>
            </a:r>
            <a:r>
              <a:rPr b="0" lang="cs-CZ" sz="2400" spc="-1" strike="noStrike" u="sng">
                <a:solidFill>
                  <a:srgbClr val="262626"/>
                </a:solidFill>
                <a:uFillTx/>
                <a:latin typeface="Garamond"/>
              </a:rPr>
              <a:t>rovné postavení</a:t>
            </a:r>
            <a:r>
              <a:rPr b="0" lang="cs-CZ" sz="2400" spc="-1" strike="noStrike">
                <a:solidFill>
                  <a:srgbClr val="262626"/>
                </a:solidFill>
                <a:latin typeface="Garamond"/>
              </a:rPr>
              <a:t>, vzájemná práva a povinnosti si upravují na základě </a:t>
            </a:r>
            <a:r>
              <a:rPr b="1" lang="cs-CZ" sz="2400" spc="-1" strike="noStrike">
                <a:solidFill>
                  <a:srgbClr val="262626"/>
                </a:solidFill>
                <a:latin typeface="Garamond"/>
              </a:rPr>
              <a:t>smluv a dohod</a:t>
            </a: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Soukromé právo se zpravidla realizuje bez zásahu státu a státní intervence se omezuje jen na případ sporu.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i="1" lang="cs-CZ" sz="2400" spc="-1" strike="noStrike">
                <a:solidFill>
                  <a:srgbClr val="262626"/>
                </a:solidFill>
                <a:latin typeface="Garamond"/>
              </a:rPr>
              <a:t>(kupní smlouva - nepotřebuji stát, ale v případě, že 2 str. smlouvu nedodrží, tak se na něj obracím → soud jako nestranný orgán rozhodne, kdo porušil normu → př. povinnost zaplatit určitou peněžitou částku jako náhradu škody způsobené opožděním, dodání chybějícího zboží, vyklidit neoprávněně obývaný byt,…)</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485" dur="indefinite" restart="never" nodeType="tmRoot">
          <p:childTnLst>
            <p:seq>
              <p:cTn id="486" dur="indefinite" nodeType="mainSeq">
                <p:childTnLst>
                  <p:par>
                    <p:cTn id="487" fill="hold">
                      <p:stCondLst>
                        <p:cond delay="indefinite"/>
                      </p:stCondLst>
                      <p:childTnLst>
                        <p:par>
                          <p:cTn id="488" fill="hold">
                            <p:stCondLst>
                              <p:cond delay="0"/>
                            </p:stCondLst>
                            <p:childTnLst>
                              <p:par>
                                <p:cTn id="489" nodeType="clickEffect" fill="hold" presetClass="entr" presetID="10">
                                  <p:stCondLst>
                                    <p:cond delay="0"/>
                                  </p:stCondLst>
                                  <p:childTnLst>
                                    <p:set>
                                      <p:cBhvr>
                                        <p:cTn id="490" dur="1" fill="hold">
                                          <p:stCondLst>
                                            <p:cond delay="0"/>
                                          </p:stCondLst>
                                        </p:cTn>
                                        <p:tgtEl>
                                          <p:spTgt spid="367">
                                            <p:txEl>
                                              <p:pRg st="0" end="0"/>
                                            </p:txEl>
                                          </p:spTgt>
                                        </p:tgtEl>
                                        <p:attrNameLst>
                                          <p:attrName>style.visibility</p:attrName>
                                        </p:attrNameLst>
                                      </p:cBhvr>
                                      <p:to>
                                        <p:strVal val="visible"/>
                                      </p:to>
                                    </p:set>
                                    <p:animEffect filter="fade" transition="in">
                                      <p:cBhvr additive="repl">
                                        <p:cTn id="491" dur="500"/>
                                        <p:tgtEl>
                                          <p:spTgt spid="367">
                                            <p:txEl>
                                              <p:pRg st="0" end="0"/>
                                            </p:txEl>
                                          </p:spTgt>
                                        </p:tgtEl>
                                      </p:cBhvr>
                                    </p:animEffect>
                                  </p:childTnLst>
                                </p:cTn>
                              </p:par>
                            </p:childTnLst>
                          </p:cTn>
                        </p:par>
                      </p:childTnLst>
                    </p:cTn>
                  </p:par>
                  <p:par>
                    <p:cTn id="492" fill="hold">
                      <p:stCondLst>
                        <p:cond delay="indefinite"/>
                      </p:stCondLst>
                      <p:childTnLst>
                        <p:par>
                          <p:cTn id="493" fill="hold">
                            <p:stCondLst>
                              <p:cond delay="0"/>
                            </p:stCondLst>
                            <p:childTnLst>
                              <p:par>
                                <p:cTn id="494" nodeType="clickEffect" fill="hold" presetClass="entr" presetID="10">
                                  <p:stCondLst>
                                    <p:cond delay="0"/>
                                  </p:stCondLst>
                                  <p:childTnLst>
                                    <p:set>
                                      <p:cBhvr>
                                        <p:cTn id="495" dur="1" fill="hold">
                                          <p:stCondLst>
                                            <p:cond delay="0"/>
                                          </p:stCondLst>
                                        </p:cTn>
                                        <p:tgtEl>
                                          <p:spTgt spid="367">
                                            <p:txEl>
                                              <p:pRg st="1" end="1"/>
                                            </p:txEl>
                                          </p:spTgt>
                                        </p:tgtEl>
                                        <p:attrNameLst>
                                          <p:attrName>style.visibility</p:attrName>
                                        </p:attrNameLst>
                                      </p:cBhvr>
                                      <p:to>
                                        <p:strVal val="visible"/>
                                      </p:to>
                                    </p:set>
                                    <p:animEffect filter="fade" transition="in">
                                      <p:cBhvr additive="repl">
                                        <p:cTn id="496" dur="500"/>
                                        <p:tgtEl>
                                          <p:spTgt spid="367">
                                            <p:txEl>
                                              <p:pRg st="1" end="1"/>
                                            </p:txEl>
                                          </p:spTgt>
                                        </p:tgtEl>
                                      </p:cBhvr>
                                    </p:animEffect>
                                  </p:childTnLst>
                                </p:cTn>
                              </p:par>
                            </p:childTnLst>
                          </p:cTn>
                        </p:par>
                      </p:childTnLst>
                    </p:cTn>
                  </p:par>
                  <p:par>
                    <p:cTn id="497" fill="hold">
                      <p:stCondLst>
                        <p:cond delay="indefinite"/>
                      </p:stCondLst>
                      <p:childTnLst>
                        <p:par>
                          <p:cTn id="498" fill="hold">
                            <p:stCondLst>
                              <p:cond delay="0"/>
                            </p:stCondLst>
                            <p:childTnLst>
                              <p:par>
                                <p:cTn id="499" nodeType="clickEffect" fill="hold" presetClass="entr" presetID="10">
                                  <p:stCondLst>
                                    <p:cond delay="0"/>
                                  </p:stCondLst>
                                  <p:childTnLst>
                                    <p:set>
                                      <p:cBhvr>
                                        <p:cTn id="500" dur="1" fill="hold">
                                          <p:stCondLst>
                                            <p:cond delay="0"/>
                                          </p:stCondLst>
                                        </p:cTn>
                                        <p:tgtEl>
                                          <p:spTgt spid="367">
                                            <p:txEl>
                                              <p:pRg st="2" end="2"/>
                                            </p:txEl>
                                          </p:spTgt>
                                        </p:tgtEl>
                                        <p:attrNameLst>
                                          <p:attrName>style.visibility</p:attrName>
                                        </p:attrNameLst>
                                      </p:cBhvr>
                                      <p:to>
                                        <p:strVal val="visible"/>
                                      </p:to>
                                    </p:set>
                                    <p:animEffect filter="fade" transition="in">
                                      <p:cBhvr additive="repl">
                                        <p:cTn id="501" dur="500"/>
                                        <p:tgtEl>
                                          <p:spTgt spid="367">
                                            <p:txEl>
                                              <p:pRg st="2" end="2"/>
                                            </p:txEl>
                                          </p:spTgt>
                                        </p:tgtEl>
                                      </p:cBhvr>
                                    </p:animEffect>
                                  </p:childTnLst>
                                </p:cTn>
                              </p:par>
                            </p:childTnLst>
                          </p:cTn>
                        </p:par>
                      </p:childTnLst>
                    </p:cTn>
                  </p:par>
                  <p:par>
                    <p:cTn id="502" fill="hold">
                      <p:stCondLst>
                        <p:cond delay="indefinite"/>
                      </p:stCondLst>
                      <p:childTnLst>
                        <p:par>
                          <p:cTn id="503" fill="hold">
                            <p:stCondLst>
                              <p:cond delay="0"/>
                            </p:stCondLst>
                            <p:childTnLst>
                              <p:par>
                                <p:cTn id="504" nodeType="clickEffect" fill="hold" presetClass="entr" presetID="10">
                                  <p:stCondLst>
                                    <p:cond delay="0"/>
                                  </p:stCondLst>
                                  <p:childTnLst>
                                    <p:set>
                                      <p:cBhvr>
                                        <p:cTn id="505" dur="1" fill="hold">
                                          <p:stCondLst>
                                            <p:cond delay="0"/>
                                          </p:stCondLst>
                                        </p:cTn>
                                        <p:tgtEl>
                                          <p:spTgt spid="367">
                                            <p:txEl>
                                              <p:pRg st="3" end="3"/>
                                            </p:txEl>
                                          </p:spTgt>
                                        </p:tgtEl>
                                        <p:attrNameLst>
                                          <p:attrName>style.visibility</p:attrName>
                                        </p:attrNameLst>
                                      </p:cBhvr>
                                      <p:to>
                                        <p:strVal val="visible"/>
                                      </p:to>
                                    </p:set>
                                    <p:animEffect filter="fade" transition="in">
                                      <p:cBhvr additive="repl">
                                        <p:cTn id="506" dur="500"/>
                                        <p:tgtEl>
                                          <p:spTgt spid="367">
                                            <p:txEl>
                                              <p:pRg st="3" end="3"/>
                                            </p:txEl>
                                          </p:spTgt>
                                        </p:tgtEl>
                                      </p:cBhvr>
                                    </p:animEffec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0">
                                  <p:stCondLst>
                                    <p:cond delay="0"/>
                                  </p:stCondLst>
                                  <p:childTnLst>
                                    <p:set>
                                      <p:cBhvr>
                                        <p:cTn id="510" dur="1" fill="hold">
                                          <p:stCondLst>
                                            <p:cond delay="0"/>
                                          </p:stCondLst>
                                        </p:cTn>
                                        <p:tgtEl>
                                          <p:spTgt spid="367">
                                            <p:txEl>
                                              <p:pRg st="4" end="4"/>
                                            </p:txEl>
                                          </p:spTgt>
                                        </p:tgtEl>
                                        <p:attrNameLst>
                                          <p:attrName>style.visibility</p:attrName>
                                        </p:attrNameLst>
                                      </p:cBhvr>
                                      <p:to>
                                        <p:strVal val="visible"/>
                                      </p:to>
                                    </p:set>
                                    <p:animEffect filter="fade" transition="in">
                                      <p:cBhvr additive="repl">
                                        <p:cTn id="511" dur="500"/>
                                        <p:tgtEl>
                                          <p:spTgt spid="367">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Veřejné právo</a:t>
            </a:r>
            <a:endParaRPr b="0" lang="cs-CZ" sz="4400" spc="-1" strike="noStrike">
              <a:latin typeface="Arial"/>
            </a:endParaRPr>
          </a:p>
        </p:txBody>
      </p:sp>
      <p:sp>
        <p:nvSpPr>
          <p:cNvPr id="369"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0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Ústavní právo</a:t>
            </a:r>
            <a:r>
              <a:rPr b="0" lang="cs-CZ" sz="2400" spc="-1" strike="noStrike">
                <a:solidFill>
                  <a:srgbClr val="262626"/>
                </a:solidFill>
                <a:latin typeface="Garamond"/>
              </a:rPr>
              <a:t>  - zabývá se ústavou státu, základními právy a svobodou občanů, rozdělením státní moci a jejím fungováním ve státu. Pramenem ústavního práva je Ústava ČR a Listina základních práv a svobod.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Trestní právo</a:t>
            </a:r>
            <a:r>
              <a:rPr b="0" lang="cs-CZ" sz="2400" spc="-1" strike="noStrike">
                <a:solidFill>
                  <a:srgbClr val="262626"/>
                </a:solidFill>
                <a:latin typeface="Garamond"/>
              </a:rPr>
              <a:t> - je souhrn norem, které vymezují trestné činy a tresty za ně. Trestní právo </a:t>
            </a:r>
            <a:r>
              <a:rPr b="1" lang="cs-CZ" sz="2400" spc="-1" strike="noStrike">
                <a:solidFill>
                  <a:srgbClr val="262626"/>
                </a:solidFill>
                <a:latin typeface="Garamond"/>
              </a:rPr>
              <a:t>hmotné</a:t>
            </a:r>
            <a:r>
              <a:rPr b="0" lang="cs-CZ" sz="2400" spc="-1" strike="noStrike">
                <a:solidFill>
                  <a:srgbClr val="262626"/>
                </a:solidFill>
                <a:latin typeface="Garamond"/>
              </a:rPr>
              <a:t>  vymezuje, co je trestný čin a určuje tresty, které za něj mohou být uloženy. Trestní právo </a:t>
            </a:r>
            <a:r>
              <a:rPr b="1" lang="cs-CZ" sz="2400" spc="-1" strike="noStrike">
                <a:solidFill>
                  <a:srgbClr val="262626"/>
                </a:solidFill>
                <a:latin typeface="Garamond"/>
              </a:rPr>
              <a:t>procesní</a:t>
            </a:r>
            <a:r>
              <a:rPr b="0" lang="cs-CZ" sz="2400" spc="-1" strike="noStrike">
                <a:solidFill>
                  <a:srgbClr val="262626"/>
                </a:solidFill>
                <a:latin typeface="Garamond"/>
              </a:rPr>
              <a:t> upravuje postup orgánů činných v trestním řízení tak, aby byly všechny trestné činy zjištěny a aby byli potrestáni jejich pachatelé. (viz trestní právo).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Správní právo</a:t>
            </a:r>
            <a:r>
              <a:rPr b="0" lang="cs-CZ" sz="2400" spc="-1" strike="noStrike">
                <a:solidFill>
                  <a:srgbClr val="262626"/>
                </a:solidFill>
                <a:latin typeface="Garamond"/>
              </a:rPr>
              <a:t> - obsahuje normy týkající se činnosti veřejné správy, územní samosprávy a moci výkonné.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Finanční právo</a:t>
            </a:r>
            <a:r>
              <a:rPr b="0" lang="cs-CZ" sz="2400" spc="-1" strike="noStrike">
                <a:solidFill>
                  <a:srgbClr val="262626"/>
                </a:solidFill>
                <a:latin typeface="Garamond"/>
              </a:rPr>
              <a:t> - je souhrn norem upravujících finanční právní vztahy, ve kterých se účastní stát – oblast rozpočtu, daní, poplatků atd.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512" dur="indefinite" restart="never" nodeType="tmRoot">
          <p:childTnLst>
            <p:seq>
              <p:cTn id="513" dur="indefinite" nodeType="mainSeq">
                <p:childTnLst>
                  <p:par>
                    <p:cTn id="514" fill="hold">
                      <p:stCondLst>
                        <p:cond delay="indefinite"/>
                      </p:stCondLst>
                      <p:childTnLst>
                        <p:par>
                          <p:cTn id="515" fill="hold">
                            <p:stCondLst>
                              <p:cond delay="0"/>
                            </p:stCondLst>
                            <p:childTnLst>
                              <p:par>
                                <p:cTn id="516" nodeType="clickEffect" fill="hold" presetClass="entr" presetID="10">
                                  <p:stCondLst>
                                    <p:cond delay="0"/>
                                  </p:stCondLst>
                                  <p:childTnLst>
                                    <p:set>
                                      <p:cBhvr>
                                        <p:cTn id="517" dur="1" fill="hold">
                                          <p:stCondLst>
                                            <p:cond delay="0"/>
                                          </p:stCondLst>
                                        </p:cTn>
                                        <p:tgtEl>
                                          <p:spTgt spid="369">
                                            <p:txEl>
                                              <p:pRg st="0" end="0"/>
                                            </p:txEl>
                                          </p:spTgt>
                                        </p:tgtEl>
                                        <p:attrNameLst>
                                          <p:attrName>style.visibility</p:attrName>
                                        </p:attrNameLst>
                                      </p:cBhvr>
                                      <p:to>
                                        <p:strVal val="visible"/>
                                      </p:to>
                                    </p:set>
                                    <p:animEffect filter="fade" transition="in">
                                      <p:cBhvr additive="repl">
                                        <p:cTn id="518" dur="500"/>
                                        <p:tgtEl>
                                          <p:spTgt spid="369">
                                            <p:txEl>
                                              <p:pRg st="0" end="0"/>
                                            </p:txEl>
                                          </p:spTgt>
                                        </p:tgtEl>
                                      </p:cBhvr>
                                    </p:animEffect>
                                  </p:childTnLst>
                                </p:cTn>
                              </p:par>
                            </p:childTnLst>
                          </p:cTn>
                        </p:par>
                      </p:childTnLst>
                    </p:cTn>
                  </p:par>
                  <p:par>
                    <p:cTn id="519" fill="hold">
                      <p:stCondLst>
                        <p:cond delay="indefinite"/>
                      </p:stCondLst>
                      <p:childTnLst>
                        <p:par>
                          <p:cTn id="520" fill="hold">
                            <p:stCondLst>
                              <p:cond delay="0"/>
                            </p:stCondLst>
                            <p:childTnLst>
                              <p:par>
                                <p:cTn id="521" nodeType="clickEffect" fill="hold" presetClass="entr" presetID="10">
                                  <p:stCondLst>
                                    <p:cond delay="0"/>
                                  </p:stCondLst>
                                  <p:childTnLst>
                                    <p:set>
                                      <p:cBhvr>
                                        <p:cTn id="522" dur="1" fill="hold">
                                          <p:stCondLst>
                                            <p:cond delay="0"/>
                                          </p:stCondLst>
                                        </p:cTn>
                                        <p:tgtEl>
                                          <p:spTgt spid="369">
                                            <p:txEl>
                                              <p:pRg st="1" end="1"/>
                                            </p:txEl>
                                          </p:spTgt>
                                        </p:tgtEl>
                                        <p:attrNameLst>
                                          <p:attrName>style.visibility</p:attrName>
                                        </p:attrNameLst>
                                      </p:cBhvr>
                                      <p:to>
                                        <p:strVal val="visible"/>
                                      </p:to>
                                    </p:set>
                                    <p:animEffect filter="fade" transition="in">
                                      <p:cBhvr additive="repl">
                                        <p:cTn id="523" dur="500"/>
                                        <p:tgtEl>
                                          <p:spTgt spid="369">
                                            <p:txEl>
                                              <p:pRg st="1" end="1"/>
                                            </p:txEl>
                                          </p:spTgt>
                                        </p:tgtEl>
                                      </p:cBhvr>
                                    </p:animEffect>
                                  </p:childTnLst>
                                </p:cTn>
                              </p:par>
                            </p:childTnLst>
                          </p:cTn>
                        </p:par>
                      </p:childTnLst>
                    </p:cTn>
                  </p:par>
                  <p:par>
                    <p:cTn id="524" fill="hold">
                      <p:stCondLst>
                        <p:cond delay="indefinite"/>
                      </p:stCondLst>
                      <p:childTnLst>
                        <p:par>
                          <p:cTn id="525" fill="hold">
                            <p:stCondLst>
                              <p:cond delay="0"/>
                            </p:stCondLst>
                            <p:childTnLst>
                              <p:par>
                                <p:cTn id="526" nodeType="clickEffect" fill="hold" presetClass="entr" presetID="10">
                                  <p:stCondLst>
                                    <p:cond delay="0"/>
                                  </p:stCondLst>
                                  <p:childTnLst>
                                    <p:set>
                                      <p:cBhvr>
                                        <p:cTn id="527" dur="1" fill="hold">
                                          <p:stCondLst>
                                            <p:cond delay="0"/>
                                          </p:stCondLst>
                                        </p:cTn>
                                        <p:tgtEl>
                                          <p:spTgt spid="369">
                                            <p:txEl>
                                              <p:pRg st="2" end="2"/>
                                            </p:txEl>
                                          </p:spTgt>
                                        </p:tgtEl>
                                        <p:attrNameLst>
                                          <p:attrName>style.visibility</p:attrName>
                                        </p:attrNameLst>
                                      </p:cBhvr>
                                      <p:to>
                                        <p:strVal val="visible"/>
                                      </p:to>
                                    </p:set>
                                    <p:animEffect filter="fade" transition="in">
                                      <p:cBhvr additive="repl">
                                        <p:cTn id="528" dur="500"/>
                                        <p:tgtEl>
                                          <p:spTgt spid="369">
                                            <p:txEl>
                                              <p:pRg st="2" end="2"/>
                                            </p:txEl>
                                          </p:spTgt>
                                        </p:tgtEl>
                                      </p:cBhvr>
                                    </p:animEffec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10">
                                  <p:stCondLst>
                                    <p:cond delay="0"/>
                                  </p:stCondLst>
                                  <p:childTnLst>
                                    <p:set>
                                      <p:cBhvr>
                                        <p:cTn id="532" dur="1" fill="hold">
                                          <p:stCondLst>
                                            <p:cond delay="0"/>
                                          </p:stCondLst>
                                        </p:cTn>
                                        <p:tgtEl>
                                          <p:spTgt spid="369">
                                            <p:txEl>
                                              <p:pRg st="3" end="3"/>
                                            </p:txEl>
                                          </p:spTgt>
                                        </p:tgtEl>
                                        <p:attrNameLst>
                                          <p:attrName>style.visibility</p:attrName>
                                        </p:attrNameLst>
                                      </p:cBhvr>
                                      <p:to>
                                        <p:strVal val="visible"/>
                                      </p:to>
                                    </p:set>
                                    <p:animEffect filter="fade" transition="in">
                                      <p:cBhvr additive="repl">
                                        <p:cTn id="533" dur="500"/>
                                        <p:tgtEl>
                                          <p:spTgt spid="369">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CustomShape 1"/>
          <p:cNvSpPr/>
          <p:nvPr/>
        </p:nvSpPr>
        <p:spPr>
          <a:xfrm>
            <a:off x="1295280" y="982080"/>
            <a:ext cx="9600480" cy="1303200"/>
          </a:xfrm>
          <a:prstGeom prst="rect">
            <a:avLst/>
          </a:prstGeom>
          <a:noFill/>
          <a:ln>
            <a:noFill/>
          </a:ln>
        </p:spPr>
        <p:style>
          <a:lnRef idx="0"/>
          <a:fillRef idx="0"/>
          <a:effectRef idx="0"/>
          <a:fontRef idx="minor"/>
        </p:style>
      </p:sp>
      <p:sp>
        <p:nvSpPr>
          <p:cNvPr id="31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32000"/>
          </a:bodyPr>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18. stol. př. n. l. – Chammurapiho zákoník</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jeden</a:t>
            </a:r>
            <a:r>
              <a:rPr b="0" lang="cs-CZ" sz="2400" spc="-1" strike="noStrike">
                <a:solidFill>
                  <a:srgbClr val="262626"/>
                </a:solidFill>
                <a:latin typeface="Garamond"/>
              </a:rPr>
              <a:t> z nejstarších dochovaných psaných zákoníků , vydán babylonským králem Chammurapim                                                                             postavení otroků ve společnosti</a:t>
            </a:r>
            <a:r>
              <a:rPr b="1" lang="cs-CZ" sz="2400" spc="-1" strike="noStrike">
                <a:solidFill>
                  <a:srgbClr val="262626"/>
                </a:solidFill>
                <a:latin typeface="Garamond"/>
              </a:rPr>
              <a:t> , </a:t>
            </a:r>
            <a:r>
              <a:rPr b="0" lang="cs-CZ" sz="2400" spc="-1" strike="noStrike">
                <a:solidFill>
                  <a:srgbClr val="262626"/>
                </a:solidFill>
                <a:latin typeface="Garamond"/>
              </a:rPr>
              <a:t>vytesán do kamenné desky a vystaven na veřejném místě</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oko</a:t>
            </a:r>
            <a:r>
              <a:rPr b="1" lang="cs-CZ" sz="2400" spc="-1" strike="noStrike">
                <a:solidFill>
                  <a:srgbClr val="262626"/>
                </a:solidFill>
                <a:latin typeface="Garamond"/>
              </a:rPr>
              <a:t> za oko, zub za zub</a:t>
            </a:r>
            <a:endParaRPr b="0" lang="cs-CZ" sz="2400" spc="-1" strike="noStrike">
              <a:latin typeface="Arial"/>
            </a:endParaRPr>
          </a:p>
          <a:p>
            <a:pPr>
              <a:lnSpc>
                <a:spcPct val="100000"/>
              </a:lnSpc>
              <a:spcBef>
                <a:spcPts val="479"/>
              </a:spcBef>
              <a:spcAft>
                <a:spcPts val="601"/>
              </a:spcAft>
            </a:pPr>
            <a:r>
              <a:rPr b="1"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5. stol. př. n. l. – Zákon dvanácti desek</a:t>
            </a:r>
            <a:r>
              <a:rPr b="1" lang="cs-CZ" sz="2400" spc="-1" strike="noStrike">
                <a:solidFill>
                  <a:srgbClr val="262626"/>
                </a:solidFill>
                <a:latin typeface="Garamond"/>
              </a:rPr>
              <a:t> </a:t>
            </a:r>
            <a:r>
              <a:rPr b="0" i="1" lang="cs-CZ" sz="2400" spc="-1" strike="noStrike">
                <a:solidFill>
                  <a:srgbClr val="262626"/>
                </a:solidFill>
                <a:latin typeface="Garamond"/>
              </a:rPr>
              <a:t>(Lex deleci tabularum)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nejstarší soupis římského práva, desetičlenná komise → sepsání zvykového práva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majetkové, procesní, trestné (vražda, krádež, čarodějnictví,…)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Římané položili základy modernímu, především soukromému právu</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0">
                                  <p:stCondLst>
                                    <p:cond delay="0"/>
                                  </p:stCondLst>
                                  <p:childTnLst>
                                    <p:set>
                                      <p:cBhvr>
                                        <p:cTn id="10" dur="1" fill="hold">
                                          <p:stCondLst>
                                            <p:cond delay="0"/>
                                          </p:stCondLst>
                                        </p:cTn>
                                        <p:tgtEl>
                                          <p:spTgt spid="318">
                                            <p:txEl>
                                              <p:pRg st="0" end="0"/>
                                            </p:txEl>
                                          </p:spTgt>
                                        </p:tgtEl>
                                        <p:attrNameLst>
                                          <p:attrName>style.visibility</p:attrName>
                                        </p:attrNameLst>
                                      </p:cBhvr>
                                      <p:to>
                                        <p:strVal val="visible"/>
                                      </p:to>
                                    </p:set>
                                    <p:animEffect filter="fade" transition="in">
                                      <p:cBhvr additive="repl">
                                        <p:cTn id="11" dur="500"/>
                                        <p:tgtEl>
                                          <p:spTgt spid="3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10">
                                  <p:stCondLst>
                                    <p:cond delay="0"/>
                                  </p:stCondLst>
                                  <p:childTnLst>
                                    <p:set>
                                      <p:cBhvr>
                                        <p:cTn id="15" dur="1" fill="hold">
                                          <p:stCondLst>
                                            <p:cond delay="0"/>
                                          </p:stCondLst>
                                        </p:cTn>
                                        <p:tgtEl>
                                          <p:spTgt spid="318">
                                            <p:txEl>
                                              <p:pRg st="1" end="1"/>
                                            </p:txEl>
                                          </p:spTgt>
                                        </p:tgtEl>
                                        <p:attrNameLst>
                                          <p:attrName>style.visibility</p:attrName>
                                        </p:attrNameLst>
                                      </p:cBhvr>
                                      <p:to>
                                        <p:strVal val="visible"/>
                                      </p:to>
                                    </p:set>
                                    <p:animEffect filter="fade" transition="in">
                                      <p:cBhvr additive="repl">
                                        <p:cTn id="16" dur="500"/>
                                        <p:tgtEl>
                                          <p:spTgt spid="3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318">
                                            <p:txEl>
                                              <p:pRg st="2" end="2"/>
                                            </p:txEl>
                                          </p:spTgt>
                                        </p:tgtEl>
                                        <p:attrNameLst>
                                          <p:attrName>style.visibility</p:attrName>
                                        </p:attrNameLst>
                                      </p:cBhvr>
                                      <p:to>
                                        <p:strVal val="visible"/>
                                      </p:to>
                                    </p:set>
                                    <p:animEffect filter="fade" transition="in">
                                      <p:cBhvr additive="repl">
                                        <p:cTn id="21" dur="500"/>
                                        <p:tgtEl>
                                          <p:spTgt spid="3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0">
                                  <p:stCondLst>
                                    <p:cond delay="0"/>
                                  </p:stCondLst>
                                  <p:childTnLst>
                                    <p:set>
                                      <p:cBhvr>
                                        <p:cTn id="25" dur="1" fill="hold">
                                          <p:stCondLst>
                                            <p:cond delay="0"/>
                                          </p:stCondLst>
                                        </p:cTn>
                                        <p:tgtEl>
                                          <p:spTgt spid="318">
                                            <p:txEl>
                                              <p:pRg st="3" end="3"/>
                                            </p:txEl>
                                          </p:spTgt>
                                        </p:tgtEl>
                                        <p:attrNameLst>
                                          <p:attrName>style.visibility</p:attrName>
                                        </p:attrNameLst>
                                      </p:cBhvr>
                                      <p:to>
                                        <p:strVal val="visible"/>
                                      </p:to>
                                    </p:set>
                                    <p:animEffect filter="fade" transition="in">
                                      <p:cBhvr additive="repl">
                                        <p:cTn id="26" dur="500"/>
                                        <p:tgtEl>
                                          <p:spTgt spid="3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0">
                                  <p:stCondLst>
                                    <p:cond delay="0"/>
                                  </p:stCondLst>
                                  <p:childTnLst>
                                    <p:set>
                                      <p:cBhvr>
                                        <p:cTn id="30" dur="1" fill="hold">
                                          <p:stCondLst>
                                            <p:cond delay="0"/>
                                          </p:stCondLst>
                                        </p:cTn>
                                        <p:tgtEl>
                                          <p:spTgt spid="318">
                                            <p:txEl>
                                              <p:pRg st="4" end="4"/>
                                            </p:txEl>
                                          </p:spTgt>
                                        </p:tgtEl>
                                        <p:attrNameLst>
                                          <p:attrName>style.visibility</p:attrName>
                                        </p:attrNameLst>
                                      </p:cBhvr>
                                      <p:to>
                                        <p:strVal val="visible"/>
                                      </p:to>
                                    </p:set>
                                    <p:animEffect filter="fade" transition="in">
                                      <p:cBhvr additive="repl">
                                        <p:cTn id="31" dur="500"/>
                                        <p:tgtEl>
                                          <p:spTgt spid="31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10">
                                  <p:stCondLst>
                                    <p:cond delay="0"/>
                                  </p:stCondLst>
                                  <p:childTnLst>
                                    <p:set>
                                      <p:cBhvr>
                                        <p:cTn id="35" dur="1" fill="hold">
                                          <p:stCondLst>
                                            <p:cond delay="0"/>
                                          </p:stCondLst>
                                        </p:cTn>
                                        <p:tgtEl>
                                          <p:spTgt spid="318">
                                            <p:txEl>
                                              <p:pRg st="5" end="5"/>
                                            </p:txEl>
                                          </p:spTgt>
                                        </p:tgtEl>
                                        <p:attrNameLst>
                                          <p:attrName>style.visibility</p:attrName>
                                        </p:attrNameLst>
                                      </p:cBhvr>
                                      <p:to>
                                        <p:strVal val="visible"/>
                                      </p:to>
                                    </p:set>
                                    <p:animEffect filter="fade" transition="in">
                                      <p:cBhvr additive="repl">
                                        <p:cTn id="36" dur="500"/>
                                        <p:tgtEl>
                                          <p:spTgt spid="31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0">
                                  <p:stCondLst>
                                    <p:cond delay="0"/>
                                  </p:stCondLst>
                                  <p:childTnLst>
                                    <p:set>
                                      <p:cBhvr>
                                        <p:cTn id="40" dur="1" fill="hold">
                                          <p:stCondLst>
                                            <p:cond delay="0"/>
                                          </p:stCondLst>
                                        </p:cTn>
                                        <p:tgtEl>
                                          <p:spTgt spid="318">
                                            <p:txEl>
                                              <p:pRg st="6" end="6"/>
                                            </p:txEl>
                                          </p:spTgt>
                                        </p:tgtEl>
                                        <p:attrNameLst>
                                          <p:attrName>style.visibility</p:attrName>
                                        </p:attrNameLst>
                                      </p:cBhvr>
                                      <p:to>
                                        <p:strVal val="visible"/>
                                      </p:to>
                                    </p:set>
                                    <p:animEffect filter="fade" transition="in">
                                      <p:cBhvr additive="repl">
                                        <p:cTn id="41" dur="500"/>
                                        <p:tgtEl>
                                          <p:spTgt spid="31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10">
                                  <p:stCondLst>
                                    <p:cond delay="0"/>
                                  </p:stCondLst>
                                  <p:childTnLst>
                                    <p:set>
                                      <p:cBhvr>
                                        <p:cTn id="45" dur="1" fill="hold">
                                          <p:stCondLst>
                                            <p:cond delay="0"/>
                                          </p:stCondLst>
                                        </p:cTn>
                                        <p:tgtEl>
                                          <p:spTgt spid="318">
                                            <p:txEl>
                                              <p:pRg st="7" end="7"/>
                                            </p:txEl>
                                          </p:spTgt>
                                        </p:tgtEl>
                                        <p:attrNameLst>
                                          <p:attrName>style.visibility</p:attrName>
                                        </p:attrNameLst>
                                      </p:cBhvr>
                                      <p:to>
                                        <p:strVal val="visible"/>
                                      </p:to>
                                    </p:set>
                                    <p:animEffect filter="fade" transition="in">
                                      <p:cBhvr additive="repl">
                                        <p:cTn id="46" dur="500"/>
                                        <p:tgtEl>
                                          <p:spTgt spid="318">
                                            <p:txEl>
                                              <p:pRg st="7" end="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Soukromé právo</a:t>
            </a:r>
            <a:endParaRPr b="0" lang="cs-CZ" sz="4400" spc="-1" strike="noStrike">
              <a:latin typeface="Arial"/>
            </a:endParaRPr>
          </a:p>
        </p:txBody>
      </p:sp>
      <p:sp>
        <p:nvSpPr>
          <p:cNvPr id="371"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23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Občanské právo</a:t>
            </a:r>
            <a:r>
              <a:rPr b="0" lang="cs-CZ" sz="2400" spc="-1" strike="noStrike">
                <a:solidFill>
                  <a:srgbClr val="262626"/>
                </a:solidFill>
                <a:latin typeface="Garamond"/>
              </a:rPr>
              <a:t> – upravuje vzájemné vztahy nás všech v běžném životě</a:t>
            </a:r>
            <a:r>
              <a:rPr b="0" i="1" lang="cs-CZ" sz="2400" spc="-1" strike="noStrike">
                <a:solidFill>
                  <a:srgbClr val="262626"/>
                </a:solidFill>
                <a:latin typeface="Garamond"/>
              </a:rPr>
              <a:t> (nákup v obchodě, práci řemeslníků u v našem bytě, i samotné bydlení, vlastnické právo, odpovědnost za způsobenou škodu</a:t>
            </a:r>
            <a:r>
              <a:rPr b="0" lang="cs-CZ" sz="2400" spc="-1" strike="noStrike">
                <a:solidFill>
                  <a:srgbClr val="262626"/>
                </a:solidFill>
                <a:latin typeface="Garamond"/>
              </a:rPr>
              <a:t>), </a:t>
            </a:r>
            <a:r>
              <a:rPr b="1" lang="cs-CZ" sz="2400" spc="-1" strike="noStrike">
                <a:solidFill>
                  <a:srgbClr val="262626"/>
                </a:solidFill>
                <a:latin typeface="Garamond"/>
              </a:rPr>
              <a:t>hmotné</a:t>
            </a:r>
            <a:r>
              <a:rPr b="0" lang="cs-CZ" sz="2400" spc="-1" strike="noStrike">
                <a:solidFill>
                  <a:srgbClr val="262626"/>
                </a:solidFill>
                <a:latin typeface="Garamond"/>
              </a:rPr>
              <a:t> řeší majetkové vztahy mezi fyzickými a právnickými osobami, nebo mezi nimi a státem, dále práva na ochranu osobnosti, autorské právo a ochranu patentů. Občanské právo </a:t>
            </a:r>
            <a:r>
              <a:rPr b="1" lang="cs-CZ" sz="2400" spc="-1" strike="noStrike">
                <a:solidFill>
                  <a:srgbClr val="262626"/>
                </a:solidFill>
                <a:latin typeface="Garamond"/>
              </a:rPr>
              <a:t>procesní </a:t>
            </a:r>
            <a:r>
              <a:rPr b="0" lang="cs-CZ" sz="2400" spc="-1" strike="noStrike">
                <a:solidFill>
                  <a:srgbClr val="262626"/>
                </a:solidFill>
                <a:latin typeface="Garamond"/>
              </a:rPr>
              <a:t>stanoví postup soudů při projednávání věcí občanského soudního řízení.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Rodinné právo</a:t>
            </a:r>
            <a:r>
              <a:rPr b="0" lang="cs-CZ" sz="2400" spc="-1" strike="noStrike">
                <a:solidFill>
                  <a:srgbClr val="262626"/>
                </a:solidFill>
                <a:latin typeface="Garamond"/>
              </a:rPr>
              <a:t> - upravuje právní normy týkající se vztahů mezi členy rodiny – manželi, rodiči a dětmi nebo ostatními příbuznými a vztahy náhradní rodinné péče. Obsahuje i normy práva veřejného.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Obchodní právo</a:t>
            </a:r>
            <a:r>
              <a:rPr b="0" lang="cs-CZ" sz="2400" spc="-1" strike="noStrike">
                <a:solidFill>
                  <a:srgbClr val="262626"/>
                </a:solidFill>
                <a:latin typeface="Garamond"/>
              </a:rPr>
              <a:t> - upravuje vztahy mezi podnikateli a zakládání a fungování obchodních společností </a:t>
            </a:r>
            <a:r>
              <a:rPr b="0" i="1" lang="cs-CZ" sz="2400" spc="-1" strike="noStrike">
                <a:solidFill>
                  <a:srgbClr val="262626"/>
                </a:solidFill>
                <a:latin typeface="Garamond"/>
              </a:rPr>
              <a:t>(téměř všechny podniky dnes provozují právě obchodní společnosti)</a:t>
            </a:r>
            <a:r>
              <a:rPr b="0" lang="cs-CZ" sz="2400" spc="-1" strike="noStrike">
                <a:solidFill>
                  <a:srgbClr val="262626"/>
                </a:solidFill>
                <a:latin typeface="Garamond"/>
              </a:rPr>
              <a:t>→ vztahy s podnikáním související.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Pracovní právo</a:t>
            </a:r>
            <a:r>
              <a:rPr b="0" lang="cs-CZ" sz="2400" spc="-1" strike="noStrike">
                <a:solidFill>
                  <a:srgbClr val="262626"/>
                </a:solidFill>
                <a:latin typeface="Garamond"/>
              </a:rPr>
              <a:t>  - zajišťuje bezproblémové fungování vztahů mezi zaměstnancem a zaměstnavatelem a chrání zaměstnance při práci. Týká se pracovního poměru a mzdy, dovolené, odpovědnosti za škodu nebo ochrany zdraví při práci. Obsahuje i normy práva veřejného.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534" dur="indefinite" restart="never" nodeType="tmRoot">
          <p:childTnLst>
            <p:seq>
              <p:cTn id="535" dur="indefinite" nodeType="mainSeq">
                <p:childTnLst>
                  <p:par>
                    <p:cTn id="536" fill="hold">
                      <p:stCondLst>
                        <p:cond delay="indefinite"/>
                      </p:stCondLst>
                      <p:childTnLst>
                        <p:par>
                          <p:cTn id="537" fill="hold">
                            <p:stCondLst>
                              <p:cond delay="0"/>
                            </p:stCondLst>
                            <p:childTnLst>
                              <p:par>
                                <p:cTn id="538" nodeType="clickEffect" fill="hold" presetClass="entr" presetID="10">
                                  <p:stCondLst>
                                    <p:cond delay="0"/>
                                  </p:stCondLst>
                                  <p:childTnLst>
                                    <p:set>
                                      <p:cBhvr>
                                        <p:cTn id="539" dur="1" fill="hold">
                                          <p:stCondLst>
                                            <p:cond delay="0"/>
                                          </p:stCondLst>
                                        </p:cTn>
                                        <p:tgtEl>
                                          <p:spTgt spid="371">
                                            <p:txEl>
                                              <p:pRg st="0" end="0"/>
                                            </p:txEl>
                                          </p:spTgt>
                                        </p:tgtEl>
                                        <p:attrNameLst>
                                          <p:attrName>style.visibility</p:attrName>
                                        </p:attrNameLst>
                                      </p:cBhvr>
                                      <p:to>
                                        <p:strVal val="visible"/>
                                      </p:to>
                                    </p:set>
                                    <p:animEffect filter="fade" transition="in">
                                      <p:cBhvr additive="repl">
                                        <p:cTn id="540" dur="500"/>
                                        <p:tgtEl>
                                          <p:spTgt spid="371">
                                            <p:txEl>
                                              <p:pRg st="0" end="0"/>
                                            </p:txEl>
                                          </p:spTgt>
                                        </p:tgtEl>
                                      </p:cBhvr>
                                    </p:animEffect>
                                  </p:childTnLst>
                                </p:cTn>
                              </p:par>
                            </p:childTnLst>
                          </p:cTn>
                        </p:par>
                      </p:childTnLst>
                    </p:cTn>
                  </p:par>
                  <p:par>
                    <p:cTn id="541" fill="hold">
                      <p:stCondLst>
                        <p:cond delay="indefinite"/>
                      </p:stCondLst>
                      <p:childTnLst>
                        <p:par>
                          <p:cTn id="542" fill="hold">
                            <p:stCondLst>
                              <p:cond delay="0"/>
                            </p:stCondLst>
                            <p:childTnLst>
                              <p:par>
                                <p:cTn id="543" nodeType="clickEffect" fill="hold" presetClass="entr" presetID="10">
                                  <p:stCondLst>
                                    <p:cond delay="0"/>
                                  </p:stCondLst>
                                  <p:childTnLst>
                                    <p:set>
                                      <p:cBhvr>
                                        <p:cTn id="544" dur="1" fill="hold">
                                          <p:stCondLst>
                                            <p:cond delay="0"/>
                                          </p:stCondLst>
                                        </p:cTn>
                                        <p:tgtEl>
                                          <p:spTgt spid="371">
                                            <p:txEl>
                                              <p:pRg st="1" end="1"/>
                                            </p:txEl>
                                          </p:spTgt>
                                        </p:tgtEl>
                                        <p:attrNameLst>
                                          <p:attrName>style.visibility</p:attrName>
                                        </p:attrNameLst>
                                      </p:cBhvr>
                                      <p:to>
                                        <p:strVal val="visible"/>
                                      </p:to>
                                    </p:set>
                                    <p:animEffect filter="fade" transition="in">
                                      <p:cBhvr additive="repl">
                                        <p:cTn id="545" dur="500"/>
                                        <p:tgtEl>
                                          <p:spTgt spid="371">
                                            <p:txEl>
                                              <p:pRg st="1" end="1"/>
                                            </p:txEl>
                                          </p:spTgt>
                                        </p:tgtEl>
                                      </p:cBhvr>
                                    </p:animEffect>
                                  </p:childTnLst>
                                </p:cTn>
                              </p:par>
                            </p:childTnLst>
                          </p:cTn>
                        </p:par>
                      </p:childTnLst>
                    </p:cTn>
                  </p:par>
                  <p:par>
                    <p:cTn id="546" fill="hold">
                      <p:stCondLst>
                        <p:cond delay="indefinite"/>
                      </p:stCondLst>
                      <p:childTnLst>
                        <p:par>
                          <p:cTn id="547" fill="hold">
                            <p:stCondLst>
                              <p:cond delay="0"/>
                            </p:stCondLst>
                            <p:childTnLst>
                              <p:par>
                                <p:cTn id="548" nodeType="clickEffect" fill="hold" presetClass="entr" presetID="10">
                                  <p:stCondLst>
                                    <p:cond delay="0"/>
                                  </p:stCondLst>
                                  <p:childTnLst>
                                    <p:set>
                                      <p:cBhvr>
                                        <p:cTn id="549" dur="1" fill="hold">
                                          <p:stCondLst>
                                            <p:cond delay="0"/>
                                          </p:stCondLst>
                                        </p:cTn>
                                        <p:tgtEl>
                                          <p:spTgt spid="371">
                                            <p:txEl>
                                              <p:pRg st="2" end="2"/>
                                            </p:txEl>
                                          </p:spTgt>
                                        </p:tgtEl>
                                        <p:attrNameLst>
                                          <p:attrName>style.visibility</p:attrName>
                                        </p:attrNameLst>
                                      </p:cBhvr>
                                      <p:to>
                                        <p:strVal val="visible"/>
                                      </p:to>
                                    </p:set>
                                    <p:animEffect filter="fade" transition="in">
                                      <p:cBhvr additive="repl">
                                        <p:cTn id="550" dur="500"/>
                                        <p:tgtEl>
                                          <p:spTgt spid="371">
                                            <p:txEl>
                                              <p:pRg st="2" end="2"/>
                                            </p:txEl>
                                          </p:spTgt>
                                        </p:tgtEl>
                                      </p:cBhvr>
                                    </p:animEffect>
                                  </p:childTnLst>
                                </p:cTn>
                              </p:par>
                            </p:childTnLst>
                          </p:cTn>
                        </p:par>
                      </p:childTnLst>
                    </p:cTn>
                  </p:par>
                  <p:par>
                    <p:cTn id="551" fill="hold">
                      <p:stCondLst>
                        <p:cond delay="indefinite"/>
                      </p:stCondLst>
                      <p:childTnLst>
                        <p:par>
                          <p:cTn id="552" fill="hold">
                            <p:stCondLst>
                              <p:cond delay="0"/>
                            </p:stCondLst>
                            <p:childTnLst>
                              <p:par>
                                <p:cTn id="553" nodeType="clickEffect" fill="hold" presetClass="entr" presetID="10">
                                  <p:stCondLst>
                                    <p:cond delay="0"/>
                                  </p:stCondLst>
                                  <p:childTnLst>
                                    <p:set>
                                      <p:cBhvr>
                                        <p:cTn id="554" dur="1" fill="hold">
                                          <p:stCondLst>
                                            <p:cond delay="0"/>
                                          </p:stCondLst>
                                        </p:cTn>
                                        <p:tgtEl>
                                          <p:spTgt spid="371">
                                            <p:txEl>
                                              <p:pRg st="3" end="3"/>
                                            </p:txEl>
                                          </p:spTgt>
                                        </p:tgtEl>
                                        <p:attrNameLst>
                                          <p:attrName>style.visibility</p:attrName>
                                        </p:attrNameLst>
                                      </p:cBhvr>
                                      <p:to>
                                        <p:strVal val="visible"/>
                                      </p:to>
                                    </p:set>
                                    <p:animEffect filter="fade" transition="in">
                                      <p:cBhvr additive="repl">
                                        <p:cTn id="555" dur="500"/>
                                        <p:tgtEl>
                                          <p:spTgt spid="371">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Právní ochrana</a:t>
            </a:r>
            <a:br/>
            <a:endParaRPr b="0" lang="cs-CZ" sz="4400" spc="-1" strike="noStrike">
              <a:latin typeface="Arial"/>
            </a:endParaRPr>
          </a:p>
        </p:txBody>
      </p:sp>
      <p:sp>
        <p:nvSpPr>
          <p:cNvPr id="373"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32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Soudy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Státní zastupitelství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stání úřad, který se vedle soudů výrazně podílí na právní ochraně. → stíhají trestné činy, dohlížejí na zachovávání zákonů.</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Nejvyšší, vrchní, krajské, okresní státní zastupitelství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Další orgány právní ochrany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Poskytují právní pomoc těm, kteří se v systému práv neorientují</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Advokáti</a:t>
            </a:r>
            <a:r>
              <a:rPr b="0" lang="cs-CZ" sz="2000" spc="-1" strike="noStrike">
                <a:solidFill>
                  <a:srgbClr val="262626"/>
                </a:solidFill>
                <a:latin typeface="Garamond"/>
              </a:rPr>
              <a:t> – zastupují klienty před soudy a ostatními orgány</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Notáři</a:t>
            </a:r>
            <a:r>
              <a:rPr b="0" lang="cs-CZ" sz="2000" spc="-1" strike="noStrike">
                <a:solidFill>
                  <a:srgbClr val="262626"/>
                </a:solidFill>
                <a:latin typeface="Garamond"/>
              </a:rPr>
              <a:t> – sepisuje veřejné listiny (závětí, závažné smlouvy), vidimace, právní porada</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Daňoví poradci –</a:t>
            </a:r>
            <a:r>
              <a:rPr b="0" lang="cs-CZ" sz="2000" spc="-1" strike="noStrike">
                <a:solidFill>
                  <a:srgbClr val="262626"/>
                </a:solidFill>
                <a:latin typeface="Garamond"/>
              </a:rPr>
              <a:t> finanční a ekonomické rady, zastupují klienty na finančních úřadech</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Exekutoři – </a:t>
            </a:r>
            <a:r>
              <a:rPr b="0" lang="cs-CZ" sz="2000" spc="-1" strike="noStrike">
                <a:solidFill>
                  <a:srgbClr val="262626"/>
                </a:solidFill>
                <a:latin typeface="Garamond"/>
              </a:rPr>
              <a:t>na příkaz soudu vyklízí, sráží mzdy, prodává majetek</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1" lang="cs-CZ" sz="2000" spc="-1" strike="noStrike">
                <a:solidFill>
                  <a:srgbClr val="262626"/>
                </a:solidFill>
                <a:latin typeface="Garamond"/>
              </a:rPr>
              <a:t>Ombudsman - </a:t>
            </a:r>
            <a:r>
              <a:rPr b="0" lang="cs-CZ" sz="2000" spc="-1" strike="noStrike">
                <a:solidFill>
                  <a:srgbClr val="262626"/>
                </a:solidFill>
                <a:latin typeface="Garamond"/>
              </a:rPr>
              <a:t>Veřejný ochránce práv</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p:txBody>
      </p:sp>
    </p:spTree>
  </p:cSld>
  <mc:AlternateContent>
    <mc:Choice Requires="p14">
      <p:transition spd="slow" p14:dur="2000"/>
    </mc:Choice>
    <mc:Fallback>
      <p:transition spd="slow"/>
    </mc:Fallback>
  </mc:AlternateContent>
  <p:timing>
    <p:tnLst>
      <p:par>
        <p:cTn id="556" dur="indefinite" restart="never" nodeType="tmRoot">
          <p:childTnLst>
            <p:seq>
              <p:cTn id="557" dur="indefinite" nodeType="mainSeq">
                <p:childTnLst>
                  <p:par>
                    <p:cTn id="558" fill="hold">
                      <p:stCondLst>
                        <p:cond delay="indefinite"/>
                      </p:stCondLst>
                      <p:childTnLst>
                        <p:par>
                          <p:cTn id="559" fill="hold">
                            <p:stCondLst>
                              <p:cond delay="0"/>
                            </p:stCondLst>
                            <p:childTnLst>
                              <p:par>
                                <p:cTn id="560" nodeType="clickEffect" fill="hold" presetClass="entr" presetID="10">
                                  <p:stCondLst>
                                    <p:cond delay="0"/>
                                  </p:stCondLst>
                                  <p:childTnLst>
                                    <p:set>
                                      <p:cBhvr>
                                        <p:cTn id="561" dur="1" fill="hold">
                                          <p:stCondLst>
                                            <p:cond delay="0"/>
                                          </p:stCondLst>
                                        </p:cTn>
                                        <p:tgtEl>
                                          <p:spTgt spid="373">
                                            <p:txEl>
                                              <p:pRg st="0" end="0"/>
                                            </p:txEl>
                                          </p:spTgt>
                                        </p:tgtEl>
                                        <p:attrNameLst>
                                          <p:attrName>style.visibility</p:attrName>
                                        </p:attrNameLst>
                                      </p:cBhvr>
                                      <p:to>
                                        <p:strVal val="visible"/>
                                      </p:to>
                                    </p:set>
                                    <p:animEffect filter="fade" transition="in">
                                      <p:cBhvr additive="repl">
                                        <p:cTn id="562" dur="500"/>
                                        <p:tgtEl>
                                          <p:spTgt spid="373">
                                            <p:txEl>
                                              <p:pRg st="0" end="0"/>
                                            </p:txEl>
                                          </p:spTgt>
                                        </p:tgtEl>
                                      </p:cBhvr>
                                    </p:animEffect>
                                  </p:childTnLst>
                                </p:cTn>
                              </p:par>
                            </p:childTnLst>
                          </p:cTn>
                        </p:par>
                      </p:childTnLst>
                    </p:cTn>
                  </p:par>
                  <p:par>
                    <p:cTn id="563" fill="hold">
                      <p:stCondLst>
                        <p:cond delay="indefinite"/>
                      </p:stCondLst>
                      <p:childTnLst>
                        <p:par>
                          <p:cTn id="564" fill="hold">
                            <p:stCondLst>
                              <p:cond delay="0"/>
                            </p:stCondLst>
                            <p:childTnLst>
                              <p:par>
                                <p:cTn id="565" nodeType="clickEffect" fill="hold" presetClass="entr" presetID="10">
                                  <p:stCondLst>
                                    <p:cond delay="0"/>
                                  </p:stCondLst>
                                  <p:childTnLst>
                                    <p:set>
                                      <p:cBhvr>
                                        <p:cTn id="566" dur="1" fill="hold">
                                          <p:stCondLst>
                                            <p:cond delay="0"/>
                                          </p:stCondLst>
                                        </p:cTn>
                                        <p:tgtEl>
                                          <p:spTgt spid="373">
                                            <p:txEl>
                                              <p:pRg st="1" end="1"/>
                                            </p:txEl>
                                          </p:spTgt>
                                        </p:tgtEl>
                                        <p:attrNameLst>
                                          <p:attrName>style.visibility</p:attrName>
                                        </p:attrNameLst>
                                      </p:cBhvr>
                                      <p:to>
                                        <p:strVal val="visible"/>
                                      </p:to>
                                    </p:set>
                                    <p:animEffect filter="fade" transition="in">
                                      <p:cBhvr additive="repl">
                                        <p:cTn id="567" dur="500"/>
                                        <p:tgtEl>
                                          <p:spTgt spid="373">
                                            <p:txEl>
                                              <p:pRg st="1" end="1"/>
                                            </p:txEl>
                                          </p:spTgt>
                                        </p:tgtEl>
                                      </p:cBhvr>
                                    </p:animEffect>
                                  </p:childTnLst>
                                </p:cTn>
                              </p:par>
                            </p:childTnLst>
                          </p:cTn>
                        </p:par>
                      </p:childTnLst>
                    </p:cTn>
                  </p:par>
                  <p:par>
                    <p:cTn id="568" fill="hold">
                      <p:stCondLst>
                        <p:cond delay="indefinite"/>
                      </p:stCondLst>
                      <p:childTnLst>
                        <p:par>
                          <p:cTn id="569" fill="hold">
                            <p:stCondLst>
                              <p:cond delay="0"/>
                            </p:stCondLst>
                            <p:childTnLst>
                              <p:par>
                                <p:cTn id="570" nodeType="clickEffect" fill="hold" presetClass="entr" presetID="10">
                                  <p:stCondLst>
                                    <p:cond delay="0"/>
                                  </p:stCondLst>
                                  <p:childTnLst>
                                    <p:set>
                                      <p:cBhvr>
                                        <p:cTn id="571" dur="1" fill="hold">
                                          <p:stCondLst>
                                            <p:cond delay="0"/>
                                          </p:stCondLst>
                                        </p:cTn>
                                        <p:tgtEl>
                                          <p:spTgt spid="373">
                                            <p:txEl>
                                              <p:pRg st="2" end="2"/>
                                            </p:txEl>
                                          </p:spTgt>
                                        </p:tgtEl>
                                        <p:attrNameLst>
                                          <p:attrName>style.visibility</p:attrName>
                                        </p:attrNameLst>
                                      </p:cBhvr>
                                      <p:to>
                                        <p:strVal val="visible"/>
                                      </p:to>
                                    </p:set>
                                    <p:animEffect filter="fade" transition="in">
                                      <p:cBhvr additive="repl">
                                        <p:cTn id="572" dur="500"/>
                                        <p:tgtEl>
                                          <p:spTgt spid="373">
                                            <p:txEl>
                                              <p:pRg st="2" end="2"/>
                                            </p:txEl>
                                          </p:spTgt>
                                        </p:tgtEl>
                                      </p:cBhvr>
                                    </p:animEffect>
                                  </p:childTnLst>
                                </p:cTn>
                              </p:par>
                            </p:childTnLst>
                          </p:cTn>
                        </p:par>
                      </p:childTnLst>
                    </p:cTn>
                  </p:par>
                  <p:par>
                    <p:cTn id="573" fill="hold">
                      <p:stCondLst>
                        <p:cond delay="indefinite"/>
                      </p:stCondLst>
                      <p:childTnLst>
                        <p:par>
                          <p:cTn id="574" fill="hold">
                            <p:stCondLst>
                              <p:cond delay="0"/>
                            </p:stCondLst>
                            <p:childTnLst>
                              <p:par>
                                <p:cTn id="575" nodeType="clickEffect" fill="hold" presetClass="entr" presetID="10">
                                  <p:stCondLst>
                                    <p:cond delay="0"/>
                                  </p:stCondLst>
                                  <p:childTnLst>
                                    <p:set>
                                      <p:cBhvr>
                                        <p:cTn id="576" dur="1" fill="hold">
                                          <p:stCondLst>
                                            <p:cond delay="0"/>
                                          </p:stCondLst>
                                        </p:cTn>
                                        <p:tgtEl>
                                          <p:spTgt spid="373">
                                            <p:txEl>
                                              <p:pRg st="3" end="3"/>
                                            </p:txEl>
                                          </p:spTgt>
                                        </p:tgtEl>
                                        <p:attrNameLst>
                                          <p:attrName>style.visibility</p:attrName>
                                        </p:attrNameLst>
                                      </p:cBhvr>
                                      <p:to>
                                        <p:strVal val="visible"/>
                                      </p:to>
                                    </p:set>
                                    <p:animEffect filter="fade" transition="in">
                                      <p:cBhvr additive="repl">
                                        <p:cTn id="577" dur="500"/>
                                        <p:tgtEl>
                                          <p:spTgt spid="373">
                                            <p:txEl>
                                              <p:pRg st="3" end="3"/>
                                            </p:txEl>
                                          </p:spTgt>
                                        </p:tgtEl>
                                      </p:cBhvr>
                                    </p:animEffect>
                                  </p:childTnLst>
                                </p:cTn>
                              </p:par>
                            </p:childTnLst>
                          </p:cTn>
                        </p:par>
                      </p:childTnLst>
                    </p:cTn>
                  </p:par>
                  <p:par>
                    <p:cTn id="578" fill="hold">
                      <p:stCondLst>
                        <p:cond delay="indefinite"/>
                      </p:stCondLst>
                      <p:childTnLst>
                        <p:par>
                          <p:cTn id="579" fill="hold">
                            <p:stCondLst>
                              <p:cond delay="0"/>
                            </p:stCondLst>
                            <p:childTnLst>
                              <p:par>
                                <p:cTn id="580" nodeType="clickEffect" fill="hold" presetClass="entr" presetID="10">
                                  <p:stCondLst>
                                    <p:cond delay="0"/>
                                  </p:stCondLst>
                                  <p:childTnLst>
                                    <p:set>
                                      <p:cBhvr>
                                        <p:cTn id="581" dur="1" fill="hold">
                                          <p:stCondLst>
                                            <p:cond delay="0"/>
                                          </p:stCondLst>
                                        </p:cTn>
                                        <p:tgtEl>
                                          <p:spTgt spid="373">
                                            <p:txEl>
                                              <p:pRg st="4" end="4"/>
                                            </p:txEl>
                                          </p:spTgt>
                                        </p:tgtEl>
                                        <p:attrNameLst>
                                          <p:attrName>style.visibility</p:attrName>
                                        </p:attrNameLst>
                                      </p:cBhvr>
                                      <p:to>
                                        <p:strVal val="visible"/>
                                      </p:to>
                                    </p:set>
                                    <p:animEffect filter="fade" transition="in">
                                      <p:cBhvr additive="repl">
                                        <p:cTn id="582" dur="500"/>
                                        <p:tgtEl>
                                          <p:spTgt spid="373">
                                            <p:txEl>
                                              <p:pRg st="4" end="4"/>
                                            </p:txEl>
                                          </p:spTgt>
                                        </p:tgtEl>
                                      </p:cBhvr>
                                    </p:animEffect>
                                  </p:childTnLst>
                                </p:cTn>
                              </p:par>
                            </p:childTnLst>
                          </p:cTn>
                        </p:par>
                      </p:childTnLst>
                    </p:cTn>
                  </p:par>
                  <p:par>
                    <p:cTn id="583" fill="hold">
                      <p:stCondLst>
                        <p:cond delay="indefinite"/>
                      </p:stCondLst>
                      <p:childTnLst>
                        <p:par>
                          <p:cTn id="584" fill="hold">
                            <p:stCondLst>
                              <p:cond delay="0"/>
                            </p:stCondLst>
                            <p:childTnLst>
                              <p:par>
                                <p:cTn id="585" nodeType="clickEffect" fill="hold" presetClass="entr" presetID="10">
                                  <p:stCondLst>
                                    <p:cond delay="0"/>
                                  </p:stCondLst>
                                  <p:childTnLst>
                                    <p:set>
                                      <p:cBhvr>
                                        <p:cTn id="586" dur="1" fill="hold">
                                          <p:stCondLst>
                                            <p:cond delay="0"/>
                                          </p:stCondLst>
                                        </p:cTn>
                                        <p:tgtEl>
                                          <p:spTgt spid="373">
                                            <p:txEl>
                                              <p:pRg st="5" end="5"/>
                                            </p:txEl>
                                          </p:spTgt>
                                        </p:tgtEl>
                                        <p:attrNameLst>
                                          <p:attrName>style.visibility</p:attrName>
                                        </p:attrNameLst>
                                      </p:cBhvr>
                                      <p:to>
                                        <p:strVal val="visible"/>
                                      </p:to>
                                    </p:set>
                                    <p:animEffect filter="fade" transition="in">
                                      <p:cBhvr additive="repl">
                                        <p:cTn id="587" dur="500"/>
                                        <p:tgtEl>
                                          <p:spTgt spid="373">
                                            <p:txEl>
                                              <p:pRg st="5" end="5"/>
                                            </p:txEl>
                                          </p:spTgt>
                                        </p:tgtEl>
                                      </p:cBhvr>
                                    </p:animEffect>
                                  </p:childTnLst>
                                </p:cTn>
                              </p:par>
                              <p:par>
                                <p:cTn id="588" nodeType="withEffect" fill="hold" presetClass="entr" presetID="10">
                                  <p:stCondLst>
                                    <p:cond delay="0"/>
                                  </p:stCondLst>
                                  <p:childTnLst>
                                    <p:set>
                                      <p:cBhvr>
                                        <p:cTn id="589" dur="1" fill="hold">
                                          <p:stCondLst>
                                            <p:cond delay="0"/>
                                          </p:stCondLst>
                                        </p:cTn>
                                        <p:tgtEl>
                                          <p:spTgt spid="373">
                                            <p:txEl>
                                              <p:pRg st="6" end="6"/>
                                            </p:txEl>
                                          </p:spTgt>
                                        </p:tgtEl>
                                        <p:attrNameLst>
                                          <p:attrName>style.visibility</p:attrName>
                                        </p:attrNameLst>
                                      </p:cBhvr>
                                      <p:to>
                                        <p:strVal val="visible"/>
                                      </p:to>
                                    </p:set>
                                    <p:animEffect filter="fade" transition="in">
                                      <p:cBhvr additive="repl">
                                        <p:cTn id="590" dur="500"/>
                                        <p:tgtEl>
                                          <p:spTgt spid="373">
                                            <p:txEl>
                                              <p:pRg st="6" end="6"/>
                                            </p:txEl>
                                          </p:spTgt>
                                        </p:tgtEl>
                                      </p:cBhvr>
                                    </p:animEffect>
                                  </p:childTnLst>
                                </p:cTn>
                              </p:par>
                              <p:par>
                                <p:cTn id="591" nodeType="withEffect" fill="hold" presetClass="entr" presetID="10">
                                  <p:stCondLst>
                                    <p:cond delay="0"/>
                                  </p:stCondLst>
                                  <p:childTnLst>
                                    <p:set>
                                      <p:cBhvr>
                                        <p:cTn id="592" dur="1" fill="hold">
                                          <p:stCondLst>
                                            <p:cond delay="0"/>
                                          </p:stCondLst>
                                        </p:cTn>
                                        <p:tgtEl>
                                          <p:spTgt spid="373">
                                            <p:txEl>
                                              <p:pRg st="7" end="7"/>
                                            </p:txEl>
                                          </p:spTgt>
                                        </p:tgtEl>
                                        <p:attrNameLst>
                                          <p:attrName>style.visibility</p:attrName>
                                        </p:attrNameLst>
                                      </p:cBhvr>
                                      <p:to>
                                        <p:strVal val="visible"/>
                                      </p:to>
                                    </p:set>
                                    <p:animEffect filter="fade" transition="in">
                                      <p:cBhvr additive="repl">
                                        <p:cTn id="593" dur="500"/>
                                        <p:tgtEl>
                                          <p:spTgt spid="373">
                                            <p:txEl>
                                              <p:pRg st="7" end="7"/>
                                            </p:txEl>
                                          </p:spTgt>
                                        </p:tgtEl>
                                      </p:cBhvr>
                                    </p:animEffect>
                                  </p:childTnLst>
                                </p:cTn>
                              </p:par>
                              <p:par>
                                <p:cTn id="594" nodeType="withEffect" fill="hold" presetClass="entr" presetID="10">
                                  <p:stCondLst>
                                    <p:cond delay="0"/>
                                  </p:stCondLst>
                                  <p:childTnLst>
                                    <p:set>
                                      <p:cBhvr>
                                        <p:cTn id="595" dur="1" fill="hold">
                                          <p:stCondLst>
                                            <p:cond delay="0"/>
                                          </p:stCondLst>
                                        </p:cTn>
                                        <p:tgtEl>
                                          <p:spTgt spid="373">
                                            <p:txEl>
                                              <p:pRg st="8" end="8"/>
                                            </p:txEl>
                                          </p:spTgt>
                                        </p:tgtEl>
                                        <p:attrNameLst>
                                          <p:attrName>style.visibility</p:attrName>
                                        </p:attrNameLst>
                                      </p:cBhvr>
                                      <p:to>
                                        <p:strVal val="visible"/>
                                      </p:to>
                                    </p:set>
                                    <p:animEffect filter="fade" transition="in">
                                      <p:cBhvr additive="repl">
                                        <p:cTn id="596" dur="500"/>
                                        <p:tgtEl>
                                          <p:spTgt spid="373">
                                            <p:txEl>
                                              <p:pRg st="8" end="8"/>
                                            </p:txEl>
                                          </p:spTgt>
                                        </p:tgtEl>
                                      </p:cBhvr>
                                    </p:animEffect>
                                  </p:childTnLst>
                                </p:cTn>
                              </p:par>
                              <p:par>
                                <p:cTn id="597" nodeType="withEffect" fill="hold" presetClass="entr" presetID="10">
                                  <p:stCondLst>
                                    <p:cond delay="0"/>
                                  </p:stCondLst>
                                  <p:childTnLst>
                                    <p:set>
                                      <p:cBhvr>
                                        <p:cTn id="598" dur="1" fill="hold">
                                          <p:stCondLst>
                                            <p:cond delay="0"/>
                                          </p:stCondLst>
                                        </p:cTn>
                                        <p:tgtEl>
                                          <p:spTgt spid="373">
                                            <p:txEl>
                                              <p:pRg st="9" end="9"/>
                                            </p:txEl>
                                          </p:spTgt>
                                        </p:tgtEl>
                                        <p:attrNameLst>
                                          <p:attrName>style.visibility</p:attrName>
                                        </p:attrNameLst>
                                      </p:cBhvr>
                                      <p:to>
                                        <p:strVal val="visible"/>
                                      </p:to>
                                    </p:set>
                                    <p:animEffect filter="fade" transition="in">
                                      <p:cBhvr additive="repl">
                                        <p:cTn id="599" dur="500"/>
                                        <p:tgtEl>
                                          <p:spTgt spid="373">
                                            <p:txEl>
                                              <p:pRg st="9" end="9"/>
                                            </p:txEl>
                                          </p:spTgt>
                                        </p:tgtEl>
                                      </p:cBhvr>
                                    </p:animEffect>
                                  </p:childTnLst>
                                </p:cTn>
                              </p:par>
                              <p:par>
                                <p:cTn id="600" nodeType="withEffect" fill="hold" presetClass="entr" presetID="10">
                                  <p:stCondLst>
                                    <p:cond delay="0"/>
                                  </p:stCondLst>
                                  <p:childTnLst>
                                    <p:set>
                                      <p:cBhvr>
                                        <p:cTn id="601" dur="1" fill="hold">
                                          <p:stCondLst>
                                            <p:cond delay="0"/>
                                          </p:stCondLst>
                                        </p:cTn>
                                        <p:tgtEl>
                                          <p:spTgt spid="373">
                                            <p:txEl>
                                              <p:pRg st="10" end="10"/>
                                            </p:txEl>
                                          </p:spTgt>
                                        </p:tgtEl>
                                        <p:attrNameLst>
                                          <p:attrName>style.visibility</p:attrName>
                                        </p:attrNameLst>
                                      </p:cBhvr>
                                      <p:to>
                                        <p:strVal val="visible"/>
                                      </p:to>
                                    </p:set>
                                    <p:animEffect filter="fade" transition="in">
                                      <p:cBhvr additive="repl">
                                        <p:cTn id="602" dur="500"/>
                                        <p:tgtEl>
                                          <p:spTgt spid="373">
                                            <p:txEl>
                                              <p:pRg st="10" end="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2692440" y="1871280"/>
            <a:ext cx="6814800" cy="15148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0" lang="cs-CZ" sz="5400" spc="-1" strike="noStrike">
                <a:solidFill>
                  <a:srgbClr val="262626"/>
                </a:solidFill>
                <a:latin typeface="Garamond"/>
              </a:rPr>
              <a:t>Trestní právo</a:t>
            </a:r>
            <a:endParaRPr b="0" lang="cs-CZ" sz="5400" spc="-1" strike="noStrike">
              <a:latin typeface="Arial"/>
            </a:endParaRPr>
          </a:p>
        </p:txBody>
      </p:sp>
      <p:sp>
        <p:nvSpPr>
          <p:cNvPr id="375" name="CustomShape 2"/>
          <p:cNvSpPr/>
          <p:nvPr/>
        </p:nvSpPr>
        <p:spPr>
          <a:xfrm>
            <a:off x="2692440" y="3657600"/>
            <a:ext cx="6814800" cy="132012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603" dur="indefinite" restart="never" nodeType="tmRoot">
          <p:childTnLst>
            <p:seq>
              <p:cTn id="60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1295280" y="982080"/>
            <a:ext cx="9600480" cy="1303200"/>
          </a:xfrm>
          <a:prstGeom prst="rect">
            <a:avLst/>
          </a:prstGeom>
          <a:noFill/>
          <a:ln>
            <a:noFill/>
          </a:ln>
        </p:spPr>
        <p:style>
          <a:lnRef idx="0"/>
          <a:fillRef idx="0"/>
          <a:effectRef idx="0"/>
          <a:fontRef idx="minor"/>
        </p:style>
      </p:sp>
      <p:sp>
        <p:nvSpPr>
          <p:cNvPr id="377"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61000"/>
          </a:bodyPr>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Trestní právo</a:t>
            </a: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a) hmotné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vymezuje trestné činy a tresty za ně</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hlavní pramen – trestní zákon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b) procesní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postup při zjišťování trestních činů a jejich pachatelů</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probíhá při soudním trestním řízení i výkonu trestu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trestní řád</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605" dur="indefinite" restart="never" nodeType="tmRoot">
          <p:childTnLst>
            <p:seq>
              <p:cTn id="606" dur="indefinite" nodeType="mainSeq">
                <p:childTnLst>
                  <p:par>
                    <p:cTn id="607" fill="hold">
                      <p:stCondLst>
                        <p:cond delay="indefinite"/>
                      </p:stCondLst>
                      <p:childTnLst>
                        <p:par>
                          <p:cTn id="608" fill="hold">
                            <p:stCondLst>
                              <p:cond delay="0"/>
                            </p:stCondLst>
                            <p:childTnLst>
                              <p:par>
                                <p:cTn id="609" nodeType="clickEffect" fill="hold" presetClass="entr" presetID="10">
                                  <p:stCondLst>
                                    <p:cond delay="0"/>
                                  </p:stCondLst>
                                  <p:childTnLst>
                                    <p:set>
                                      <p:cBhvr>
                                        <p:cTn id="610" dur="1" fill="hold">
                                          <p:stCondLst>
                                            <p:cond delay="0"/>
                                          </p:stCondLst>
                                        </p:cTn>
                                        <p:tgtEl>
                                          <p:spTgt spid="377">
                                            <p:txEl>
                                              <p:pRg st="0" end="0"/>
                                            </p:txEl>
                                          </p:spTgt>
                                        </p:tgtEl>
                                        <p:attrNameLst>
                                          <p:attrName>style.visibility</p:attrName>
                                        </p:attrNameLst>
                                      </p:cBhvr>
                                      <p:to>
                                        <p:strVal val="visible"/>
                                      </p:to>
                                    </p:set>
                                    <p:animEffect filter="fade" transition="in">
                                      <p:cBhvr additive="repl">
                                        <p:cTn id="611" dur="500"/>
                                        <p:tgtEl>
                                          <p:spTgt spid="377">
                                            <p:txEl>
                                              <p:pRg st="0" end="0"/>
                                            </p:txEl>
                                          </p:spTgt>
                                        </p:tgtEl>
                                      </p:cBhvr>
                                    </p:animEffect>
                                  </p:childTnLst>
                                </p:cTn>
                              </p:par>
                            </p:childTnLst>
                          </p:cTn>
                        </p:par>
                      </p:childTnLst>
                    </p:cTn>
                  </p:par>
                  <p:par>
                    <p:cTn id="612" fill="hold">
                      <p:stCondLst>
                        <p:cond delay="indefinite"/>
                      </p:stCondLst>
                      <p:childTnLst>
                        <p:par>
                          <p:cTn id="613" fill="hold">
                            <p:stCondLst>
                              <p:cond delay="0"/>
                            </p:stCondLst>
                            <p:childTnLst>
                              <p:par>
                                <p:cTn id="614" nodeType="clickEffect" fill="hold" presetClass="entr" presetID="10">
                                  <p:stCondLst>
                                    <p:cond delay="0"/>
                                  </p:stCondLst>
                                  <p:childTnLst>
                                    <p:set>
                                      <p:cBhvr>
                                        <p:cTn id="615" dur="1" fill="hold">
                                          <p:stCondLst>
                                            <p:cond delay="0"/>
                                          </p:stCondLst>
                                        </p:cTn>
                                        <p:tgtEl>
                                          <p:spTgt spid="377">
                                            <p:txEl>
                                              <p:pRg st="1" end="1"/>
                                            </p:txEl>
                                          </p:spTgt>
                                        </p:tgtEl>
                                        <p:attrNameLst>
                                          <p:attrName>style.visibility</p:attrName>
                                        </p:attrNameLst>
                                      </p:cBhvr>
                                      <p:to>
                                        <p:strVal val="visible"/>
                                      </p:to>
                                    </p:set>
                                    <p:animEffect filter="fade" transition="in">
                                      <p:cBhvr additive="repl">
                                        <p:cTn id="616" dur="500"/>
                                        <p:tgtEl>
                                          <p:spTgt spid="377">
                                            <p:txEl>
                                              <p:pRg st="1" end="1"/>
                                            </p:txEl>
                                          </p:spTgt>
                                        </p:tgtEl>
                                      </p:cBhvr>
                                    </p:animEffect>
                                  </p:childTnLst>
                                </p:cTn>
                              </p:par>
                            </p:childTnLst>
                          </p:cTn>
                        </p:par>
                      </p:childTnLst>
                    </p:cTn>
                  </p:par>
                  <p:par>
                    <p:cTn id="617" fill="hold">
                      <p:stCondLst>
                        <p:cond delay="indefinite"/>
                      </p:stCondLst>
                      <p:childTnLst>
                        <p:par>
                          <p:cTn id="618" fill="hold">
                            <p:stCondLst>
                              <p:cond delay="0"/>
                            </p:stCondLst>
                            <p:childTnLst>
                              <p:par>
                                <p:cTn id="619" nodeType="clickEffect" fill="hold" presetClass="entr" presetID="10">
                                  <p:stCondLst>
                                    <p:cond delay="0"/>
                                  </p:stCondLst>
                                  <p:childTnLst>
                                    <p:set>
                                      <p:cBhvr>
                                        <p:cTn id="620" dur="1" fill="hold">
                                          <p:stCondLst>
                                            <p:cond delay="0"/>
                                          </p:stCondLst>
                                        </p:cTn>
                                        <p:tgtEl>
                                          <p:spTgt spid="377">
                                            <p:txEl>
                                              <p:pRg st="2" end="2"/>
                                            </p:txEl>
                                          </p:spTgt>
                                        </p:tgtEl>
                                        <p:attrNameLst>
                                          <p:attrName>style.visibility</p:attrName>
                                        </p:attrNameLst>
                                      </p:cBhvr>
                                      <p:to>
                                        <p:strVal val="visible"/>
                                      </p:to>
                                    </p:set>
                                    <p:animEffect filter="fade" transition="in">
                                      <p:cBhvr additive="repl">
                                        <p:cTn id="621" dur="500"/>
                                        <p:tgtEl>
                                          <p:spTgt spid="377">
                                            <p:txEl>
                                              <p:pRg st="2" end="2"/>
                                            </p:txEl>
                                          </p:spTgt>
                                        </p:tgtEl>
                                      </p:cBhvr>
                                    </p:animEffect>
                                  </p:childTnLst>
                                </p:cTn>
                              </p:par>
                            </p:childTnLst>
                          </p:cTn>
                        </p:par>
                      </p:childTnLst>
                    </p:cTn>
                  </p:par>
                  <p:par>
                    <p:cTn id="622" fill="hold">
                      <p:stCondLst>
                        <p:cond delay="indefinite"/>
                      </p:stCondLst>
                      <p:childTnLst>
                        <p:par>
                          <p:cTn id="623" fill="hold">
                            <p:stCondLst>
                              <p:cond delay="0"/>
                            </p:stCondLst>
                            <p:childTnLst>
                              <p:par>
                                <p:cTn id="624" nodeType="clickEffect" fill="hold" presetClass="entr" presetID="10">
                                  <p:stCondLst>
                                    <p:cond delay="0"/>
                                  </p:stCondLst>
                                  <p:childTnLst>
                                    <p:set>
                                      <p:cBhvr>
                                        <p:cTn id="625" dur="1" fill="hold">
                                          <p:stCondLst>
                                            <p:cond delay="0"/>
                                          </p:stCondLst>
                                        </p:cTn>
                                        <p:tgtEl>
                                          <p:spTgt spid="377">
                                            <p:txEl>
                                              <p:pRg st="3" end="3"/>
                                            </p:txEl>
                                          </p:spTgt>
                                        </p:tgtEl>
                                        <p:attrNameLst>
                                          <p:attrName>style.visibility</p:attrName>
                                        </p:attrNameLst>
                                      </p:cBhvr>
                                      <p:to>
                                        <p:strVal val="visible"/>
                                      </p:to>
                                    </p:set>
                                    <p:animEffect filter="fade" transition="in">
                                      <p:cBhvr additive="repl">
                                        <p:cTn id="626" dur="500"/>
                                        <p:tgtEl>
                                          <p:spTgt spid="377">
                                            <p:txEl>
                                              <p:pRg st="3" end="3"/>
                                            </p:txEl>
                                          </p:spTgt>
                                        </p:tgtEl>
                                      </p:cBhvr>
                                    </p:animEffect>
                                  </p:childTnLst>
                                </p:cTn>
                              </p:par>
                            </p:childTnLst>
                          </p:cTn>
                        </p:par>
                      </p:childTnLst>
                    </p:cTn>
                  </p:par>
                  <p:par>
                    <p:cTn id="627" fill="hold">
                      <p:stCondLst>
                        <p:cond delay="indefinite"/>
                      </p:stCondLst>
                      <p:childTnLst>
                        <p:par>
                          <p:cTn id="628" fill="hold">
                            <p:stCondLst>
                              <p:cond delay="0"/>
                            </p:stCondLst>
                            <p:childTnLst>
                              <p:par>
                                <p:cTn id="629" nodeType="clickEffect" fill="hold" presetClass="entr" presetID="10">
                                  <p:stCondLst>
                                    <p:cond delay="0"/>
                                  </p:stCondLst>
                                  <p:childTnLst>
                                    <p:set>
                                      <p:cBhvr>
                                        <p:cTn id="630" dur="1" fill="hold">
                                          <p:stCondLst>
                                            <p:cond delay="0"/>
                                          </p:stCondLst>
                                        </p:cTn>
                                        <p:tgtEl>
                                          <p:spTgt spid="377">
                                            <p:txEl>
                                              <p:pRg st="4" end="4"/>
                                            </p:txEl>
                                          </p:spTgt>
                                        </p:tgtEl>
                                        <p:attrNameLst>
                                          <p:attrName>style.visibility</p:attrName>
                                        </p:attrNameLst>
                                      </p:cBhvr>
                                      <p:to>
                                        <p:strVal val="visible"/>
                                      </p:to>
                                    </p:set>
                                    <p:animEffect filter="fade" transition="in">
                                      <p:cBhvr additive="repl">
                                        <p:cTn id="631" dur="500"/>
                                        <p:tgtEl>
                                          <p:spTgt spid="377">
                                            <p:txEl>
                                              <p:pRg st="4" end="4"/>
                                            </p:txEl>
                                          </p:spTgt>
                                        </p:tgtEl>
                                      </p:cBhvr>
                                    </p:animEffect>
                                  </p:childTnLst>
                                </p:cTn>
                              </p:par>
                            </p:childTnLst>
                          </p:cTn>
                        </p:par>
                      </p:childTnLst>
                    </p:cTn>
                  </p:par>
                  <p:par>
                    <p:cTn id="632" fill="hold">
                      <p:stCondLst>
                        <p:cond delay="indefinite"/>
                      </p:stCondLst>
                      <p:childTnLst>
                        <p:par>
                          <p:cTn id="633" fill="hold">
                            <p:stCondLst>
                              <p:cond delay="0"/>
                            </p:stCondLst>
                            <p:childTnLst>
                              <p:par>
                                <p:cTn id="634" nodeType="clickEffect" fill="hold" presetClass="entr" presetID="10">
                                  <p:stCondLst>
                                    <p:cond delay="0"/>
                                  </p:stCondLst>
                                  <p:childTnLst>
                                    <p:set>
                                      <p:cBhvr>
                                        <p:cTn id="635" dur="1" fill="hold">
                                          <p:stCondLst>
                                            <p:cond delay="0"/>
                                          </p:stCondLst>
                                        </p:cTn>
                                        <p:tgtEl>
                                          <p:spTgt spid="377">
                                            <p:txEl>
                                              <p:pRg st="5" end="5"/>
                                            </p:txEl>
                                          </p:spTgt>
                                        </p:tgtEl>
                                        <p:attrNameLst>
                                          <p:attrName>style.visibility</p:attrName>
                                        </p:attrNameLst>
                                      </p:cBhvr>
                                      <p:to>
                                        <p:strVal val="visible"/>
                                      </p:to>
                                    </p:set>
                                    <p:animEffect filter="fade" transition="in">
                                      <p:cBhvr additive="repl">
                                        <p:cTn id="636" dur="500"/>
                                        <p:tgtEl>
                                          <p:spTgt spid="377">
                                            <p:txEl>
                                              <p:pRg st="5" end="5"/>
                                            </p:txEl>
                                          </p:spTgt>
                                        </p:tgtEl>
                                      </p:cBhvr>
                                    </p:animEffect>
                                  </p:childTnLst>
                                </p:cTn>
                              </p:par>
                            </p:childTnLst>
                          </p:cTn>
                        </p:par>
                      </p:childTnLst>
                    </p:cTn>
                  </p:par>
                  <p:par>
                    <p:cTn id="637" fill="hold">
                      <p:stCondLst>
                        <p:cond delay="indefinite"/>
                      </p:stCondLst>
                      <p:childTnLst>
                        <p:par>
                          <p:cTn id="638" fill="hold">
                            <p:stCondLst>
                              <p:cond delay="0"/>
                            </p:stCondLst>
                            <p:childTnLst>
                              <p:par>
                                <p:cTn id="639" nodeType="clickEffect" fill="hold" presetClass="entr" presetID="10">
                                  <p:stCondLst>
                                    <p:cond delay="0"/>
                                  </p:stCondLst>
                                  <p:childTnLst>
                                    <p:set>
                                      <p:cBhvr>
                                        <p:cTn id="640" dur="1" fill="hold">
                                          <p:stCondLst>
                                            <p:cond delay="0"/>
                                          </p:stCondLst>
                                        </p:cTn>
                                        <p:tgtEl>
                                          <p:spTgt spid="377">
                                            <p:txEl>
                                              <p:pRg st="6" end="6"/>
                                            </p:txEl>
                                          </p:spTgt>
                                        </p:tgtEl>
                                        <p:attrNameLst>
                                          <p:attrName>style.visibility</p:attrName>
                                        </p:attrNameLst>
                                      </p:cBhvr>
                                      <p:to>
                                        <p:strVal val="visible"/>
                                      </p:to>
                                    </p:set>
                                    <p:animEffect filter="fade" transition="in">
                                      <p:cBhvr additive="repl">
                                        <p:cTn id="641" dur="500"/>
                                        <p:tgtEl>
                                          <p:spTgt spid="377">
                                            <p:txEl>
                                              <p:pRg st="6" end="6"/>
                                            </p:txEl>
                                          </p:spTgt>
                                        </p:tgtEl>
                                      </p:cBhvr>
                                    </p:animEffect>
                                  </p:childTnLst>
                                </p:cTn>
                              </p:par>
                            </p:childTnLst>
                          </p:cTn>
                        </p:par>
                      </p:childTnLst>
                    </p:cTn>
                  </p:par>
                  <p:par>
                    <p:cTn id="642" fill="hold">
                      <p:stCondLst>
                        <p:cond delay="indefinite"/>
                      </p:stCondLst>
                      <p:childTnLst>
                        <p:par>
                          <p:cTn id="643" fill="hold">
                            <p:stCondLst>
                              <p:cond delay="0"/>
                            </p:stCondLst>
                            <p:childTnLst>
                              <p:par>
                                <p:cTn id="644" nodeType="clickEffect" fill="hold" presetClass="entr" presetID="10">
                                  <p:stCondLst>
                                    <p:cond delay="0"/>
                                  </p:stCondLst>
                                  <p:childTnLst>
                                    <p:set>
                                      <p:cBhvr>
                                        <p:cTn id="645" dur="1" fill="hold">
                                          <p:stCondLst>
                                            <p:cond delay="0"/>
                                          </p:stCondLst>
                                        </p:cTn>
                                        <p:tgtEl>
                                          <p:spTgt spid="377">
                                            <p:txEl>
                                              <p:pRg st="7" end="7"/>
                                            </p:txEl>
                                          </p:spTgt>
                                        </p:tgtEl>
                                        <p:attrNameLst>
                                          <p:attrName>style.visibility</p:attrName>
                                        </p:attrNameLst>
                                      </p:cBhvr>
                                      <p:to>
                                        <p:strVal val="visible"/>
                                      </p:to>
                                    </p:set>
                                    <p:animEffect filter="fade" transition="in">
                                      <p:cBhvr additive="repl">
                                        <p:cTn id="646" dur="500"/>
                                        <p:tgtEl>
                                          <p:spTgt spid="377">
                                            <p:txEl>
                                              <p:pRg st="7" end="7"/>
                                            </p:txEl>
                                          </p:spTgt>
                                        </p:tgtEl>
                                      </p:cBhvr>
                                    </p:animEffec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10">
                                  <p:stCondLst>
                                    <p:cond delay="0"/>
                                  </p:stCondLst>
                                  <p:childTnLst>
                                    <p:set>
                                      <p:cBhvr>
                                        <p:cTn id="650" dur="1" fill="hold">
                                          <p:stCondLst>
                                            <p:cond delay="0"/>
                                          </p:stCondLst>
                                        </p:cTn>
                                        <p:tgtEl>
                                          <p:spTgt spid="377">
                                            <p:txEl>
                                              <p:pRg st="8" end="8"/>
                                            </p:txEl>
                                          </p:spTgt>
                                        </p:tgtEl>
                                        <p:attrNameLst>
                                          <p:attrName>style.visibility</p:attrName>
                                        </p:attrNameLst>
                                      </p:cBhvr>
                                      <p:to>
                                        <p:strVal val="visible"/>
                                      </p:to>
                                    </p:set>
                                    <p:animEffect filter="fade" transition="in">
                                      <p:cBhvr additive="repl">
                                        <p:cTn id="651" dur="500"/>
                                        <p:tgtEl>
                                          <p:spTgt spid="377">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1295280" y="982080"/>
            <a:ext cx="9600480" cy="1303200"/>
          </a:xfrm>
          <a:prstGeom prst="rect">
            <a:avLst/>
          </a:prstGeom>
          <a:noFill/>
          <a:ln>
            <a:noFill/>
          </a:ln>
        </p:spPr>
        <p:style>
          <a:lnRef idx="0"/>
          <a:fillRef idx="0"/>
          <a:effectRef idx="0"/>
          <a:fontRef idx="minor"/>
        </p:style>
      </p:sp>
      <p:sp>
        <p:nvSpPr>
          <p:cNvPr id="379"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Trestný čin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čin nebezpečný pro společnost, jeho znaky uvedeny v trestním zákoně (12 okruhů)</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- 12 okruhů trestních činů obsahujících cca 200 skutkových podstat</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652" dur="indefinite" restart="never" nodeType="tmRoot">
          <p:childTnLst>
            <p:seq>
              <p:cTn id="653" dur="indefinite" nodeType="mainSeq">
                <p:childTnLst>
                  <p:par>
                    <p:cTn id="654" fill="hold">
                      <p:stCondLst>
                        <p:cond delay="indefinite"/>
                      </p:stCondLst>
                      <p:childTnLst>
                        <p:par>
                          <p:cTn id="655" fill="hold">
                            <p:stCondLst>
                              <p:cond delay="0"/>
                            </p:stCondLst>
                            <p:childTnLst>
                              <p:par>
                                <p:cTn id="656" nodeType="clickEffect" fill="hold" presetClass="entr" presetID="10">
                                  <p:stCondLst>
                                    <p:cond delay="0"/>
                                  </p:stCondLst>
                                  <p:childTnLst>
                                    <p:set>
                                      <p:cBhvr>
                                        <p:cTn id="657" dur="1" fill="hold">
                                          <p:stCondLst>
                                            <p:cond delay="0"/>
                                          </p:stCondLst>
                                        </p:cTn>
                                        <p:tgtEl>
                                          <p:spTgt spid="379">
                                            <p:txEl>
                                              <p:pRg st="0" end="0"/>
                                            </p:txEl>
                                          </p:spTgt>
                                        </p:tgtEl>
                                        <p:attrNameLst>
                                          <p:attrName>style.visibility</p:attrName>
                                        </p:attrNameLst>
                                      </p:cBhvr>
                                      <p:to>
                                        <p:strVal val="visible"/>
                                      </p:to>
                                    </p:set>
                                    <p:animEffect filter="fade" transition="in">
                                      <p:cBhvr additive="repl">
                                        <p:cTn id="658" dur="500"/>
                                        <p:tgtEl>
                                          <p:spTgt spid="379">
                                            <p:txEl>
                                              <p:pRg st="0" end="0"/>
                                            </p:txEl>
                                          </p:spTgt>
                                        </p:tgtEl>
                                      </p:cBhvr>
                                    </p:animEffect>
                                  </p:childTnLst>
                                </p:cTn>
                              </p:par>
                              <p:par>
                                <p:cTn id="659" nodeType="withEffect" fill="hold" presetClass="entr" presetID="10">
                                  <p:stCondLst>
                                    <p:cond delay="0"/>
                                  </p:stCondLst>
                                  <p:childTnLst>
                                    <p:set>
                                      <p:cBhvr>
                                        <p:cTn id="660" dur="1" fill="hold">
                                          <p:stCondLst>
                                            <p:cond delay="0"/>
                                          </p:stCondLst>
                                        </p:cTn>
                                        <p:tgtEl>
                                          <p:spTgt spid="379">
                                            <p:txEl>
                                              <p:pRg st="1" end="1"/>
                                            </p:txEl>
                                          </p:spTgt>
                                        </p:tgtEl>
                                        <p:attrNameLst>
                                          <p:attrName>style.visibility</p:attrName>
                                        </p:attrNameLst>
                                      </p:cBhvr>
                                      <p:to>
                                        <p:strVal val="visible"/>
                                      </p:to>
                                    </p:set>
                                    <p:animEffect filter="fade" transition="in">
                                      <p:cBhvr additive="repl">
                                        <p:cTn id="661" dur="500"/>
                                        <p:tgtEl>
                                          <p:spTgt spid="379">
                                            <p:txEl>
                                              <p:pRg st="1" end="1"/>
                                            </p:txEl>
                                          </p:spTgt>
                                        </p:tgtEl>
                                      </p:cBhvr>
                                    </p:animEffect>
                                  </p:childTnLst>
                                </p:cTn>
                              </p:par>
                              <p:par>
                                <p:cTn id="662" nodeType="withEffect" fill="hold" presetClass="entr" presetID="10">
                                  <p:stCondLst>
                                    <p:cond delay="0"/>
                                  </p:stCondLst>
                                  <p:childTnLst>
                                    <p:set>
                                      <p:cBhvr>
                                        <p:cTn id="663" dur="1" fill="hold">
                                          <p:stCondLst>
                                            <p:cond delay="0"/>
                                          </p:stCondLst>
                                        </p:cTn>
                                        <p:tgtEl>
                                          <p:spTgt spid="379">
                                            <p:txEl>
                                              <p:pRg st="3" end="3"/>
                                            </p:txEl>
                                          </p:spTgt>
                                        </p:tgtEl>
                                        <p:attrNameLst>
                                          <p:attrName>style.visibility</p:attrName>
                                        </p:attrNameLst>
                                      </p:cBhvr>
                                      <p:to>
                                        <p:strVal val="visible"/>
                                      </p:to>
                                    </p:set>
                                    <p:animEffect filter="fade" transition="in">
                                      <p:cBhvr additive="repl">
                                        <p:cTn id="664" dur="500"/>
                                        <p:tgtEl>
                                          <p:spTgt spid="379">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CustomShape 1"/>
          <p:cNvSpPr/>
          <p:nvPr/>
        </p:nvSpPr>
        <p:spPr>
          <a:xfrm>
            <a:off x="1295280" y="982080"/>
            <a:ext cx="9600480" cy="1303200"/>
          </a:xfrm>
          <a:prstGeom prst="rect">
            <a:avLst/>
          </a:prstGeom>
          <a:noFill/>
          <a:ln>
            <a:noFill/>
          </a:ln>
        </p:spPr>
        <p:style>
          <a:lnRef idx="0"/>
          <a:fillRef idx="0"/>
          <a:effectRef idx="0"/>
          <a:fontRef idx="minor"/>
        </p:style>
      </p:sp>
      <p:sp>
        <p:nvSpPr>
          <p:cNvPr id="381" name="CustomShape 2"/>
          <p:cNvSpPr/>
          <p:nvPr/>
        </p:nvSpPr>
        <p:spPr>
          <a:xfrm>
            <a:off x="1295280" y="950400"/>
            <a:ext cx="9600480" cy="4924800"/>
          </a:xfrm>
          <a:prstGeom prst="rect">
            <a:avLst/>
          </a:prstGeom>
          <a:noFill/>
          <a:ln>
            <a:noFill/>
          </a:ln>
        </p:spPr>
        <p:style>
          <a:lnRef idx="0"/>
          <a:fillRef idx="0"/>
          <a:effectRef idx="0"/>
          <a:fontRef idx="minor"/>
        </p:style>
        <p:txBody>
          <a:bodyPr lIns="90000" rIns="90000" tIns="45000" bIns="45000">
            <a:normAutofit fontScale="43000"/>
          </a:bodyPr>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republice</a:t>
            </a:r>
            <a:r>
              <a:rPr b="0" lang="cs-CZ" sz="2400" spc="-1" strike="noStrike">
                <a:solidFill>
                  <a:srgbClr val="262626"/>
                </a:solidFill>
                <a:latin typeface="Garamond"/>
              </a:rPr>
              <a:t>: vlastizrada, válečná zrada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obecně nebezpečné</a:t>
            </a:r>
            <a:r>
              <a:rPr b="0" lang="cs-CZ" sz="2400" spc="-1" strike="noStrike">
                <a:solidFill>
                  <a:srgbClr val="262626"/>
                </a:solidFill>
                <a:latin typeface="Garamond"/>
              </a:rPr>
              <a:t>: ohrožení životního prostředí, nedovolené ozbrojování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rodině a mládeži</a:t>
            </a:r>
            <a:r>
              <a:rPr b="0" lang="cs-CZ" sz="2400" spc="-1" strike="noStrike">
                <a:solidFill>
                  <a:srgbClr val="262626"/>
                </a:solidFill>
                <a:latin typeface="Garamond"/>
              </a:rPr>
              <a:t>: bigamie, opuštění dítěte, týrání, únos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životu a zdraví</a:t>
            </a:r>
            <a:r>
              <a:rPr b="0" lang="cs-CZ" sz="2400" spc="-1" strike="noStrike">
                <a:solidFill>
                  <a:srgbClr val="262626"/>
                </a:solidFill>
                <a:latin typeface="Garamond"/>
              </a:rPr>
              <a:t>: vražda, ublížení na zdraví, rvačka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hospodářské</a:t>
            </a:r>
            <a:r>
              <a:rPr b="0" lang="cs-CZ" sz="2400" spc="-1" strike="noStrike">
                <a:solidFill>
                  <a:srgbClr val="262626"/>
                </a:solidFill>
                <a:latin typeface="Garamond"/>
              </a:rPr>
              <a:t>: padělání peněz, zkrácení daně,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vojenské</a:t>
            </a:r>
            <a:r>
              <a:rPr b="0" lang="cs-CZ" sz="2400" spc="-1" strike="noStrike">
                <a:solidFill>
                  <a:srgbClr val="262626"/>
                </a:solidFill>
                <a:latin typeface="Garamond"/>
              </a:rPr>
              <a:t>: neuposlechnutí rozkazu, zběhnutí, zbabělost před nepřítelem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majetku</a:t>
            </a:r>
            <a:r>
              <a:rPr b="0" lang="cs-CZ" sz="2400" spc="-1" strike="noStrike">
                <a:solidFill>
                  <a:srgbClr val="262626"/>
                </a:solidFill>
                <a:latin typeface="Garamond"/>
              </a:rPr>
              <a:t>: krádež, podvod, lichva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lidskosti</a:t>
            </a:r>
            <a:r>
              <a:rPr b="0" lang="cs-CZ" sz="2400" spc="-1" strike="noStrike">
                <a:solidFill>
                  <a:srgbClr val="262626"/>
                </a:solidFill>
                <a:latin typeface="Garamond"/>
              </a:rPr>
              <a:t>: mučení, válečná krutost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pořádku ve věcech veřejných</a:t>
            </a:r>
            <a:r>
              <a:rPr b="0" lang="cs-CZ" sz="2400" spc="-1" strike="noStrike">
                <a:solidFill>
                  <a:srgbClr val="262626"/>
                </a:solidFill>
                <a:latin typeface="Garamond"/>
              </a:rPr>
              <a:t>: útok na veřejného činitele, úplatkářství, pytláctví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hrubě narušující občanské soužití</a:t>
            </a:r>
            <a:r>
              <a:rPr b="0" lang="cs-CZ" sz="2400" spc="-1" strike="noStrike">
                <a:solidFill>
                  <a:srgbClr val="262626"/>
                </a:solidFill>
                <a:latin typeface="Garamond"/>
              </a:rPr>
              <a:t>: týrání zvířat, výtržnictví, pomluva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svobodě a lidské důstojnosti</a:t>
            </a:r>
            <a:r>
              <a:rPr b="0" lang="cs-CZ" sz="2400" spc="-1" strike="noStrike">
                <a:solidFill>
                  <a:srgbClr val="262626"/>
                </a:solidFill>
                <a:latin typeface="Garamond"/>
              </a:rPr>
              <a:t>: loupež, vydírání, znásilnění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proti brannosti</a:t>
            </a:r>
            <a:r>
              <a:rPr b="0" lang="cs-CZ" sz="2400" spc="-1" strike="noStrike">
                <a:solidFill>
                  <a:srgbClr val="262626"/>
                </a:solidFill>
                <a:latin typeface="Garamond"/>
              </a:rPr>
              <a:t>: obcházení branné povinnosti, neplnění odvodní povinnosti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665" dur="indefinite" restart="never" nodeType="tmRoot">
          <p:childTnLst>
            <p:seq>
              <p:cTn id="666"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Trestný čin</a:t>
            </a:r>
            <a:endParaRPr b="0" lang="cs-CZ" sz="4400" spc="-1" strike="noStrike">
              <a:latin typeface="Arial"/>
            </a:endParaRPr>
          </a:p>
        </p:txBody>
      </p:sp>
      <p:sp>
        <p:nvSpPr>
          <p:cNvPr id="383"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55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Postihnout lze jen takové jednání které:</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A) je zákonem jako </a:t>
            </a:r>
            <a:r>
              <a:rPr b="0" lang="cs-CZ" sz="2400" spc="-1" strike="noStrike">
                <a:solidFill>
                  <a:srgbClr val="ff0000"/>
                </a:solidFill>
                <a:latin typeface="Garamond"/>
              </a:rPr>
              <a:t>společensky nežádoucí </a:t>
            </a:r>
            <a:r>
              <a:rPr b="0" lang="cs-CZ" sz="2400" spc="-1" strike="noStrike">
                <a:solidFill>
                  <a:srgbClr val="262626"/>
                </a:solidFill>
                <a:latin typeface="Garamond"/>
              </a:rPr>
              <a:t>označeno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B)vykazuje míru </a:t>
            </a:r>
            <a:r>
              <a:rPr b="0" lang="cs-CZ" sz="2400" spc="-1" strike="noStrike">
                <a:solidFill>
                  <a:srgbClr val="ff0000"/>
                </a:solidFill>
                <a:latin typeface="Garamond"/>
              </a:rPr>
              <a:t>společenské škodlivosti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podle míry škodlivosti rozeznáváme: trestné činy, přestupky, správní delikty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C) je jednáním </a:t>
            </a:r>
            <a:r>
              <a:rPr b="0" lang="cs-CZ" sz="2400" spc="-1" strike="noStrike">
                <a:solidFill>
                  <a:srgbClr val="ff0000"/>
                </a:solidFill>
                <a:latin typeface="Garamond"/>
              </a:rPr>
              <a:t>zaviněným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ff0000"/>
                </a:solidFill>
                <a:latin typeface="Garamond"/>
              </a:rPr>
              <a:t>- úmyslé </a:t>
            </a:r>
            <a:r>
              <a:rPr b="0" lang="cs-CZ" sz="2400" spc="-1" strike="noStrike">
                <a:solidFill>
                  <a:srgbClr val="000000"/>
                </a:solidFill>
                <a:latin typeface="Garamond"/>
              </a:rPr>
              <a:t>– pachatel chtěl, spáchat trestný čin, nebo věděl, že svým jednáním může spáchat TČ</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000000"/>
                </a:solidFill>
                <a:latin typeface="Garamond"/>
              </a:rPr>
              <a:t>- </a:t>
            </a:r>
            <a:r>
              <a:rPr b="0" lang="cs-CZ" sz="2400" spc="-1" strike="noStrike">
                <a:solidFill>
                  <a:srgbClr val="ff0000"/>
                </a:solidFill>
                <a:latin typeface="Garamond"/>
              </a:rPr>
              <a:t>nedbalostní – </a:t>
            </a:r>
            <a:r>
              <a:rPr b="0" lang="cs-CZ" sz="2400" spc="-1" strike="noStrike">
                <a:solidFill>
                  <a:srgbClr val="000000"/>
                </a:solidFill>
                <a:latin typeface="Garamond"/>
              </a:rPr>
              <a:t>pachatel věděl, že může spáchat trestný čin, ale nepřiměřeně spoléhal na to, že, jej nezpůsobí, nebo nevěděl ---- , ale měl vědět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667" dur="indefinite" restart="never" nodeType="tmRoot">
          <p:childTnLst>
            <p:seq>
              <p:cTn id="668" dur="indefinite" nodeType="mainSeq">
                <p:childTnLst>
                  <p:par>
                    <p:cTn id="669" fill="hold">
                      <p:stCondLst>
                        <p:cond delay="indefinite"/>
                      </p:stCondLst>
                      <p:childTnLst>
                        <p:par>
                          <p:cTn id="670" fill="hold">
                            <p:stCondLst>
                              <p:cond delay="0"/>
                            </p:stCondLst>
                            <p:childTnLst>
                              <p:par>
                                <p:cTn id="671" nodeType="clickEffect" fill="hold" presetClass="entr" presetID="10">
                                  <p:stCondLst>
                                    <p:cond delay="0"/>
                                  </p:stCondLst>
                                  <p:childTnLst>
                                    <p:set>
                                      <p:cBhvr>
                                        <p:cTn id="672" dur="1" fill="hold">
                                          <p:stCondLst>
                                            <p:cond delay="0"/>
                                          </p:stCondLst>
                                        </p:cTn>
                                        <p:tgtEl>
                                          <p:spTgt spid="383">
                                            <p:txEl>
                                              <p:pRg st="0" end="0"/>
                                            </p:txEl>
                                          </p:spTgt>
                                        </p:tgtEl>
                                        <p:attrNameLst>
                                          <p:attrName>style.visibility</p:attrName>
                                        </p:attrNameLst>
                                      </p:cBhvr>
                                      <p:to>
                                        <p:strVal val="visible"/>
                                      </p:to>
                                    </p:set>
                                    <p:animEffect filter="fade" transition="in">
                                      <p:cBhvr additive="repl">
                                        <p:cTn id="673" dur="500"/>
                                        <p:tgtEl>
                                          <p:spTgt spid="383">
                                            <p:txEl>
                                              <p:pRg st="0" end="0"/>
                                            </p:txEl>
                                          </p:spTgt>
                                        </p:tgtEl>
                                      </p:cBhvr>
                                    </p:animEffect>
                                  </p:childTnLst>
                                </p:cTn>
                              </p:par>
                            </p:childTnLst>
                          </p:cTn>
                        </p:par>
                      </p:childTnLst>
                    </p:cTn>
                  </p:par>
                  <p:par>
                    <p:cTn id="674" fill="hold">
                      <p:stCondLst>
                        <p:cond delay="indefinite"/>
                      </p:stCondLst>
                      <p:childTnLst>
                        <p:par>
                          <p:cTn id="675" fill="hold">
                            <p:stCondLst>
                              <p:cond delay="0"/>
                            </p:stCondLst>
                            <p:childTnLst>
                              <p:par>
                                <p:cTn id="676" nodeType="clickEffect" fill="hold" presetClass="entr" presetID="10">
                                  <p:stCondLst>
                                    <p:cond delay="0"/>
                                  </p:stCondLst>
                                  <p:childTnLst>
                                    <p:set>
                                      <p:cBhvr>
                                        <p:cTn id="677" dur="1" fill="hold">
                                          <p:stCondLst>
                                            <p:cond delay="0"/>
                                          </p:stCondLst>
                                        </p:cTn>
                                        <p:tgtEl>
                                          <p:spTgt spid="383">
                                            <p:txEl>
                                              <p:pRg st="1" end="1"/>
                                            </p:txEl>
                                          </p:spTgt>
                                        </p:tgtEl>
                                        <p:attrNameLst>
                                          <p:attrName>style.visibility</p:attrName>
                                        </p:attrNameLst>
                                      </p:cBhvr>
                                      <p:to>
                                        <p:strVal val="visible"/>
                                      </p:to>
                                    </p:set>
                                    <p:animEffect filter="fade" transition="in">
                                      <p:cBhvr additive="repl">
                                        <p:cTn id="678" dur="500"/>
                                        <p:tgtEl>
                                          <p:spTgt spid="383">
                                            <p:txEl>
                                              <p:pRg st="1" end="1"/>
                                            </p:txEl>
                                          </p:spTgt>
                                        </p:tgtEl>
                                      </p:cBhvr>
                                    </p:animEffec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10">
                                  <p:stCondLst>
                                    <p:cond delay="0"/>
                                  </p:stCondLst>
                                  <p:childTnLst>
                                    <p:set>
                                      <p:cBhvr>
                                        <p:cTn id="682" dur="1" fill="hold">
                                          <p:stCondLst>
                                            <p:cond delay="0"/>
                                          </p:stCondLst>
                                        </p:cTn>
                                        <p:tgtEl>
                                          <p:spTgt spid="383">
                                            <p:txEl>
                                              <p:pRg st="2" end="2"/>
                                            </p:txEl>
                                          </p:spTgt>
                                        </p:tgtEl>
                                        <p:attrNameLst>
                                          <p:attrName>style.visibility</p:attrName>
                                        </p:attrNameLst>
                                      </p:cBhvr>
                                      <p:to>
                                        <p:strVal val="visible"/>
                                      </p:to>
                                    </p:set>
                                    <p:animEffect filter="fade" transition="in">
                                      <p:cBhvr additive="repl">
                                        <p:cTn id="683" dur="500"/>
                                        <p:tgtEl>
                                          <p:spTgt spid="383">
                                            <p:txEl>
                                              <p:pRg st="2" end="2"/>
                                            </p:txEl>
                                          </p:spTgt>
                                        </p:tgtEl>
                                      </p:cBhvr>
                                    </p:animEffect>
                                  </p:childTnLst>
                                </p:cTn>
                              </p:par>
                            </p:childTnLst>
                          </p:cTn>
                        </p:par>
                      </p:childTnLst>
                    </p:cTn>
                  </p:par>
                  <p:par>
                    <p:cTn id="684" fill="hold">
                      <p:stCondLst>
                        <p:cond delay="indefinite"/>
                      </p:stCondLst>
                      <p:childTnLst>
                        <p:par>
                          <p:cTn id="685" fill="hold">
                            <p:stCondLst>
                              <p:cond delay="0"/>
                            </p:stCondLst>
                            <p:childTnLst>
                              <p:par>
                                <p:cTn id="686" nodeType="clickEffect" fill="hold" presetClass="entr" presetID="10">
                                  <p:stCondLst>
                                    <p:cond delay="0"/>
                                  </p:stCondLst>
                                  <p:childTnLst>
                                    <p:set>
                                      <p:cBhvr>
                                        <p:cTn id="687" dur="1" fill="hold">
                                          <p:stCondLst>
                                            <p:cond delay="0"/>
                                          </p:stCondLst>
                                        </p:cTn>
                                        <p:tgtEl>
                                          <p:spTgt spid="383">
                                            <p:txEl>
                                              <p:pRg st="3" end="3"/>
                                            </p:txEl>
                                          </p:spTgt>
                                        </p:tgtEl>
                                        <p:attrNameLst>
                                          <p:attrName>style.visibility</p:attrName>
                                        </p:attrNameLst>
                                      </p:cBhvr>
                                      <p:to>
                                        <p:strVal val="visible"/>
                                      </p:to>
                                    </p:set>
                                    <p:animEffect filter="fade" transition="in">
                                      <p:cBhvr additive="repl">
                                        <p:cTn id="688" dur="500"/>
                                        <p:tgtEl>
                                          <p:spTgt spid="383">
                                            <p:txEl>
                                              <p:pRg st="3" end="3"/>
                                            </p:txEl>
                                          </p:spTgt>
                                        </p:tgtEl>
                                      </p:cBhvr>
                                    </p:animEffect>
                                  </p:childTnLst>
                                </p:cTn>
                              </p:par>
                            </p:childTnLst>
                          </p:cTn>
                        </p:par>
                      </p:childTnLst>
                    </p:cTn>
                  </p:par>
                  <p:par>
                    <p:cTn id="689" fill="hold">
                      <p:stCondLst>
                        <p:cond delay="indefinite"/>
                      </p:stCondLst>
                      <p:childTnLst>
                        <p:par>
                          <p:cTn id="690" fill="hold">
                            <p:stCondLst>
                              <p:cond delay="0"/>
                            </p:stCondLst>
                            <p:childTnLst>
                              <p:par>
                                <p:cTn id="691" nodeType="clickEffect" fill="hold" presetClass="entr" presetID="10">
                                  <p:stCondLst>
                                    <p:cond delay="0"/>
                                  </p:stCondLst>
                                  <p:childTnLst>
                                    <p:set>
                                      <p:cBhvr>
                                        <p:cTn id="692" dur="1" fill="hold">
                                          <p:stCondLst>
                                            <p:cond delay="0"/>
                                          </p:stCondLst>
                                        </p:cTn>
                                        <p:tgtEl>
                                          <p:spTgt spid="383">
                                            <p:txEl>
                                              <p:pRg st="4" end="4"/>
                                            </p:txEl>
                                          </p:spTgt>
                                        </p:tgtEl>
                                        <p:attrNameLst>
                                          <p:attrName>style.visibility</p:attrName>
                                        </p:attrNameLst>
                                      </p:cBhvr>
                                      <p:to>
                                        <p:strVal val="visible"/>
                                      </p:to>
                                    </p:set>
                                    <p:animEffect filter="fade" transition="in">
                                      <p:cBhvr additive="repl">
                                        <p:cTn id="693" dur="500"/>
                                        <p:tgtEl>
                                          <p:spTgt spid="383">
                                            <p:txEl>
                                              <p:pRg st="4" end="4"/>
                                            </p:txEl>
                                          </p:spTgt>
                                        </p:tgtEl>
                                      </p:cBhvr>
                                    </p:animEffect>
                                  </p:childTnLst>
                                </p:cTn>
                              </p:par>
                            </p:childTnLst>
                          </p:cTn>
                        </p:par>
                      </p:childTnLst>
                    </p:cTn>
                  </p:par>
                  <p:par>
                    <p:cTn id="694" fill="hold">
                      <p:stCondLst>
                        <p:cond delay="indefinite"/>
                      </p:stCondLst>
                      <p:childTnLst>
                        <p:par>
                          <p:cTn id="695" fill="hold">
                            <p:stCondLst>
                              <p:cond delay="0"/>
                            </p:stCondLst>
                            <p:childTnLst>
                              <p:par>
                                <p:cTn id="696" nodeType="clickEffect" fill="hold" presetClass="entr" presetID="10">
                                  <p:stCondLst>
                                    <p:cond delay="0"/>
                                  </p:stCondLst>
                                  <p:childTnLst>
                                    <p:set>
                                      <p:cBhvr>
                                        <p:cTn id="697" dur="1" fill="hold">
                                          <p:stCondLst>
                                            <p:cond delay="0"/>
                                          </p:stCondLst>
                                        </p:cTn>
                                        <p:tgtEl>
                                          <p:spTgt spid="383">
                                            <p:txEl>
                                              <p:pRg st="5" end="5"/>
                                            </p:txEl>
                                          </p:spTgt>
                                        </p:tgtEl>
                                        <p:attrNameLst>
                                          <p:attrName>style.visibility</p:attrName>
                                        </p:attrNameLst>
                                      </p:cBhvr>
                                      <p:to>
                                        <p:strVal val="visible"/>
                                      </p:to>
                                    </p:set>
                                    <p:animEffect filter="fade" transition="in">
                                      <p:cBhvr additive="repl">
                                        <p:cTn id="698" dur="500"/>
                                        <p:tgtEl>
                                          <p:spTgt spid="383">
                                            <p:txEl>
                                              <p:pRg st="5" end="5"/>
                                            </p:txEl>
                                          </p:spTgt>
                                        </p:tgtEl>
                                      </p:cBhvr>
                                    </p:animEffec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0">
                                  <p:stCondLst>
                                    <p:cond delay="0"/>
                                  </p:stCondLst>
                                  <p:childTnLst>
                                    <p:set>
                                      <p:cBhvr>
                                        <p:cTn id="702" dur="1" fill="hold">
                                          <p:stCondLst>
                                            <p:cond delay="0"/>
                                          </p:stCondLst>
                                        </p:cTn>
                                        <p:tgtEl>
                                          <p:spTgt spid="383">
                                            <p:txEl>
                                              <p:pRg st="6" end="6"/>
                                            </p:txEl>
                                          </p:spTgt>
                                        </p:tgtEl>
                                        <p:attrNameLst>
                                          <p:attrName>style.visibility</p:attrName>
                                        </p:attrNameLst>
                                      </p:cBhvr>
                                      <p:to>
                                        <p:strVal val="visible"/>
                                      </p:to>
                                    </p:set>
                                    <p:animEffect filter="fade" transition="in">
                                      <p:cBhvr additive="repl">
                                        <p:cTn id="703" dur="500"/>
                                        <p:tgtEl>
                                          <p:spTgt spid="383">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Přečin x zločin</a:t>
            </a:r>
            <a:endParaRPr b="0" lang="cs-CZ" sz="4400" spc="-1" strike="noStrike">
              <a:latin typeface="Arial"/>
            </a:endParaRPr>
          </a:p>
        </p:txBody>
      </p:sp>
      <p:sp>
        <p:nvSpPr>
          <p:cNvPr id="385"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Přečin – nedbalostní trestné činy, nebo úmyslné tč. (odnětí svobody max. 5 let) např. stalking…</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Zločin  - úmyslné tč. zvl. závažné, min. 10 let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04" dur="indefinite" restart="never" nodeType="tmRoot">
          <p:childTnLst>
            <p:seq>
              <p:cTn id="705"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Trestný čin</a:t>
            </a:r>
            <a:endParaRPr b="0" lang="cs-CZ" sz="4400" spc="-1" strike="noStrike">
              <a:latin typeface="Arial"/>
            </a:endParaRPr>
          </a:p>
        </p:txBody>
      </p:sp>
      <p:sp>
        <p:nvSpPr>
          <p:cNvPr id="387" name="CustomShape 2"/>
          <p:cNvSpPr/>
          <p:nvPr/>
        </p:nvSpPr>
        <p:spPr>
          <a:xfrm>
            <a:off x="1295280" y="2213640"/>
            <a:ext cx="4717440" cy="126252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endParaRPr b="0" lang="cs-CZ" sz="1800" spc="-1" strike="noStrike">
              <a:latin typeface="Arial"/>
            </a:endParaRPr>
          </a:p>
          <a:p>
            <a:pPr>
              <a:lnSpc>
                <a:spcPct val="100000"/>
              </a:lnSpc>
              <a:spcBef>
                <a:spcPts val="672"/>
              </a:spcBef>
              <a:spcAft>
                <a:spcPts val="601"/>
              </a:spcAft>
            </a:pPr>
            <a:r>
              <a:rPr b="1" i="1" lang="cs-CZ" sz="2800" spc="-1" strike="noStrike" u="sng">
                <a:solidFill>
                  <a:srgbClr val="83992a"/>
                </a:solidFill>
                <a:uFillTx/>
                <a:latin typeface="Garamond"/>
              </a:rPr>
              <a:t>Stádia trestného činu</a:t>
            </a:r>
            <a:endParaRPr b="0" lang="cs-CZ" sz="2800" spc="-1" strike="noStrike">
              <a:latin typeface="Arial"/>
            </a:endParaRPr>
          </a:p>
          <a:p>
            <a:pPr>
              <a:lnSpc>
                <a:spcPct val="100000"/>
              </a:lnSpc>
              <a:spcBef>
                <a:spcPts val="672"/>
              </a:spcBef>
              <a:spcAft>
                <a:spcPts val="601"/>
              </a:spcAft>
            </a:pPr>
            <a:endParaRPr b="0" lang="cs-CZ" sz="2800" spc="-1" strike="noStrike">
              <a:latin typeface="Arial"/>
            </a:endParaRPr>
          </a:p>
        </p:txBody>
      </p:sp>
      <p:sp>
        <p:nvSpPr>
          <p:cNvPr id="388" name="CustomShape 3"/>
          <p:cNvSpPr/>
          <p:nvPr/>
        </p:nvSpPr>
        <p:spPr>
          <a:xfrm>
            <a:off x="1295280" y="3243240"/>
            <a:ext cx="4717440" cy="2631960"/>
          </a:xfrm>
          <a:prstGeom prst="rect">
            <a:avLst/>
          </a:prstGeom>
          <a:noFill/>
          <a:ln>
            <a:noFill/>
          </a:ln>
        </p:spPr>
        <p:style>
          <a:lnRef idx="0"/>
          <a:fillRef idx="0"/>
          <a:effectRef idx="0"/>
          <a:fontRef idx="minor"/>
        </p:style>
        <p:txBody>
          <a:bodyPr lIns="90000" rIns="90000" tIns="45000" bIns="45000">
            <a:norm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příprava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pokus</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dokonaný trestný čin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(příprava a pokus jsou stejně trestné!!!)</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pPr>
            <a:endParaRPr b="0" lang="cs-CZ" sz="2400" spc="-1" strike="noStrike">
              <a:latin typeface="Arial"/>
            </a:endParaRPr>
          </a:p>
        </p:txBody>
      </p:sp>
      <p:sp>
        <p:nvSpPr>
          <p:cNvPr id="389" name="CustomShape 4"/>
          <p:cNvSpPr/>
          <p:nvPr/>
        </p:nvSpPr>
        <p:spPr>
          <a:xfrm>
            <a:off x="6180840" y="2261880"/>
            <a:ext cx="4717440" cy="125064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672"/>
              </a:spcBef>
              <a:spcAft>
                <a:spcPts val="601"/>
              </a:spcAft>
            </a:pPr>
            <a:r>
              <a:rPr b="1" i="1" lang="cs-CZ" sz="2800" spc="-1" strike="noStrike" u="sng">
                <a:solidFill>
                  <a:srgbClr val="83992a"/>
                </a:solidFill>
                <a:uFillTx/>
                <a:latin typeface="Garamond"/>
              </a:rPr>
              <a:t>Účastníci trestných činů</a:t>
            </a:r>
            <a:endParaRPr b="0" lang="cs-CZ" sz="2800" spc="-1" strike="noStrike">
              <a:latin typeface="Arial"/>
            </a:endParaRPr>
          </a:p>
          <a:p>
            <a:pPr>
              <a:lnSpc>
                <a:spcPct val="100000"/>
              </a:lnSpc>
              <a:spcBef>
                <a:spcPts val="672"/>
              </a:spcBef>
              <a:spcAft>
                <a:spcPts val="601"/>
              </a:spcAft>
            </a:pPr>
            <a:endParaRPr b="0" lang="cs-CZ" sz="2800" spc="-1" strike="noStrike">
              <a:latin typeface="Arial"/>
            </a:endParaRPr>
          </a:p>
        </p:txBody>
      </p:sp>
      <p:sp>
        <p:nvSpPr>
          <p:cNvPr id="390" name="CustomShape 5"/>
          <p:cNvSpPr/>
          <p:nvPr/>
        </p:nvSpPr>
        <p:spPr>
          <a:xfrm>
            <a:off x="6180840" y="3243240"/>
            <a:ext cx="4717440" cy="263196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 pachatel</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2 spolupachatel</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 </a:t>
            </a:r>
            <a:r>
              <a:rPr b="0" lang="cs-CZ" sz="2400" spc="-1" strike="noStrike">
                <a:solidFill>
                  <a:srgbClr val="262626"/>
                </a:solidFill>
                <a:latin typeface="Garamond"/>
              </a:rPr>
              <a:t>- organizátor, návodce, pomocník</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(pouze fyz. osoby!!!)</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06" dur="indefinite" restart="never" nodeType="tmRoot">
          <p:childTnLst>
            <p:seq>
              <p:cTn id="707" dur="indefinite" nodeType="mainSeq">
                <p:childTnLst>
                  <p:par>
                    <p:cTn id="708" fill="hold">
                      <p:stCondLst>
                        <p:cond delay="indefinite"/>
                      </p:stCondLst>
                      <p:childTnLst>
                        <p:par>
                          <p:cTn id="709" fill="hold">
                            <p:stCondLst>
                              <p:cond delay="0"/>
                            </p:stCondLst>
                            <p:childTnLst>
                              <p:par>
                                <p:cTn id="710" nodeType="clickEffect" fill="hold" presetClass="entr" presetID="10">
                                  <p:stCondLst>
                                    <p:cond delay="0"/>
                                  </p:stCondLst>
                                  <p:childTnLst>
                                    <p:set>
                                      <p:cBhvr>
                                        <p:cTn id="711" dur="1" fill="hold">
                                          <p:stCondLst>
                                            <p:cond delay="0"/>
                                          </p:stCondLst>
                                        </p:cTn>
                                        <p:tgtEl>
                                          <p:spTgt spid="388">
                                            <p:txEl>
                                              <p:pRg st="0" end="0"/>
                                            </p:txEl>
                                          </p:spTgt>
                                        </p:tgtEl>
                                        <p:attrNameLst>
                                          <p:attrName>style.visibility</p:attrName>
                                        </p:attrNameLst>
                                      </p:cBhvr>
                                      <p:to>
                                        <p:strVal val="visible"/>
                                      </p:to>
                                    </p:set>
                                    <p:animEffect filter="fade" transition="in">
                                      <p:cBhvr additive="repl">
                                        <p:cTn id="712" dur="500"/>
                                        <p:tgtEl>
                                          <p:spTgt spid="388">
                                            <p:txEl>
                                              <p:pRg st="0" end="0"/>
                                            </p:txEl>
                                          </p:spTgt>
                                        </p:tgtEl>
                                      </p:cBhvr>
                                    </p:animEffect>
                                  </p:childTnLst>
                                </p:cTn>
                              </p:par>
                            </p:childTnLst>
                          </p:cTn>
                        </p:par>
                      </p:childTnLst>
                    </p:cTn>
                  </p:par>
                  <p:par>
                    <p:cTn id="713" fill="hold">
                      <p:stCondLst>
                        <p:cond delay="indefinite"/>
                      </p:stCondLst>
                      <p:childTnLst>
                        <p:par>
                          <p:cTn id="714" fill="hold">
                            <p:stCondLst>
                              <p:cond delay="0"/>
                            </p:stCondLst>
                            <p:childTnLst>
                              <p:par>
                                <p:cTn id="715" nodeType="clickEffect" fill="hold" presetClass="entr" presetID="10">
                                  <p:stCondLst>
                                    <p:cond delay="0"/>
                                  </p:stCondLst>
                                  <p:childTnLst>
                                    <p:set>
                                      <p:cBhvr>
                                        <p:cTn id="716" dur="1" fill="hold">
                                          <p:stCondLst>
                                            <p:cond delay="0"/>
                                          </p:stCondLst>
                                        </p:cTn>
                                        <p:tgtEl>
                                          <p:spTgt spid="388">
                                            <p:txEl>
                                              <p:pRg st="1" end="1"/>
                                            </p:txEl>
                                          </p:spTgt>
                                        </p:tgtEl>
                                        <p:attrNameLst>
                                          <p:attrName>style.visibility</p:attrName>
                                        </p:attrNameLst>
                                      </p:cBhvr>
                                      <p:to>
                                        <p:strVal val="visible"/>
                                      </p:to>
                                    </p:set>
                                    <p:animEffect filter="fade" transition="in">
                                      <p:cBhvr additive="repl">
                                        <p:cTn id="717" dur="500"/>
                                        <p:tgtEl>
                                          <p:spTgt spid="388">
                                            <p:txEl>
                                              <p:pRg st="1" end="1"/>
                                            </p:txEl>
                                          </p:spTgt>
                                        </p:tgtEl>
                                      </p:cBhvr>
                                    </p:animEffect>
                                  </p:childTnLst>
                                </p:cTn>
                              </p:par>
                            </p:childTnLst>
                          </p:cTn>
                        </p:par>
                      </p:childTnLst>
                    </p:cTn>
                  </p:par>
                  <p:par>
                    <p:cTn id="718" fill="hold">
                      <p:stCondLst>
                        <p:cond delay="indefinite"/>
                      </p:stCondLst>
                      <p:childTnLst>
                        <p:par>
                          <p:cTn id="719" fill="hold">
                            <p:stCondLst>
                              <p:cond delay="0"/>
                            </p:stCondLst>
                            <p:childTnLst>
                              <p:par>
                                <p:cTn id="720" nodeType="clickEffect" fill="hold" presetClass="entr" presetID="10">
                                  <p:stCondLst>
                                    <p:cond delay="0"/>
                                  </p:stCondLst>
                                  <p:childTnLst>
                                    <p:set>
                                      <p:cBhvr>
                                        <p:cTn id="721" dur="1" fill="hold">
                                          <p:stCondLst>
                                            <p:cond delay="0"/>
                                          </p:stCondLst>
                                        </p:cTn>
                                        <p:tgtEl>
                                          <p:spTgt spid="388">
                                            <p:txEl>
                                              <p:pRg st="2" end="2"/>
                                            </p:txEl>
                                          </p:spTgt>
                                        </p:tgtEl>
                                        <p:attrNameLst>
                                          <p:attrName>style.visibility</p:attrName>
                                        </p:attrNameLst>
                                      </p:cBhvr>
                                      <p:to>
                                        <p:strVal val="visible"/>
                                      </p:to>
                                    </p:set>
                                    <p:animEffect filter="fade" transition="in">
                                      <p:cBhvr additive="repl">
                                        <p:cTn id="722" dur="500"/>
                                        <p:tgtEl>
                                          <p:spTgt spid="388">
                                            <p:txEl>
                                              <p:pRg st="2" end="2"/>
                                            </p:txEl>
                                          </p:spTgt>
                                        </p:tgtEl>
                                      </p:cBhvr>
                                    </p:animEffect>
                                  </p:childTnLst>
                                </p:cTn>
                              </p:par>
                            </p:childTnLst>
                          </p:cTn>
                        </p:par>
                      </p:childTnLst>
                    </p:cTn>
                  </p:par>
                  <p:par>
                    <p:cTn id="723" fill="hold">
                      <p:stCondLst>
                        <p:cond delay="indefinite"/>
                      </p:stCondLst>
                      <p:childTnLst>
                        <p:par>
                          <p:cTn id="724" fill="hold">
                            <p:stCondLst>
                              <p:cond delay="0"/>
                            </p:stCondLst>
                            <p:childTnLst>
                              <p:par>
                                <p:cTn id="725" nodeType="clickEffect" fill="hold" presetClass="entr" presetID="10">
                                  <p:stCondLst>
                                    <p:cond delay="0"/>
                                  </p:stCondLst>
                                  <p:childTnLst>
                                    <p:set>
                                      <p:cBhvr>
                                        <p:cTn id="726" dur="1" fill="hold">
                                          <p:stCondLst>
                                            <p:cond delay="0"/>
                                          </p:stCondLst>
                                        </p:cTn>
                                        <p:tgtEl>
                                          <p:spTgt spid="388">
                                            <p:txEl>
                                              <p:pRg st="3" end="3"/>
                                            </p:txEl>
                                          </p:spTgt>
                                        </p:tgtEl>
                                        <p:attrNameLst>
                                          <p:attrName>style.visibility</p:attrName>
                                        </p:attrNameLst>
                                      </p:cBhvr>
                                      <p:to>
                                        <p:strVal val="visible"/>
                                      </p:to>
                                    </p:set>
                                    <p:animEffect filter="fade" transition="in">
                                      <p:cBhvr additive="repl">
                                        <p:cTn id="727" dur="500"/>
                                        <p:tgtEl>
                                          <p:spTgt spid="388">
                                            <p:txEl>
                                              <p:pRg st="3" end="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Přestupek</a:t>
            </a:r>
            <a:endParaRPr b="0" lang="cs-CZ" sz="4400" spc="-1" strike="noStrike">
              <a:latin typeface="Arial"/>
            </a:endParaRPr>
          </a:p>
        </p:txBody>
      </p:sp>
      <p:sp>
        <p:nvSpPr>
          <p:cNvPr id="392"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9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zaviněné jednání, které porušuje nebo ohrožuje zájem společnosti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v zákonech o přestupkách</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tresty za ně – sankce, pokuty max. 50 tisíc kč, NE odejmutí svobody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1.porušení veřejného pořádku</a:t>
            </a:r>
            <a:r>
              <a:rPr b="0" lang="cs-CZ" sz="2400" spc="-1" strike="noStrike">
                <a:solidFill>
                  <a:srgbClr val="262626"/>
                </a:solidFill>
                <a:latin typeface="Garamond"/>
              </a:rPr>
              <a:t>: rušení nočního klidu, odkládání odpadků na nedovolená místa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2.proti majetku</a:t>
            </a:r>
            <a:r>
              <a:rPr b="0" lang="cs-CZ" sz="2400" spc="-1" strike="noStrike">
                <a:solidFill>
                  <a:srgbClr val="262626"/>
                </a:solidFill>
                <a:latin typeface="Garamond"/>
              </a:rPr>
              <a:t>: krádež, podvod, zničení věcí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3.proti občanskému soužití</a:t>
            </a:r>
            <a:r>
              <a:rPr b="0" lang="cs-CZ" sz="2400" spc="-1" strike="noStrike">
                <a:solidFill>
                  <a:srgbClr val="262626"/>
                </a:solidFill>
                <a:latin typeface="Garamond"/>
              </a:rPr>
              <a:t>: ublížení na zdraví, vyhrožování, pomluva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u="sng">
                <a:solidFill>
                  <a:srgbClr val="262626"/>
                </a:solidFill>
                <a:uFillTx/>
                <a:latin typeface="Garamond"/>
              </a:rPr>
              <a:t>4.dopravní přestupky</a:t>
            </a:r>
            <a:r>
              <a:rPr b="0" lang="cs-CZ" sz="2400" spc="-1" strike="noStrike">
                <a:solidFill>
                  <a:srgbClr val="262626"/>
                </a:solidFill>
                <a:latin typeface="Garamond"/>
              </a:rPr>
              <a:t>: nedovolená rychlost, nerespektování značek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28" dur="indefinite" restart="never" nodeType="tmRoot">
          <p:childTnLst>
            <p:seq>
              <p:cTn id="729" dur="indefinite" nodeType="mainSeq">
                <p:childTnLst>
                  <p:par>
                    <p:cTn id="730" fill="hold">
                      <p:stCondLst>
                        <p:cond delay="indefinite"/>
                      </p:stCondLst>
                      <p:childTnLst>
                        <p:par>
                          <p:cTn id="731" fill="hold">
                            <p:stCondLst>
                              <p:cond delay="0"/>
                            </p:stCondLst>
                            <p:childTnLst>
                              <p:par>
                                <p:cTn id="732" nodeType="clickEffect" fill="hold" presetClass="entr" presetID="10">
                                  <p:stCondLst>
                                    <p:cond delay="0"/>
                                  </p:stCondLst>
                                  <p:childTnLst>
                                    <p:set>
                                      <p:cBhvr>
                                        <p:cTn id="733" dur="1" fill="hold">
                                          <p:stCondLst>
                                            <p:cond delay="0"/>
                                          </p:stCondLst>
                                        </p:cTn>
                                        <p:tgtEl>
                                          <p:spTgt spid="392">
                                            <p:txEl>
                                              <p:pRg st="0" end="0"/>
                                            </p:txEl>
                                          </p:spTgt>
                                        </p:tgtEl>
                                        <p:attrNameLst>
                                          <p:attrName>style.visibility</p:attrName>
                                        </p:attrNameLst>
                                      </p:cBhvr>
                                      <p:to>
                                        <p:strVal val="visible"/>
                                      </p:to>
                                    </p:set>
                                    <p:animEffect filter="fade" transition="in">
                                      <p:cBhvr additive="repl">
                                        <p:cTn id="734" dur="500"/>
                                        <p:tgtEl>
                                          <p:spTgt spid="392">
                                            <p:txEl>
                                              <p:pRg st="0" end="0"/>
                                            </p:txEl>
                                          </p:spTgt>
                                        </p:tgtEl>
                                      </p:cBhvr>
                                    </p:animEffect>
                                  </p:childTnLst>
                                </p:cTn>
                              </p:par>
                            </p:childTnLst>
                          </p:cTn>
                        </p:par>
                      </p:childTnLst>
                    </p:cTn>
                  </p:par>
                  <p:par>
                    <p:cTn id="735" fill="hold">
                      <p:stCondLst>
                        <p:cond delay="indefinite"/>
                      </p:stCondLst>
                      <p:childTnLst>
                        <p:par>
                          <p:cTn id="736" fill="hold">
                            <p:stCondLst>
                              <p:cond delay="0"/>
                            </p:stCondLst>
                            <p:childTnLst>
                              <p:par>
                                <p:cTn id="737" nodeType="clickEffect" fill="hold" presetClass="entr" presetID="10">
                                  <p:stCondLst>
                                    <p:cond delay="0"/>
                                  </p:stCondLst>
                                  <p:childTnLst>
                                    <p:set>
                                      <p:cBhvr>
                                        <p:cTn id="738" dur="1" fill="hold">
                                          <p:stCondLst>
                                            <p:cond delay="0"/>
                                          </p:stCondLst>
                                        </p:cTn>
                                        <p:tgtEl>
                                          <p:spTgt spid="392">
                                            <p:txEl>
                                              <p:pRg st="1" end="1"/>
                                            </p:txEl>
                                          </p:spTgt>
                                        </p:tgtEl>
                                        <p:attrNameLst>
                                          <p:attrName>style.visibility</p:attrName>
                                        </p:attrNameLst>
                                      </p:cBhvr>
                                      <p:to>
                                        <p:strVal val="visible"/>
                                      </p:to>
                                    </p:set>
                                    <p:animEffect filter="fade" transition="in">
                                      <p:cBhvr additive="repl">
                                        <p:cTn id="739" dur="500"/>
                                        <p:tgtEl>
                                          <p:spTgt spid="392">
                                            <p:txEl>
                                              <p:pRg st="1" end="1"/>
                                            </p:txEl>
                                          </p:spTgt>
                                        </p:tgtEl>
                                      </p:cBhvr>
                                    </p:animEffect>
                                  </p:childTnLst>
                                </p:cTn>
                              </p:par>
                            </p:childTnLst>
                          </p:cTn>
                        </p:par>
                      </p:childTnLst>
                    </p:cTn>
                  </p:par>
                  <p:par>
                    <p:cTn id="740" fill="hold">
                      <p:stCondLst>
                        <p:cond delay="indefinite"/>
                      </p:stCondLst>
                      <p:childTnLst>
                        <p:par>
                          <p:cTn id="741" fill="hold">
                            <p:stCondLst>
                              <p:cond delay="0"/>
                            </p:stCondLst>
                            <p:childTnLst>
                              <p:par>
                                <p:cTn id="742" nodeType="clickEffect" fill="hold" presetClass="entr" presetID="10">
                                  <p:stCondLst>
                                    <p:cond delay="0"/>
                                  </p:stCondLst>
                                  <p:childTnLst>
                                    <p:set>
                                      <p:cBhvr>
                                        <p:cTn id="743" dur="1" fill="hold">
                                          <p:stCondLst>
                                            <p:cond delay="0"/>
                                          </p:stCondLst>
                                        </p:cTn>
                                        <p:tgtEl>
                                          <p:spTgt spid="392">
                                            <p:txEl>
                                              <p:pRg st="2" end="2"/>
                                            </p:txEl>
                                          </p:spTgt>
                                        </p:tgtEl>
                                        <p:attrNameLst>
                                          <p:attrName>style.visibility</p:attrName>
                                        </p:attrNameLst>
                                      </p:cBhvr>
                                      <p:to>
                                        <p:strVal val="visible"/>
                                      </p:to>
                                    </p:set>
                                    <p:animEffect filter="fade" transition="in">
                                      <p:cBhvr additive="repl">
                                        <p:cTn id="744" dur="500"/>
                                        <p:tgtEl>
                                          <p:spTgt spid="392">
                                            <p:txEl>
                                              <p:pRg st="2" end="2"/>
                                            </p:txEl>
                                          </p:spTgt>
                                        </p:tgtEl>
                                      </p:cBhvr>
                                    </p:animEffect>
                                  </p:childTnLst>
                                </p:cTn>
                              </p:par>
                            </p:childTnLst>
                          </p:cTn>
                        </p:par>
                      </p:childTnLst>
                    </p:cTn>
                  </p:par>
                  <p:par>
                    <p:cTn id="745" fill="hold">
                      <p:stCondLst>
                        <p:cond delay="indefinite"/>
                      </p:stCondLst>
                      <p:childTnLst>
                        <p:par>
                          <p:cTn id="746" fill="hold">
                            <p:stCondLst>
                              <p:cond delay="0"/>
                            </p:stCondLst>
                            <p:childTnLst>
                              <p:par>
                                <p:cTn id="747" nodeType="clickEffect" fill="hold" presetClass="entr" presetID="10">
                                  <p:stCondLst>
                                    <p:cond delay="0"/>
                                  </p:stCondLst>
                                  <p:childTnLst>
                                    <p:set>
                                      <p:cBhvr>
                                        <p:cTn id="748" dur="1" fill="hold">
                                          <p:stCondLst>
                                            <p:cond delay="0"/>
                                          </p:stCondLst>
                                        </p:cTn>
                                        <p:tgtEl>
                                          <p:spTgt spid="392">
                                            <p:txEl>
                                              <p:pRg st="3" end="3"/>
                                            </p:txEl>
                                          </p:spTgt>
                                        </p:tgtEl>
                                        <p:attrNameLst>
                                          <p:attrName>style.visibility</p:attrName>
                                        </p:attrNameLst>
                                      </p:cBhvr>
                                      <p:to>
                                        <p:strVal val="visible"/>
                                      </p:to>
                                    </p:set>
                                    <p:animEffect filter="fade" transition="in">
                                      <p:cBhvr additive="repl">
                                        <p:cTn id="749" dur="500"/>
                                        <p:tgtEl>
                                          <p:spTgt spid="392">
                                            <p:txEl>
                                              <p:pRg st="3" end="3"/>
                                            </p:txEl>
                                          </p:spTgt>
                                        </p:tgtEl>
                                      </p:cBhvr>
                                    </p:animEffect>
                                  </p:childTnLst>
                                </p:cTn>
                              </p:par>
                            </p:childTnLst>
                          </p:cTn>
                        </p:par>
                      </p:childTnLst>
                    </p:cTn>
                  </p:par>
                  <p:par>
                    <p:cTn id="750" fill="hold">
                      <p:stCondLst>
                        <p:cond delay="indefinite"/>
                      </p:stCondLst>
                      <p:childTnLst>
                        <p:par>
                          <p:cTn id="751" fill="hold">
                            <p:stCondLst>
                              <p:cond delay="0"/>
                            </p:stCondLst>
                            <p:childTnLst>
                              <p:par>
                                <p:cTn id="752" nodeType="clickEffect" fill="hold" presetClass="entr" presetID="10">
                                  <p:stCondLst>
                                    <p:cond delay="0"/>
                                  </p:stCondLst>
                                  <p:childTnLst>
                                    <p:set>
                                      <p:cBhvr>
                                        <p:cTn id="753" dur="1" fill="hold">
                                          <p:stCondLst>
                                            <p:cond delay="0"/>
                                          </p:stCondLst>
                                        </p:cTn>
                                        <p:tgtEl>
                                          <p:spTgt spid="392">
                                            <p:txEl>
                                              <p:pRg st="4" end="4"/>
                                            </p:txEl>
                                          </p:spTgt>
                                        </p:tgtEl>
                                        <p:attrNameLst>
                                          <p:attrName>style.visibility</p:attrName>
                                        </p:attrNameLst>
                                      </p:cBhvr>
                                      <p:to>
                                        <p:strVal val="visible"/>
                                      </p:to>
                                    </p:set>
                                    <p:animEffect filter="fade" transition="in">
                                      <p:cBhvr additive="repl">
                                        <p:cTn id="754" dur="500"/>
                                        <p:tgtEl>
                                          <p:spTgt spid="392">
                                            <p:txEl>
                                              <p:pRg st="4" end="4"/>
                                            </p:txEl>
                                          </p:spTgt>
                                        </p:tgtEl>
                                      </p:cBhvr>
                                    </p:animEffect>
                                  </p:childTnLst>
                                </p:cTn>
                              </p:par>
                            </p:childTnLst>
                          </p:cTn>
                        </p:par>
                      </p:childTnLst>
                    </p:cTn>
                  </p:par>
                  <p:par>
                    <p:cTn id="755" fill="hold">
                      <p:stCondLst>
                        <p:cond delay="indefinite"/>
                      </p:stCondLst>
                      <p:childTnLst>
                        <p:par>
                          <p:cTn id="756" fill="hold">
                            <p:stCondLst>
                              <p:cond delay="0"/>
                            </p:stCondLst>
                            <p:childTnLst>
                              <p:par>
                                <p:cTn id="757" nodeType="clickEffect" fill="hold" presetClass="entr" presetID="10">
                                  <p:stCondLst>
                                    <p:cond delay="0"/>
                                  </p:stCondLst>
                                  <p:childTnLst>
                                    <p:set>
                                      <p:cBhvr>
                                        <p:cTn id="758" dur="1" fill="hold">
                                          <p:stCondLst>
                                            <p:cond delay="0"/>
                                          </p:stCondLst>
                                        </p:cTn>
                                        <p:tgtEl>
                                          <p:spTgt spid="392">
                                            <p:txEl>
                                              <p:pRg st="5" end="5"/>
                                            </p:txEl>
                                          </p:spTgt>
                                        </p:tgtEl>
                                        <p:attrNameLst>
                                          <p:attrName>style.visibility</p:attrName>
                                        </p:attrNameLst>
                                      </p:cBhvr>
                                      <p:to>
                                        <p:strVal val="visible"/>
                                      </p:to>
                                    </p:set>
                                    <p:animEffect filter="fade" transition="in">
                                      <p:cBhvr additive="repl">
                                        <p:cTn id="759" dur="500"/>
                                        <p:tgtEl>
                                          <p:spTgt spid="392">
                                            <p:txEl>
                                              <p:pRg st="5" end="5"/>
                                            </p:txEl>
                                          </p:spTgt>
                                        </p:tgtEl>
                                      </p:cBhvr>
                                    </p:animEffect>
                                  </p:childTnLst>
                                </p:cTn>
                              </p:par>
                            </p:childTnLst>
                          </p:cTn>
                        </p:par>
                      </p:childTnLst>
                    </p:cTn>
                  </p:par>
                  <p:par>
                    <p:cTn id="760" fill="hold">
                      <p:stCondLst>
                        <p:cond delay="indefinite"/>
                      </p:stCondLst>
                      <p:childTnLst>
                        <p:par>
                          <p:cTn id="761" fill="hold">
                            <p:stCondLst>
                              <p:cond delay="0"/>
                            </p:stCondLst>
                            <p:childTnLst>
                              <p:par>
                                <p:cTn id="762" nodeType="clickEffect" fill="hold" presetClass="entr" presetID="10">
                                  <p:stCondLst>
                                    <p:cond delay="0"/>
                                  </p:stCondLst>
                                  <p:childTnLst>
                                    <p:set>
                                      <p:cBhvr>
                                        <p:cTn id="763" dur="1" fill="hold">
                                          <p:stCondLst>
                                            <p:cond delay="0"/>
                                          </p:stCondLst>
                                        </p:cTn>
                                        <p:tgtEl>
                                          <p:spTgt spid="392">
                                            <p:txEl>
                                              <p:pRg st="6" end="6"/>
                                            </p:txEl>
                                          </p:spTgt>
                                        </p:tgtEl>
                                        <p:attrNameLst>
                                          <p:attrName>style.visibility</p:attrName>
                                        </p:attrNameLst>
                                      </p:cBhvr>
                                      <p:to>
                                        <p:strVal val="visible"/>
                                      </p:to>
                                    </p:set>
                                    <p:animEffect filter="fade" transition="in">
                                      <p:cBhvr additive="repl">
                                        <p:cTn id="764" dur="500"/>
                                        <p:tgtEl>
                                          <p:spTgt spid="392">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1295280" y="982080"/>
            <a:ext cx="9600480" cy="1303200"/>
          </a:xfrm>
          <a:prstGeom prst="rect">
            <a:avLst/>
          </a:prstGeom>
          <a:noFill/>
          <a:ln>
            <a:noFill/>
          </a:ln>
        </p:spPr>
        <p:style>
          <a:lnRef idx="0"/>
          <a:fillRef idx="0"/>
          <a:effectRef idx="0"/>
          <a:fontRef idx="minor"/>
        </p:style>
      </p:sp>
      <p:sp>
        <p:nvSpPr>
          <p:cNvPr id="32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4000"/>
          </a:bodyPr>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6. stol. n. l. – Corpus iuris civilis</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čtyřdílný občanský zákoník</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byzantský císař Justinián I. nechal shrnout římské právo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studováno → dílo se stalo základem středověkého evropského práva</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7. stol. – náboženské právo Šaría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vzniká systém islámského náboženského práva Šaría,</a:t>
            </a:r>
            <a:r>
              <a:rPr b="1" lang="cs-CZ" sz="2400" spc="-1" strike="noStrike">
                <a:solidFill>
                  <a:srgbClr val="262626"/>
                </a:solidFill>
                <a:latin typeface="Garamond"/>
              </a:rPr>
              <a:t> </a:t>
            </a:r>
            <a:r>
              <a:rPr b="0" lang="cs-CZ" sz="2400" spc="-1" strike="noStrike">
                <a:solidFill>
                  <a:srgbClr val="262626"/>
                </a:solidFill>
                <a:latin typeface="Garamond"/>
              </a:rPr>
              <a:t>vychází</a:t>
            </a:r>
            <a:r>
              <a:rPr b="1" lang="cs-CZ" sz="2400" spc="-1" strike="noStrike">
                <a:solidFill>
                  <a:srgbClr val="262626"/>
                </a:solidFill>
                <a:latin typeface="Garamond"/>
              </a:rPr>
              <a:t> z Koránu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 práva šaría vycházejí soudy např. v Saudské Arábii a Íránu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tvrdé středové tresty jako ukamenování nebo bičování</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0">
                                  <p:stCondLst>
                                    <p:cond delay="0"/>
                                  </p:stCondLst>
                                  <p:childTnLst>
                                    <p:set>
                                      <p:cBhvr>
                                        <p:cTn id="52" dur="1" fill="hold">
                                          <p:stCondLst>
                                            <p:cond delay="0"/>
                                          </p:stCondLst>
                                        </p:cTn>
                                        <p:tgtEl>
                                          <p:spTgt spid="320">
                                            <p:txEl>
                                              <p:pRg st="0" end="0"/>
                                            </p:txEl>
                                          </p:spTgt>
                                        </p:tgtEl>
                                        <p:attrNameLst>
                                          <p:attrName>style.visibility</p:attrName>
                                        </p:attrNameLst>
                                      </p:cBhvr>
                                      <p:to>
                                        <p:strVal val="visible"/>
                                      </p:to>
                                    </p:set>
                                    <p:animEffect filter="fade" transition="in">
                                      <p:cBhvr additive="repl">
                                        <p:cTn id="53" dur="500"/>
                                        <p:tgtEl>
                                          <p:spTgt spid="32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0">
                                  <p:stCondLst>
                                    <p:cond delay="0"/>
                                  </p:stCondLst>
                                  <p:childTnLst>
                                    <p:set>
                                      <p:cBhvr>
                                        <p:cTn id="57" dur="1" fill="hold">
                                          <p:stCondLst>
                                            <p:cond delay="0"/>
                                          </p:stCondLst>
                                        </p:cTn>
                                        <p:tgtEl>
                                          <p:spTgt spid="320">
                                            <p:txEl>
                                              <p:pRg st="1" end="1"/>
                                            </p:txEl>
                                          </p:spTgt>
                                        </p:tgtEl>
                                        <p:attrNameLst>
                                          <p:attrName>style.visibility</p:attrName>
                                        </p:attrNameLst>
                                      </p:cBhvr>
                                      <p:to>
                                        <p:strVal val="visible"/>
                                      </p:to>
                                    </p:set>
                                    <p:animEffect filter="fade" transition="in">
                                      <p:cBhvr additive="repl">
                                        <p:cTn id="58" dur="500"/>
                                        <p:tgtEl>
                                          <p:spTgt spid="32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0">
                                  <p:stCondLst>
                                    <p:cond delay="0"/>
                                  </p:stCondLst>
                                  <p:childTnLst>
                                    <p:set>
                                      <p:cBhvr>
                                        <p:cTn id="62" dur="1" fill="hold">
                                          <p:stCondLst>
                                            <p:cond delay="0"/>
                                          </p:stCondLst>
                                        </p:cTn>
                                        <p:tgtEl>
                                          <p:spTgt spid="320">
                                            <p:txEl>
                                              <p:pRg st="2" end="2"/>
                                            </p:txEl>
                                          </p:spTgt>
                                        </p:tgtEl>
                                        <p:attrNameLst>
                                          <p:attrName>style.visibility</p:attrName>
                                        </p:attrNameLst>
                                      </p:cBhvr>
                                      <p:to>
                                        <p:strVal val="visible"/>
                                      </p:to>
                                    </p:set>
                                    <p:animEffect filter="fade" transition="in">
                                      <p:cBhvr additive="repl">
                                        <p:cTn id="63" dur="500"/>
                                        <p:tgtEl>
                                          <p:spTgt spid="320">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nodeType="clickEffect" fill="hold" presetClass="entr" presetID="10">
                                  <p:stCondLst>
                                    <p:cond delay="0"/>
                                  </p:stCondLst>
                                  <p:childTnLst>
                                    <p:set>
                                      <p:cBhvr>
                                        <p:cTn id="67" dur="1" fill="hold">
                                          <p:stCondLst>
                                            <p:cond delay="0"/>
                                          </p:stCondLst>
                                        </p:cTn>
                                        <p:tgtEl>
                                          <p:spTgt spid="320">
                                            <p:txEl>
                                              <p:pRg st="3" end="3"/>
                                            </p:txEl>
                                          </p:spTgt>
                                        </p:tgtEl>
                                        <p:attrNameLst>
                                          <p:attrName>style.visibility</p:attrName>
                                        </p:attrNameLst>
                                      </p:cBhvr>
                                      <p:to>
                                        <p:strVal val="visible"/>
                                      </p:to>
                                    </p:set>
                                    <p:animEffect filter="fade" transition="in">
                                      <p:cBhvr additive="repl">
                                        <p:cTn id="68" dur="500"/>
                                        <p:tgtEl>
                                          <p:spTgt spid="320">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0">
                                  <p:stCondLst>
                                    <p:cond delay="0"/>
                                  </p:stCondLst>
                                  <p:childTnLst>
                                    <p:set>
                                      <p:cBhvr>
                                        <p:cTn id="72" dur="1" fill="hold">
                                          <p:stCondLst>
                                            <p:cond delay="0"/>
                                          </p:stCondLst>
                                        </p:cTn>
                                        <p:tgtEl>
                                          <p:spTgt spid="320">
                                            <p:txEl>
                                              <p:pRg st="4" end="4"/>
                                            </p:txEl>
                                          </p:spTgt>
                                        </p:tgtEl>
                                        <p:attrNameLst>
                                          <p:attrName>style.visibility</p:attrName>
                                        </p:attrNameLst>
                                      </p:cBhvr>
                                      <p:to>
                                        <p:strVal val="visible"/>
                                      </p:to>
                                    </p:set>
                                    <p:animEffect filter="fade" transition="in">
                                      <p:cBhvr additive="repl">
                                        <p:cTn id="73" dur="500"/>
                                        <p:tgtEl>
                                          <p:spTgt spid="320">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10">
                                  <p:stCondLst>
                                    <p:cond delay="0"/>
                                  </p:stCondLst>
                                  <p:childTnLst>
                                    <p:set>
                                      <p:cBhvr>
                                        <p:cTn id="77" dur="1" fill="hold">
                                          <p:stCondLst>
                                            <p:cond delay="0"/>
                                          </p:stCondLst>
                                        </p:cTn>
                                        <p:tgtEl>
                                          <p:spTgt spid="320">
                                            <p:txEl>
                                              <p:pRg st="5" end="5"/>
                                            </p:txEl>
                                          </p:spTgt>
                                        </p:tgtEl>
                                        <p:attrNameLst>
                                          <p:attrName>style.visibility</p:attrName>
                                        </p:attrNameLst>
                                      </p:cBhvr>
                                      <p:to>
                                        <p:strVal val="visible"/>
                                      </p:to>
                                    </p:set>
                                    <p:animEffect filter="fade" transition="in">
                                      <p:cBhvr additive="repl">
                                        <p:cTn id="78" dur="500"/>
                                        <p:tgtEl>
                                          <p:spTgt spid="320">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0">
                                  <p:stCondLst>
                                    <p:cond delay="0"/>
                                  </p:stCondLst>
                                  <p:childTnLst>
                                    <p:set>
                                      <p:cBhvr>
                                        <p:cTn id="82" dur="1" fill="hold">
                                          <p:stCondLst>
                                            <p:cond delay="0"/>
                                          </p:stCondLst>
                                        </p:cTn>
                                        <p:tgtEl>
                                          <p:spTgt spid="320">
                                            <p:txEl>
                                              <p:pRg st="6" end="6"/>
                                            </p:txEl>
                                          </p:spTgt>
                                        </p:tgtEl>
                                        <p:attrNameLst>
                                          <p:attrName>style.visibility</p:attrName>
                                        </p:attrNameLst>
                                      </p:cBhvr>
                                      <p:to>
                                        <p:strVal val="visible"/>
                                      </p:to>
                                    </p:set>
                                    <p:animEffect filter="fade" transition="in">
                                      <p:cBhvr additive="repl">
                                        <p:cTn id="83" dur="500"/>
                                        <p:tgtEl>
                                          <p:spTgt spid="320">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10">
                                  <p:stCondLst>
                                    <p:cond delay="0"/>
                                  </p:stCondLst>
                                  <p:childTnLst>
                                    <p:set>
                                      <p:cBhvr>
                                        <p:cTn id="87" dur="1" fill="hold">
                                          <p:stCondLst>
                                            <p:cond delay="0"/>
                                          </p:stCondLst>
                                        </p:cTn>
                                        <p:tgtEl>
                                          <p:spTgt spid="320">
                                            <p:txEl>
                                              <p:pRg st="7" end="7"/>
                                            </p:txEl>
                                          </p:spTgt>
                                        </p:tgtEl>
                                        <p:attrNameLst>
                                          <p:attrName>style.visibility</p:attrName>
                                        </p:attrNameLst>
                                      </p:cBhvr>
                                      <p:to>
                                        <p:strVal val="visible"/>
                                      </p:to>
                                    </p:set>
                                    <p:animEffect filter="fade" transition="in">
                                      <p:cBhvr additive="repl">
                                        <p:cTn id="88" dur="500"/>
                                        <p:tgtEl>
                                          <p:spTgt spid="320">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0">
                                  <p:stCondLst>
                                    <p:cond delay="0"/>
                                  </p:stCondLst>
                                  <p:childTnLst>
                                    <p:set>
                                      <p:cBhvr>
                                        <p:cTn id="92" dur="1" fill="hold">
                                          <p:stCondLst>
                                            <p:cond delay="0"/>
                                          </p:stCondLst>
                                        </p:cTn>
                                        <p:tgtEl>
                                          <p:spTgt spid="320">
                                            <p:txEl>
                                              <p:pRg st="8" end="8"/>
                                            </p:txEl>
                                          </p:spTgt>
                                        </p:tgtEl>
                                        <p:attrNameLst>
                                          <p:attrName>style.visibility</p:attrName>
                                        </p:attrNameLst>
                                      </p:cBhvr>
                                      <p:to>
                                        <p:strVal val="visible"/>
                                      </p:to>
                                    </p:set>
                                    <p:animEffect filter="fade" transition="in">
                                      <p:cBhvr additive="repl">
                                        <p:cTn id="93" dur="500"/>
                                        <p:tgtEl>
                                          <p:spTgt spid="320">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u="sng">
                <a:solidFill>
                  <a:srgbClr val="262626"/>
                </a:solidFill>
                <a:uFillTx/>
                <a:latin typeface="Garamond"/>
              </a:rPr>
              <a:t>Trestní odpovědnost</a:t>
            </a:r>
            <a:br/>
            <a:endParaRPr b="0" lang="cs-CZ" sz="4400" spc="-1" strike="noStrike">
              <a:latin typeface="Arial"/>
            </a:endParaRPr>
          </a:p>
        </p:txBody>
      </p:sp>
      <p:sp>
        <p:nvSpPr>
          <p:cNvPr id="39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66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vychází ze spáchání trestného činu, je vázána na věkovou hranici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1" lang="cs-CZ" sz="2400" spc="-1" strike="noStrike">
                <a:solidFill>
                  <a:srgbClr val="000000"/>
                </a:solidFill>
                <a:latin typeface="Garamond"/>
              </a:rPr>
              <a:t>Hranice trestní odpovědnosti je dovršení 15 let!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pod 15 let nemůže být osoba souzena, může být označena jako pachatel, tč = </a:t>
            </a:r>
            <a:r>
              <a:rPr b="0" lang="cs-CZ" sz="2400" spc="-1" strike="noStrike">
                <a:solidFill>
                  <a:srgbClr val="ff0000"/>
                </a:solidFill>
                <a:latin typeface="Garamond"/>
              </a:rPr>
              <a:t>čin jinak trestný </a:t>
            </a:r>
            <a:r>
              <a:rPr b="0" lang="cs-CZ" sz="2400" spc="-1" strike="noStrike">
                <a:solidFill>
                  <a:srgbClr val="000000"/>
                </a:solidFill>
                <a:latin typeface="Garamond"/>
              </a:rPr>
              <a:t>(výchovná nařízení, povinnosti…)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člověk mezi hranicí 15-18 je “mladistvý” tč. </a:t>
            </a:r>
            <a:r>
              <a:rPr b="0" lang="cs-CZ" sz="2400" spc="-1" strike="noStrike">
                <a:solidFill>
                  <a:srgbClr val="ff0000"/>
                </a:solidFill>
                <a:latin typeface="Garamond"/>
              </a:rPr>
              <a:t>provinění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lang="cs-CZ" sz="2400" spc="-1" strike="noStrike">
                <a:solidFill>
                  <a:srgbClr val="262626"/>
                </a:solidFill>
                <a:latin typeface="Garamond"/>
              </a:rPr>
              <a:t>opatření výchovné (dohled probačního úředníka) ochranné diagnostický ústav, ochranné léčení, trestní (obecně prospěšné práce)</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65" dur="indefinite" restart="never" nodeType="tmRoot">
          <p:childTnLst>
            <p:seq>
              <p:cTn id="766" dur="indefinite" nodeType="mainSeq">
                <p:childTnLst>
                  <p:par>
                    <p:cTn id="767" fill="hold">
                      <p:stCondLst>
                        <p:cond delay="indefinite"/>
                      </p:stCondLst>
                      <p:childTnLst>
                        <p:par>
                          <p:cTn id="768" fill="hold">
                            <p:stCondLst>
                              <p:cond delay="0"/>
                            </p:stCondLst>
                            <p:childTnLst>
                              <p:par>
                                <p:cTn id="769" nodeType="clickEffect" fill="hold" presetClass="entr" presetID="10">
                                  <p:stCondLst>
                                    <p:cond delay="0"/>
                                  </p:stCondLst>
                                  <p:childTnLst>
                                    <p:set>
                                      <p:cBhvr>
                                        <p:cTn id="770" dur="1" fill="hold">
                                          <p:stCondLst>
                                            <p:cond delay="0"/>
                                          </p:stCondLst>
                                        </p:cTn>
                                        <p:tgtEl>
                                          <p:spTgt spid="394">
                                            <p:txEl>
                                              <p:pRg st="0" end="0"/>
                                            </p:txEl>
                                          </p:spTgt>
                                        </p:tgtEl>
                                        <p:attrNameLst>
                                          <p:attrName>style.visibility</p:attrName>
                                        </p:attrNameLst>
                                      </p:cBhvr>
                                      <p:to>
                                        <p:strVal val="visible"/>
                                      </p:to>
                                    </p:set>
                                    <p:animEffect filter="fade" transition="in">
                                      <p:cBhvr additive="repl">
                                        <p:cTn id="771" dur="500"/>
                                        <p:tgtEl>
                                          <p:spTgt spid="394">
                                            <p:txEl>
                                              <p:pRg st="0" end="0"/>
                                            </p:txEl>
                                          </p:spTgt>
                                        </p:tgtEl>
                                      </p:cBhvr>
                                    </p:animEffect>
                                  </p:childTnLst>
                                </p:cTn>
                              </p:par>
                            </p:childTnLst>
                          </p:cTn>
                        </p:par>
                      </p:childTnLst>
                    </p:cTn>
                  </p:par>
                  <p:par>
                    <p:cTn id="772" fill="hold">
                      <p:stCondLst>
                        <p:cond delay="indefinite"/>
                      </p:stCondLst>
                      <p:childTnLst>
                        <p:par>
                          <p:cTn id="773" fill="hold">
                            <p:stCondLst>
                              <p:cond delay="0"/>
                            </p:stCondLst>
                            <p:childTnLst>
                              <p:par>
                                <p:cTn id="774" nodeType="clickEffect" fill="hold" presetClass="entr" presetID="10">
                                  <p:stCondLst>
                                    <p:cond delay="0"/>
                                  </p:stCondLst>
                                  <p:childTnLst>
                                    <p:set>
                                      <p:cBhvr>
                                        <p:cTn id="775" dur="1" fill="hold">
                                          <p:stCondLst>
                                            <p:cond delay="0"/>
                                          </p:stCondLst>
                                        </p:cTn>
                                        <p:tgtEl>
                                          <p:spTgt spid="394">
                                            <p:txEl>
                                              <p:pRg st="1" end="1"/>
                                            </p:txEl>
                                          </p:spTgt>
                                        </p:tgtEl>
                                        <p:attrNameLst>
                                          <p:attrName>style.visibility</p:attrName>
                                        </p:attrNameLst>
                                      </p:cBhvr>
                                      <p:to>
                                        <p:strVal val="visible"/>
                                      </p:to>
                                    </p:set>
                                    <p:animEffect filter="fade" transition="in">
                                      <p:cBhvr additive="repl">
                                        <p:cTn id="776" dur="500"/>
                                        <p:tgtEl>
                                          <p:spTgt spid="394">
                                            <p:txEl>
                                              <p:pRg st="1" end="1"/>
                                            </p:txEl>
                                          </p:spTgt>
                                        </p:tgtEl>
                                      </p:cBhvr>
                                    </p:animEffect>
                                  </p:childTnLst>
                                </p:cTn>
                              </p:par>
                            </p:childTnLst>
                          </p:cTn>
                        </p:par>
                      </p:childTnLst>
                    </p:cTn>
                  </p:par>
                  <p:par>
                    <p:cTn id="777" fill="hold">
                      <p:stCondLst>
                        <p:cond delay="indefinite"/>
                      </p:stCondLst>
                      <p:childTnLst>
                        <p:par>
                          <p:cTn id="778" fill="hold">
                            <p:stCondLst>
                              <p:cond delay="0"/>
                            </p:stCondLst>
                            <p:childTnLst>
                              <p:par>
                                <p:cTn id="779" nodeType="clickEffect" fill="hold" presetClass="entr" presetID="10">
                                  <p:stCondLst>
                                    <p:cond delay="0"/>
                                  </p:stCondLst>
                                  <p:childTnLst>
                                    <p:set>
                                      <p:cBhvr>
                                        <p:cTn id="780" dur="1" fill="hold">
                                          <p:stCondLst>
                                            <p:cond delay="0"/>
                                          </p:stCondLst>
                                        </p:cTn>
                                        <p:tgtEl>
                                          <p:spTgt spid="394">
                                            <p:txEl>
                                              <p:pRg st="2" end="2"/>
                                            </p:txEl>
                                          </p:spTgt>
                                        </p:tgtEl>
                                        <p:attrNameLst>
                                          <p:attrName>style.visibility</p:attrName>
                                        </p:attrNameLst>
                                      </p:cBhvr>
                                      <p:to>
                                        <p:strVal val="visible"/>
                                      </p:to>
                                    </p:set>
                                    <p:animEffect filter="fade" transition="in">
                                      <p:cBhvr additive="repl">
                                        <p:cTn id="781" dur="500"/>
                                        <p:tgtEl>
                                          <p:spTgt spid="394">
                                            <p:txEl>
                                              <p:pRg st="2" end="2"/>
                                            </p:txEl>
                                          </p:spTgt>
                                        </p:tgtEl>
                                      </p:cBhvr>
                                    </p:animEffect>
                                  </p:childTnLst>
                                </p:cTn>
                              </p:par>
                            </p:childTnLst>
                          </p:cTn>
                        </p:par>
                      </p:childTnLst>
                    </p:cTn>
                  </p:par>
                  <p:par>
                    <p:cTn id="782" fill="hold">
                      <p:stCondLst>
                        <p:cond delay="indefinite"/>
                      </p:stCondLst>
                      <p:childTnLst>
                        <p:par>
                          <p:cTn id="783" fill="hold">
                            <p:stCondLst>
                              <p:cond delay="0"/>
                            </p:stCondLst>
                            <p:childTnLst>
                              <p:par>
                                <p:cTn id="784" nodeType="clickEffect" fill="hold" presetClass="entr" presetID="10">
                                  <p:stCondLst>
                                    <p:cond delay="0"/>
                                  </p:stCondLst>
                                  <p:childTnLst>
                                    <p:set>
                                      <p:cBhvr>
                                        <p:cTn id="785" dur="1" fill="hold">
                                          <p:stCondLst>
                                            <p:cond delay="0"/>
                                          </p:stCondLst>
                                        </p:cTn>
                                        <p:tgtEl>
                                          <p:spTgt spid="394">
                                            <p:txEl>
                                              <p:pRg st="3" end="3"/>
                                            </p:txEl>
                                          </p:spTgt>
                                        </p:tgtEl>
                                        <p:attrNameLst>
                                          <p:attrName>style.visibility</p:attrName>
                                        </p:attrNameLst>
                                      </p:cBhvr>
                                      <p:to>
                                        <p:strVal val="visible"/>
                                      </p:to>
                                    </p:set>
                                    <p:animEffect filter="fade" transition="in">
                                      <p:cBhvr additive="repl">
                                        <p:cTn id="786" dur="500"/>
                                        <p:tgtEl>
                                          <p:spTgt spid="394">
                                            <p:txEl>
                                              <p:pRg st="3" end="3"/>
                                            </p:txEl>
                                          </p:spTgt>
                                        </p:tgtEl>
                                      </p:cBhvr>
                                    </p:animEffect>
                                  </p:childTnLst>
                                </p:cTn>
                              </p:par>
                            </p:childTnLst>
                          </p:cTn>
                        </p:par>
                      </p:childTnLst>
                    </p:cTn>
                  </p:par>
                  <p:par>
                    <p:cTn id="787" fill="hold">
                      <p:stCondLst>
                        <p:cond delay="indefinite"/>
                      </p:stCondLst>
                      <p:childTnLst>
                        <p:par>
                          <p:cTn id="788" fill="hold">
                            <p:stCondLst>
                              <p:cond delay="0"/>
                            </p:stCondLst>
                            <p:childTnLst>
                              <p:par>
                                <p:cTn id="789" nodeType="clickEffect" fill="hold" presetClass="entr" presetID="10">
                                  <p:stCondLst>
                                    <p:cond delay="0"/>
                                  </p:stCondLst>
                                  <p:childTnLst>
                                    <p:set>
                                      <p:cBhvr>
                                        <p:cTn id="790" dur="1" fill="hold">
                                          <p:stCondLst>
                                            <p:cond delay="0"/>
                                          </p:stCondLst>
                                        </p:cTn>
                                        <p:tgtEl>
                                          <p:spTgt spid="394">
                                            <p:txEl>
                                              <p:pRg st="4" end="4"/>
                                            </p:txEl>
                                          </p:spTgt>
                                        </p:tgtEl>
                                        <p:attrNameLst>
                                          <p:attrName>style.visibility</p:attrName>
                                        </p:attrNameLst>
                                      </p:cBhvr>
                                      <p:to>
                                        <p:strVal val="visible"/>
                                      </p:to>
                                    </p:set>
                                    <p:animEffect filter="fade" transition="in">
                                      <p:cBhvr additive="repl">
                                        <p:cTn id="791" dur="500"/>
                                        <p:tgtEl>
                                          <p:spTgt spid="394">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1295280" y="1816920"/>
            <a:ext cx="9600480" cy="227880"/>
          </a:xfrm>
          <a:prstGeom prst="rect">
            <a:avLst/>
          </a:prstGeom>
          <a:noFill/>
          <a:ln>
            <a:noFill/>
          </a:ln>
        </p:spPr>
        <p:style>
          <a:lnRef idx="0"/>
          <a:fillRef idx="0"/>
          <a:effectRef idx="0"/>
          <a:fontRef idx="minor"/>
        </p:style>
        <p:txBody>
          <a:bodyPr lIns="90000" rIns="90000" tIns="45000" bIns="45000" anchor="ctr">
            <a:normAutofit fontScale="1000"/>
          </a:bodyPr>
          <a:p>
            <a:pPr algn="ctr">
              <a:lnSpc>
                <a:spcPct val="100000"/>
              </a:lnSpc>
            </a:pPr>
            <a:r>
              <a:rPr b="1" i="1" lang="cs-CZ" sz="4400" spc="-1" strike="noStrike" u="sng">
                <a:solidFill>
                  <a:srgbClr val="262626"/>
                </a:solidFill>
                <a:uFillTx/>
                <a:latin typeface="Garamond"/>
              </a:rPr>
              <a:t>Vyloučení trestnosti</a:t>
            </a:r>
            <a:br/>
            <a:br/>
            <a:endParaRPr b="0" lang="cs-CZ" sz="4400" spc="-1" strike="noStrike">
              <a:latin typeface="Arial"/>
            </a:endParaRPr>
          </a:p>
        </p:txBody>
      </p:sp>
      <p:sp>
        <p:nvSpPr>
          <p:cNvPr id="39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věk</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nepříčetnost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neschopnost pachatele rozpoznat nebezpečnost činu a ovládat své chování</a:t>
            </a:r>
            <a:br/>
            <a:r>
              <a:rPr b="0" lang="cs-CZ" sz="2400" spc="-1" strike="noStrike">
                <a:solidFill>
                  <a:srgbClr val="262626"/>
                </a:solidFill>
                <a:latin typeface="Garamond"/>
              </a:rPr>
              <a:t>- potvrzená duševní porucha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Ochranné léčení</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92" dur="indefinite" restart="never" nodeType="tmRoot">
          <p:childTnLst>
            <p:seq>
              <p:cTn id="793"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Okolnosti vylučující trestnost</a:t>
            </a:r>
            <a:endParaRPr b="0" lang="cs-CZ" sz="4400" spc="-1" strike="noStrike">
              <a:latin typeface="Arial"/>
            </a:endParaRPr>
          </a:p>
        </p:txBody>
      </p:sp>
      <p:sp>
        <p:nvSpPr>
          <p:cNvPr id="398" name="CustomShape 2"/>
          <p:cNvSpPr/>
          <p:nvPr/>
        </p:nvSpPr>
        <p:spPr>
          <a:xfrm>
            <a:off x="1298520" y="2560320"/>
            <a:ext cx="4717440" cy="3309480"/>
          </a:xfrm>
          <a:prstGeom prst="rect">
            <a:avLst/>
          </a:prstGeom>
          <a:noFill/>
          <a:ln>
            <a:noFill/>
          </a:ln>
        </p:spPr>
        <p:style>
          <a:lnRef idx="0"/>
          <a:fillRef idx="0"/>
          <a:effectRef idx="0"/>
          <a:fontRef idx="minor"/>
        </p:style>
        <p:txBody>
          <a:bodyPr lIns="90000" rIns="90000" tIns="45000" bIns="45000">
            <a:normAutofit fontScale="51000"/>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krajní nouze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člověk odvrací přímo hrozící nebezpečí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br/>
            <a:r>
              <a:rPr b="1" i="1" lang="cs-CZ" sz="2400" spc="-1" strike="noStrike" u="sng">
                <a:solidFill>
                  <a:srgbClr val="262626"/>
                </a:solidFill>
                <a:uFillTx/>
                <a:latin typeface="Garamond"/>
              </a:rPr>
              <a:t>nutná obrana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přestupek jako poslední možnost úniku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(záchrana života, nutná obrana, odvrácení nebezpečí na úkor zákona)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posouzení ne/přiměřenosti obrany</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
        <p:nvSpPr>
          <p:cNvPr id="399" name="CustomShape 3"/>
          <p:cNvSpPr/>
          <p:nvPr/>
        </p:nvSpPr>
        <p:spPr>
          <a:xfrm>
            <a:off x="6181200" y="2560320"/>
            <a:ext cx="4717440" cy="3309480"/>
          </a:xfrm>
          <a:prstGeom prst="rect">
            <a:avLst/>
          </a:prstGeom>
          <a:noFill/>
          <a:ln>
            <a:noFill/>
          </a:ln>
        </p:spPr>
        <p:style>
          <a:lnRef idx="0"/>
          <a:fillRef idx="0"/>
          <a:effectRef idx="0"/>
          <a:fontRef idx="minor"/>
        </p:style>
        <p:txBody>
          <a:bodyPr lIns="90000" rIns="90000" tIns="45000" bIns="45000">
            <a:normAutofit fontScale="65000"/>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oprávněné použití zbraně</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Uč. 79</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94" dur="indefinite" restart="never" nodeType="tmRoot">
          <p:childTnLst>
            <p:seq>
              <p:cTn id="795"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u="sng">
                <a:solidFill>
                  <a:srgbClr val="262626"/>
                </a:solidFill>
                <a:uFillTx/>
                <a:latin typeface="Garamond"/>
              </a:rPr>
              <a:t>Trestní řízení</a:t>
            </a:r>
            <a:br/>
            <a:endParaRPr b="0" lang="cs-CZ" sz="4400" spc="-1" strike="noStrike">
              <a:latin typeface="Arial"/>
            </a:endParaRPr>
          </a:p>
        </p:txBody>
      </p:sp>
      <p:sp>
        <p:nvSpPr>
          <p:cNvPr id="401"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postup, při kterém jsou zjišťováni pachatelé a následné potrestání viníků</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činné orgány (soudy, státní zastupitelství, vyšetřovatelé)</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96" dur="indefinite" restart="never" nodeType="tmRoot">
          <p:childTnLst>
            <p:seq>
              <p:cTn id="797"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i="1" lang="cs-CZ" sz="4400" spc="-1" strike="noStrike" u="sng">
                <a:solidFill>
                  <a:srgbClr val="262626"/>
                </a:solidFill>
                <a:uFillTx/>
                <a:latin typeface="Garamond"/>
              </a:rPr>
              <a:t>Stádia trestního řízení</a:t>
            </a:r>
            <a:br/>
            <a:endParaRPr b="0" lang="cs-CZ" sz="4400" spc="-1" strike="noStrike">
              <a:latin typeface="Arial"/>
            </a:endParaRPr>
          </a:p>
        </p:txBody>
      </p:sp>
      <p:sp>
        <p:nvSpPr>
          <p:cNvPr id="403"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38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 přípravné řízení: potřebná šetření k odhalení trestního činu a jeho pachatele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2. předběžné projednání: nařízení hlavního líčení/vrácení věci státnímu zástupci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3. hlavní líčení: dokázání viny, obhajoby, končí rozsudkem o vině či nevinně</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4. odvolací řízeni: odvolání proti rozsudku, rozhoduje nadřízený soud</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5. výkon rozhodnutí: nucené splnění povinností dané soudním rozhodnutím</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1" lang="cs-CZ" sz="2400" spc="-1" strike="noStrike">
                <a:solidFill>
                  <a:srgbClr val="262626"/>
                </a:solidFill>
                <a:latin typeface="Garamond"/>
              </a:rPr>
              <a:t>presumpce neviny (dokud není prokázána vina = nevinný)</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 obhájce ex-offó (přidělený státem)</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798" dur="indefinite" restart="never" nodeType="tmRoot">
          <p:childTnLst>
            <p:seq>
              <p:cTn id="799" dur="indefinite" nodeType="mainSeq">
                <p:childTnLst>
                  <p:par>
                    <p:cTn id="800" fill="hold">
                      <p:stCondLst>
                        <p:cond delay="indefinite"/>
                      </p:stCondLst>
                      <p:childTnLst>
                        <p:par>
                          <p:cTn id="801" fill="hold">
                            <p:stCondLst>
                              <p:cond delay="0"/>
                            </p:stCondLst>
                            <p:childTnLst>
                              <p:par>
                                <p:cTn id="802" nodeType="clickEffect" fill="hold" presetClass="entr" presetID="10">
                                  <p:stCondLst>
                                    <p:cond delay="0"/>
                                  </p:stCondLst>
                                  <p:childTnLst>
                                    <p:set>
                                      <p:cBhvr>
                                        <p:cTn id="803" dur="1" fill="hold">
                                          <p:stCondLst>
                                            <p:cond delay="0"/>
                                          </p:stCondLst>
                                        </p:cTn>
                                        <p:tgtEl>
                                          <p:spTgt spid="403">
                                            <p:txEl>
                                              <p:pRg st="0" end="0"/>
                                            </p:txEl>
                                          </p:spTgt>
                                        </p:tgtEl>
                                        <p:attrNameLst>
                                          <p:attrName>style.visibility</p:attrName>
                                        </p:attrNameLst>
                                      </p:cBhvr>
                                      <p:to>
                                        <p:strVal val="visible"/>
                                      </p:to>
                                    </p:set>
                                    <p:animEffect filter="fade" transition="in">
                                      <p:cBhvr additive="repl">
                                        <p:cTn id="804" dur="500"/>
                                        <p:tgtEl>
                                          <p:spTgt spid="403">
                                            <p:txEl>
                                              <p:pRg st="0" end="0"/>
                                            </p:txEl>
                                          </p:spTgt>
                                        </p:tgtEl>
                                      </p:cBhvr>
                                    </p:animEffect>
                                  </p:childTnLst>
                                </p:cTn>
                              </p:par>
                            </p:childTnLst>
                          </p:cTn>
                        </p:par>
                      </p:childTnLst>
                    </p:cTn>
                  </p:par>
                  <p:par>
                    <p:cTn id="805" fill="hold">
                      <p:stCondLst>
                        <p:cond delay="indefinite"/>
                      </p:stCondLst>
                      <p:childTnLst>
                        <p:par>
                          <p:cTn id="806" fill="hold">
                            <p:stCondLst>
                              <p:cond delay="0"/>
                            </p:stCondLst>
                            <p:childTnLst>
                              <p:par>
                                <p:cTn id="807" nodeType="clickEffect" fill="hold" presetClass="entr" presetID="10">
                                  <p:stCondLst>
                                    <p:cond delay="0"/>
                                  </p:stCondLst>
                                  <p:childTnLst>
                                    <p:set>
                                      <p:cBhvr>
                                        <p:cTn id="808" dur="1" fill="hold">
                                          <p:stCondLst>
                                            <p:cond delay="0"/>
                                          </p:stCondLst>
                                        </p:cTn>
                                        <p:tgtEl>
                                          <p:spTgt spid="403">
                                            <p:txEl>
                                              <p:pRg st="1" end="1"/>
                                            </p:txEl>
                                          </p:spTgt>
                                        </p:tgtEl>
                                        <p:attrNameLst>
                                          <p:attrName>style.visibility</p:attrName>
                                        </p:attrNameLst>
                                      </p:cBhvr>
                                      <p:to>
                                        <p:strVal val="visible"/>
                                      </p:to>
                                    </p:set>
                                    <p:animEffect filter="fade" transition="in">
                                      <p:cBhvr additive="repl">
                                        <p:cTn id="809" dur="500"/>
                                        <p:tgtEl>
                                          <p:spTgt spid="403">
                                            <p:txEl>
                                              <p:pRg st="1" end="1"/>
                                            </p:txEl>
                                          </p:spTgt>
                                        </p:tgtEl>
                                      </p:cBhvr>
                                    </p:animEffect>
                                  </p:childTnLst>
                                </p:cTn>
                              </p:par>
                            </p:childTnLst>
                          </p:cTn>
                        </p:par>
                      </p:childTnLst>
                    </p:cTn>
                  </p:par>
                  <p:par>
                    <p:cTn id="810" fill="hold">
                      <p:stCondLst>
                        <p:cond delay="indefinite"/>
                      </p:stCondLst>
                      <p:childTnLst>
                        <p:par>
                          <p:cTn id="811" fill="hold">
                            <p:stCondLst>
                              <p:cond delay="0"/>
                            </p:stCondLst>
                            <p:childTnLst>
                              <p:par>
                                <p:cTn id="812" nodeType="clickEffect" fill="hold" presetClass="entr" presetID="10">
                                  <p:stCondLst>
                                    <p:cond delay="0"/>
                                  </p:stCondLst>
                                  <p:childTnLst>
                                    <p:set>
                                      <p:cBhvr>
                                        <p:cTn id="813" dur="1" fill="hold">
                                          <p:stCondLst>
                                            <p:cond delay="0"/>
                                          </p:stCondLst>
                                        </p:cTn>
                                        <p:tgtEl>
                                          <p:spTgt spid="403">
                                            <p:txEl>
                                              <p:pRg st="2" end="2"/>
                                            </p:txEl>
                                          </p:spTgt>
                                        </p:tgtEl>
                                        <p:attrNameLst>
                                          <p:attrName>style.visibility</p:attrName>
                                        </p:attrNameLst>
                                      </p:cBhvr>
                                      <p:to>
                                        <p:strVal val="visible"/>
                                      </p:to>
                                    </p:set>
                                    <p:animEffect filter="fade" transition="in">
                                      <p:cBhvr additive="repl">
                                        <p:cTn id="814" dur="500"/>
                                        <p:tgtEl>
                                          <p:spTgt spid="403">
                                            <p:txEl>
                                              <p:pRg st="2" end="2"/>
                                            </p:txEl>
                                          </p:spTgt>
                                        </p:tgtEl>
                                      </p:cBhvr>
                                    </p:animEffect>
                                  </p:childTnLst>
                                </p:cTn>
                              </p:par>
                            </p:childTnLst>
                          </p:cTn>
                        </p:par>
                      </p:childTnLst>
                    </p:cTn>
                  </p:par>
                  <p:par>
                    <p:cTn id="815" fill="hold">
                      <p:stCondLst>
                        <p:cond delay="indefinite"/>
                      </p:stCondLst>
                      <p:childTnLst>
                        <p:par>
                          <p:cTn id="816" fill="hold">
                            <p:stCondLst>
                              <p:cond delay="0"/>
                            </p:stCondLst>
                            <p:childTnLst>
                              <p:par>
                                <p:cTn id="817" nodeType="clickEffect" fill="hold" presetClass="entr" presetID="10">
                                  <p:stCondLst>
                                    <p:cond delay="0"/>
                                  </p:stCondLst>
                                  <p:childTnLst>
                                    <p:set>
                                      <p:cBhvr>
                                        <p:cTn id="818" dur="1" fill="hold">
                                          <p:stCondLst>
                                            <p:cond delay="0"/>
                                          </p:stCondLst>
                                        </p:cTn>
                                        <p:tgtEl>
                                          <p:spTgt spid="403">
                                            <p:txEl>
                                              <p:pRg st="3" end="3"/>
                                            </p:txEl>
                                          </p:spTgt>
                                        </p:tgtEl>
                                        <p:attrNameLst>
                                          <p:attrName>style.visibility</p:attrName>
                                        </p:attrNameLst>
                                      </p:cBhvr>
                                      <p:to>
                                        <p:strVal val="visible"/>
                                      </p:to>
                                    </p:set>
                                    <p:animEffect filter="fade" transition="in">
                                      <p:cBhvr additive="repl">
                                        <p:cTn id="819" dur="500"/>
                                        <p:tgtEl>
                                          <p:spTgt spid="403">
                                            <p:txEl>
                                              <p:pRg st="3" end="3"/>
                                            </p:txEl>
                                          </p:spTgt>
                                        </p:tgtEl>
                                      </p:cBhvr>
                                    </p:animEffect>
                                  </p:childTnLst>
                                </p:cTn>
                              </p:par>
                            </p:childTnLst>
                          </p:cTn>
                        </p:par>
                      </p:childTnLst>
                    </p:cTn>
                  </p:par>
                  <p:par>
                    <p:cTn id="820" fill="hold">
                      <p:stCondLst>
                        <p:cond delay="indefinite"/>
                      </p:stCondLst>
                      <p:childTnLst>
                        <p:par>
                          <p:cTn id="821" fill="hold">
                            <p:stCondLst>
                              <p:cond delay="0"/>
                            </p:stCondLst>
                            <p:childTnLst>
                              <p:par>
                                <p:cTn id="822" nodeType="clickEffect" fill="hold" presetClass="entr" presetID="10">
                                  <p:stCondLst>
                                    <p:cond delay="0"/>
                                  </p:stCondLst>
                                  <p:childTnLst>
                                    <p:set>
                                      <p:cBhvr>
                                        <p:cTn id="823" dur="1" fill="hold">
                                          <p:stCondLst>
                                            <p:cond delay="0"/>
                                          </p:stCondLst>
                                        </p:cTn>
                                        <p:tgtEl>
                                          <p:spTgt spid="403">
                                            <p:txEl>
                                              <p:pRg st="4" end="4"/>
                                            </p:txEl>
                                          </p:spTgt>
                                        </p:tgtEl>
                                        <p:attrNameLst>
                                          <p:attrName>style.visibility</p:attrName>
                                        </p:attrNameLst>
                                      </p:cBhvr>
                                      <p:to>
                                        <p:strVal val="visible"/>
                                      </p:to>
                                    </p:set>
                                    <p:animEffect filter="fade" transition="in">
                                      <p:cBhvr additive="repl">
                                        <p:cTn id="824" dur="500"/>
                                        <p:tgtEl>
                                          <p:spTgt spid="403">
                                            <p:txEl>
                                              <p:pRg st="4" end="4"/>
                                            </p:txEl>
                                          </p:spTgt>
                                        </p:tgtEl>
                                      </p:cBhvr>
                                    </p:animEffect>
                                  </p:childTnLst>
                                </p:cTn>
                              </p:par>
                            </p:childTnLst>
                          </p:cTn>
                        </p:par>
                      </p:childTnLst>
                    </p:cTn>
                  </p:par>
                  <p:par>
                    <p:cTn id="825" fill="hold">
                      <p:stCondLst>
                        <p:cond delay="indefinite"/>
                      </p:stCondLst>
                      <p:childTnLst>
                        <p:par>
                          <p:cTn id="826" fill="hold">
                            <p:stCondLst>
                              <p:cond delay="0"/>
                            </p:stCondLst>
                            <p:childTnLst>
                              <p:par>
                                <p:cTn id="827" nodeType="clickEffect" fill="hold" presetClass="entr" presetID="10">
                                  <p:stCondLst>
                                    <p:cond delay="0"/>
                                  </p:stCondLst>
                                  <p:childTnLst>
                                    <p:set>
                                      <p:cBhvr>
                                        <p:cTn id="828" dur="1" fill="hold">
                                          <p:stCondLst>
                                            <p:cond delay="0"/>
                                          </p:stCondLst>
                                        </p:cTn>
                                        <p:tgtEl>
                                          <p:spTgt spid="403">
                                            <p:txEl>
                                              <p:pRg st="6" end="6"/>
                                            </p:txEl>
                                          </p:spTgt>
                                        </p:tgtEl>
                                        <p:attrNameLst>
                                          <p:attrName>style.visibility</p:attrName>
                                        </p:attrNameLst>
                                      </p:cBhvr>
                                      <p:to>
                                        <p:strVal val="visible"/>
                                      </p:to>
                                    </p:set>
                                    <p:animEffect filter="fade" transition="in">
                                      <p:cBhvr additive="repl">
                                        <p:cTn id="829" dur="500"/>
                                        <p:tgtEl>
                                          <p:spTgt spid="403">
                                            <p:txEl>
                                              <p:pRg st="6" end="6"/>
                                            </p:txEl>
                                          </p:spTgt>
                                        </p:tgtEl>
                                      </p:cBhvr>
                                    </p:animEffect>
                                  </p:childTnLst>
                                </p:cTn>
                              </p:par>
                            </p:childTnLst>
                          </p:cTn>
                        </p:par>
                      </p:childTnLst>
                    </p:cTn>
                  </p:par>
                  <p:par>
                    <p:cTn id="830" fill="hold">
                      <p:stCondLst>
                        <p:cond delay="indefinite"/>
                      </p:stCondLst>
                      <p:childTnLst>
                        <p:par>
                          <p:cTn id="831" fill="hold">
                            <p:stCondLst>
                              <p:cond delay="0"/>
                            </p:stCondLst>
                            <p:childTnLst>
                              <p:par>
                                <p:cTn id="832" nodeType="clickEffect" fill="hold" presetClass="entr" presetID="10">
                                  <p:stCondLst>
                                    <p:cond delay="0"/>
                                  </p:stCondLst>
                                  <p:childTnLst>
                                    <p:set>
                                      <p:cBhvr>
                                        <p:cTn id="833" dur="1" fill="hold">
                                          <p:stCondLst>
                                            <p:cond delay="0"/>
                                          </p:stCondLst>
                                        </p:cTn>
                                        <p:tgtEl>
                                          <p:spTgt spid="403">
                                            <p:txEl>
                                              <p:pRg st="7" end="7"/>
                                            </p:txEl>
                                          </p:spTgt>
                                        </p:tgtEl>
                                        <p:attrNameLst>
                                          <p:attrName>style.visibility</p:attrName>
                                        </p:attrNameLst>
                                      </p:cBhvr>
                                      <p:to>
                                        <p:strVal val="visible"/>
                                      </p:to>
                                    </p:set>
                                    <p:animEffect filter="fade" transition="in">
                                      <p:cBhvr additive="repl">
                                        <p:cTn id="834" dur="500"/>
                                        <p:tgtEl>
                                          <p:spTgt spid="403">
                                            <p:txEl>
                                              <p:pRg st="7" end="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Trest</a:t>
            </a:r>
            <a:endParaRPr b="0" lang="cs-CZ" sz="4400" spc="-1" strike="noStrike">
              <a:latin typeface="Arial"/>
            </a:endParaRPr>
          </a:p>
        </p:txBody>
      </p:sp>
      <p:sp>
        <p:nvSpPr>
          <p:cNvPr id="405"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38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vyjádření odsouzení činu, snaha zabránit pachateli v trestné činnosti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výše trestu rozdělena podle délky a místa vykonávání trestu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trest smrti zrušen roku 1990 v ČR (je v Rusku, Číně a některých státech USA)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mortikalisté – pro trest smrti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abolicionisté – proti trestu smrti</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a) podmíněný trest</a:t>
            </a:r>
            <a:r>
              <a:rPr b="0" lang="cs-CZ" sz="2400" spc="-1" strike="noStrike">
                <a:solidFill>
                  <a:srgbClr val="262626"/>
                </a:solidFill>
                <a:latin typeface="Garamond"/>
              </a:rPr>
              <a:t> </a:t>
            </a:r>
            <a:br/>
            <a:r>
              <a:rPr b="0" lang="cs-CZ" sz="2400" spc="-1" strike="noStrike">
                <a:solidFill>
                  <a:srgbClr val="262626"/>
                </a:solidFill>
                <a:latin typeface="Garamond"/>
              </a:rPr>
              <a:t>- v podmínce, nespáchá-li trestný čin -&gt; trest zrušen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b) nepodmíněný trest</a:t>
            </a:r>
            <a:r>
              <a:rPr b="0" lang="cs-CZ" sz="2400" spc="-1" strike="noStrike">
                <a:solidFill>
                  <a:srgbClr val="262626"/>
                </a:solidFill>
                <a:latin typeface="Garamond"/>
              </a:rPr>
              <a:t> </a:t>
            </a:r>
            <a:br/>
            <a:r>
              <a:rPr b="0" lang="cs-CZ" sz="2400" spc="-1" strike="noStrike">
                <a:solidFill>
                  <a:srgbClr val="262626"/>
                </a:solidFill>
                <a:latin typeface="Garamond"/>
              </a:rPr>
              <a:t>- okamžitě nastoupí k výkonu trestu, v závislosti na zdravotních podmínkách</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835" dur="indefinite" restart="never" nodeType="tmRoot">
          <p:childTnLst>
            <p:seq>
              <p:cTn id="836" dur="indefinite" nodeType="mainSeq">
                <p:childTnLst>
                  <p:par>
                    <p:cTn id="837" fill="hold">
                      <p:stCondLst>
                        <p:cond delay="indefinite"/>
                      </p:stCondLst>
                      <p:childTnLst>
                        <p:par>
                          <p:cTn id="838" fill="hold">
                            <p:stCondLst>
                              <p:cond delay="0"/>
                            </p:stCondLst>
                            <p:childTnLst>
                              <p:par>
                                <p:cTn id="839" nodeType="clickEffect" fill="hold" presetClass="entr" presetID="10">
                                  <p:stCondLst>
                                    <p:cond delay="0"/>
                                  </p:stCondLst>
                                  <p:childTnLst>
                                    <p:set>
                                      <p:cBhvr>
                                        <p:cTn id="840" dur="1" fill="hold">
                                          <p:stCondLst>
                                            <p:cond delay="0"/>
                                          </p:stCondLst>
                                        </p:cTn>
                                        <p:tgtEl>
                                          <p:spTgt spid="405">
                                            <p:txEl>
                                              <p:pRg st="0" end="0"/>
                                            </p:txEl>
                                          </p:spTgt>
                                        </p:tgtEl>
                                        <p:attrNameLst>
                                          <p:attrName>style.visibility</p:attrName>
                                        </p:attrNameLst>
                                      </p:cBhvr>
                                      <p:to>
                                        <p:strVal val="visible"/>
                                      </p:to>
                                    </p:set>
                                    <p:animEffect filter="fade" transition="in">
                                      <p:cBhvr additive="repl">
                                        <p:cTn id="841" dur="500"/>
                                        <p:tgtEl>
                                          <p:spTgt spid="405">
                                            <p:txEl>
                                              <p:pRg st="0" end="0"/>
                                            </p:txEl>
                                          </p:spTgt>
                                        </p:tgtEl>
                                      </p:cBhvr>
                                    </p:animEffect>
                                  </p:childTnLst>
                                </p:cTn>
                              </p:par>
                            </p:childTnLst>
                          </p:cTn>
                        </p:par>
                      </p:childTnLst>
                    </p:cTn>
                  </p:par>
                  <p:par>
                    <p:cTn id="842" fill="hold">
                      <p:stCondLst>
                        <p:cond delay="indefinite"/>
                      </p:stCondLst>
                      <p:childTnLst>
                        <p:par>
                          <p:cTn id="843" fill="hold">
                            <p:stCondLst>
                              <p:cond delay="0"/>
                            </p:stCondLst>
                            <p:childTnLst>
                              <p:par>
                                <p:cTn id="844" nodeType="clickEffect" fill="hold" presetClass="entr" presetID="10">
                                  <p:stCondLst>
                                    <p:cond delay="0"/>
                                  </p:stCondLst>
                                  <p:childTnLst>
                                    <p:set>
                                      <p:cBhvr>
                                        <p:cTn id="845" dur="1" fill="hold">
                                          <p:stCondLst>
                                            <p:cond delay="0"/>
                                          </p:stCondLst>
                                        </p:cTn>
                                        <p:tgtEl>
                                          <p:spTgt spid="405">
                                            <p:txEl>
                                              <p:pRg st="1" end="1"/>
                                            </p:txEl>
                                          </p:spTgt>
                                        </p:tgtEl>
                                        <p:attrNameLst>
                                          <p:attrName>style.visibility</p:attrName>
                                        </p:attrNameLst>
                                      </p:cBhvr>
                                      <p:to>
                                        <p:strVal val="visible"/>
                                      </p:to>
                                    </p:set>
                                    <p:animEffect filter="fade" transition="in">
                                      <p:cBhvr additive="repl">
                                        <p:cTn id="846" dur="500"/>
                                        <p:tgtEl>
                                          <p:spTgt spid="405">
                                            <p:txEl>
                                              <p:pRg st="1" end="1"/>
                                            </p:txEl>
                                          </p:spTgt>
                                        </p:tgtEl>
                                      </p:cBhvr>
                                    </p:animEffect>
                                  </p:childTnLst>
                                </p:cTn>
                              </p:par>
                            </p:childTnLst>
                          </p:cTn>
                        </p:par>
                      </p:childTnLst>
                    </p:cTn>
                  </p:par>
                  <p:par>
                    <p:cTn id="847" fill="hold">
                      <p:stCondLst>
                        <p:cond delay="indefinite"/>
                      </p:stCondLst>
                      <p:childTnLst>
                        <p:par>
                          <p:cTn id="848" fill="hold">
                            <p:stCondLst>
                              <p:cond delay="0"/>
                            </p:stCondLst>
                            <p:childTnLst>
                              <p:par>
                                <p:cTn id="849" nodeType="clickEffect" fill="hold" presetClass="entr" presetID="10">
                                  <p:stCondLst>
                                    <p:cond delay="0"/>
                                  </p:stCondLst>
                                  <p:childTnLst>
                                    <p:set>
                                      <p:cBhvr>
                                        <p:cTn id="850" dur="1" fill="hold">
                                          <p:stCondLst>
                                            <p:cond delay="0"/>
                                          </p:stCondLst>
                                        </p:cTn>
                                        <p:tgtEl>
                                          <p:spTgt spid="405">
                                            <p:txEl>
                                              <p:pRg st="2" end="2"/>
                                            </p:txEl>
                                          </p:spTgt>
                                        </p:tgtEl>
                                        <p:attrNameLst>
                                          <p:attrName>style.visibility</p:attrName>
                                        </p:attrNameLst>
                                      </p:cBhvr>
                                      <p:to>
                                        <p:strVal val="visible"/>
                                      </p:to>
                                    </p:set>
                                    <p:animEffect filter="fade" transition="in">
                                      <p:cBhvr additive="repl">
                                        <p:cTn id="851" dur="500"/>
                                        <p:tgtEl>
                                          <p:spTgt spid="405">
                                            <p:txEl>
                                              <p:pRg st="2" end="2"/>
                                            </p:txEl>
                                          </p:spTgt>
                                        </p:tgtEl>
                                      </p:cBhvr>
                                    </p:animEffect>
                                  </p:childTnLst>
                                </p:cTn>
                              </p:par>
                            </p:childTnLst>
                          </p:cTn>
                        </p:par>
                      </p:childTnLst>
                    </p:cTn>
                  </p:par>
                  <p:par>
                    <p:cTn id="852" fill="hold">
                      <p:stCondLst>
                        <p:cond delay="indefinite"/>
                      </p:stCondLst>
                      <p:childTnLst>
                        <p:par>
                          <p:cTn id="853" fill="hold">
                            <p:stCondLst>
                              <p:cond delay="0"/>
                            </p:stCondLst>
                            <p:childTnLst>
                              <p:par>
                                <p:cTn id="854" nodeType="clickEffect" fill="hold" presetClass="entr" presetID="10">
                                  <p:stCondLst>
                                    <p:cond delay="0"/>
                                  </p:stCondLst>
                                  <p:childTnLst>
                                    <p:set>
                                      <p:cBhvr>
                                        <p:cTn id="855" dur="1" fill="hold">
                                          <p:stCondLst>
                                            <p:cond delay="0"/>
                                          </p:stCondLst>
                                        </p:cTn>
                                        <p:tgtEl>
                                          <p:spTgt spid="405">
                                            <p:txEl>
                                              <p:pRg st="3" end="3"/>
                                            </p:txEl>
                                          </p:spTgt>
                                        </p:tgtEl>
                                        <p:attrNameLst>
                                          <p:attrName>style.visibility</p:attrName>
                                        </p:attrNameLst>
                                      </p:cBhvr>
                                      <p:to>
                                        <p:strVal val="visible"/>
                                      </p:to>
                                    </p:set>
                                    <p:animEffect filter="fade" transition="in">
                                      <p:cBhvr additive="repl">
                                        <p:cTn id="856" dur="500"/>
                                        <p:tgtEl>
                                          <p:spTgt spid="405">
                                            <p:txEl>
                                              <p:pRg st="3" end="3"/>
                                            </p:txEl>
                                          </p:spTgt>
                                        </p:tgtEl>
                                      </p:cBhvr>
                                    </p:animEffect>
                                  </p:childTnLst>
                                </p:cTn>
                              </p:par>
                            </p:childTnLst>
                          </p:cTn>
                        </p:par>
                      </p:childTnLst>
                    </p:cTn>
                  </p:par>
                  <p:par>
                    <p:cTn id="857" fill="hold">
                      <p:stCondLst>
                        <p:cond delay="indefinite"/>
                      </p:stCondLst>
                      <p:childTnLst>
                        <p:par>
                          <p:cTn id="858" fill="hold">
                            <p:stCondLst>
                              <p:cond delay="0"/>
                            </p:stCondLst>
                            <p:childTnLst>
                              <p:par>
                                <p:cTn id="859" nodeType="clickEffect" fill="hold" presetClass="entr" presetID="10">
                                  <p:stCondLst>
                                    <p:cond delay="0"/>
                                  </p:stCondLst>
                                  <p:childTnLst>
                                    <p:set>
                                      <p:cBhvr>
                                        <p:cTn id="860" dur="1" fill="hold">
                                          <p:stCondLst>
                                            <p:cond delay="0"/>
                                          </p:stCondLst>
                                        </p:cTn>
                                        <p:tgtEl>
                                          <p:spTgt spid="405">
                                            <p:txEl>
                                              <p:pRg st="4" end="4"/>
                                            </p:txEl>
                                          </p:spTgt>
                                        </p:tgtEl>
                                        <p:attrNameLst>
                                          <p:attrName>style.visibility</p:attrName>
                                        </p:attrNameLst>
                                      </p:cBhvr>
                                      <p:to>
                                        <p:strVal val="visible"/>
                                      </p:to>
                                    </p:set>
                                    <p:animEffect filter="fade" transition="in">
                                      <p:cBhvr additive="repl">
                                        <p:cTn id="861" dur="500"/>
                                        <p:tgtEl>
                                          <p:spTgt spid="405">
                                            <p:txEl>
                                              <p:pRg st="4" end="4"/>
                                            </p:txEl>
                                          </p:spTgt>
                                        </p:tgtEl>
                                      </p:cBhvr>
                                    </p:animEffect>
                                  </p:childTnLst>
                                </p:cTn>
                              </p:par>
                            </p:childTnLst>
                          </p:cTn>
                        </p:par>
                      </p:childTnLst>
                    </p:cTn>
                  </p:par>
                  <p:par>
                    <p:cTn id="862" fill="hold">
                      <p:stCondLst>
                        <p:cond delay="indefinite"/>
                      </p:stCondLst>
                      <p:childTnLst>
                        <p:par>
                          <p:cTn id="863" fill="hold">
                            <p:stCondLst>
                              <p:cond delay="0"/>
                            </p:stCondLst>
                            <p:childTnLst>
                              <p:par>
                                <p:cTn id="864" nodeType="clickEffect" fill="hold" presetClass="entr" presetID="10">
                                  <p:stCondLst>
                                    <p:cond delay="0"/>
                                  </p:stCondLst>
                                  <p:childTnLst>
                                    <p:set>
                                      <p:cBhvr>
                                        <p:cTn id="865" dur="1" fill="hold">
                                          <p:stCondLst>
                                            <p:cond delay="0"/>
                                          </p:stCondLst>
                                        </p:cTn>
                                        <p:tgtEl>
                                          <p:spTgt spid="405">
                                            <p:txEl>
                                              <p:pRg st="6" end="6"/>
                                            </p:txEl>
                                          </p:spTgt>
                                        </p:tgtEl>
                                        <p:attrNameLst>
                                          <p:attrName>style.visibility</p:attrName>
                                        </p:attrNameLst>
                                      </p:cBhvr>
                                      <p:to>
                                        <p:strVal val="visible"/>
                                      </p:to>
                                    </p:set>
                                    <p:animEffect filter="fade" transition="in">
                                      <p:cBhvr additive="repl">
                                        <p:cTn id="866" dur="500"/>
                                        <p:tgtEl>
                                          <p:spTgt spid="405">
                                            <p:txEl>
                                              <p:pRg st="6" end="6"/>
                                            </p:txEl>
                                          </p:spTgt>
                                        </p:tgtEl>
                                      </p:cBhvr>
                                    </p:animEffect>
                                  </p:childTnLst>
                                </p:cTn>
                              </p:par>
                            </p:childTnLst>
                          </p:cTn>
                        </p:par>
                      </p:childTnLst>
                    </p:cTn>
                  </p:par>
                  <p:par>
                    <p:cTn id="867" fill="hold">
                      <p:stCondLst>
                        <p:cond delay="indefinite"/>
                      </p:stCondLst>
                      <p:childTnLst>
                        <p:par>
                          <p:cTn id="868" fill="hold">
                            <p:stCondLst>
                              <p:cond delay="0"/>
                            </p:stCondLst>
                            <p:childTnLst>
                              <p:par>
                                <p:cTn id="869" nodeType="clickEffect" fill="hold" presetClass="entr" presetID="10">
                                  <p:stCondLst>
                                    <p:cond delay="0"/>
                                  </p:stCondLst>
                                  <p:childTnLst>
                                    <p:set>
                                      <p:cBhvr>
                                        <p:cTn id="870" dur="1" fill="hold">
                                          <p:stCondLst>
                                            <p:cond delay="0"/>
                                          </p:stCondLst>
                                        </p:cTn>
                                        <p:tgtEl>
                                          <p:spTgt spid="405">
                                            <p:txEl>
                                              <p:pRg st="7" end="7"/>
                                            </p:txEl>
                                          </p:spTgt>
                                        </p:tgtEl>
                                        <p:attrNameLst>
                                          <p:attrName>style.visibility</p:attrName>
                                        </p:attrNameLst>
                                      </p:cBhvr>
                                      <p:to>
                                        <p:strVal val="visible"/>
                                      </p:to>
                                    </p:set>
                                    <p:animEffect filter="fade" transition="in">
                                      <p:cBhvr additive="repl">
                                        <p:cTn id="871" dur="500"/>
                                        <p:tgtEl>
                                          <p:spTgt spid="405">
                                            <p:txEl>
                                              <p:pRg st="7" end="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CustomShape 1"/>
          <p:cNvSpPr/>
          <p:nvPr/>
        </p:nvSpPr>
        <p:spPr>
          <a:xfrm>
            <a:off x="1295280" y="982080"/>
            <a:ext cx="9600480" cy="1303200"/>
          </a:xfrm>
          <a:prstGeom prst="rect">
            <a:avLst/>
          </a:prstGeom>
          <a:noFill/>
          <a:ln>
            <a:noFill/>
          </a:ln>
        </p:spPr>
        <p:style>
          <a:lnRef idx="0"/>
          <a:fillRef idx="0"/>
          <a:effectRef idx="0"/>
          <a:fontRef idx="minor"/>
        </p:style>
      </p:sp>
      <p:sp>
        <p:nvSpPr>
          <p:cNvPr id="407"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97000"/>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Přitěžující okolnost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brutalita, útok na dítě, na těhotnou ženu, postiženého člověka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Vražda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úmyslná</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Zabití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neúmyslné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872" dur="indefinite" restart="never" nodeType="tmRoot">
          <p:childTnLst>
            <p:seq>
              <p:cTn id="873"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Typy trestů</a:t>
            </a:r>
            <a:endParaRPr b="0" lang="cs-CZ" sz="4400" spc="-1" strike="noStrike">
              <a:latin typeface="Arial"/>
            </a:endParaRPr>
          </a:p>
        </p:txBody>
      </p:sp>
      <p:sp>
        <p:nvSpPr>
          <p:cNvPr id="409"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57000"/>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Odnětí svobody</a:t>
            </a:r>
            <a:br/>
            <a:r>
              <a:rPr b="0" lang="cs-CZ" sz="2400" spc="-1" strike="noStrike">
                <a:solidFill>
                  <a:srgbClr val="262626"/>
                </a:solidFill>
                <a:latin typeface="Garamond"/>
              </a:rPr>
              <a:t>- nejvýše na 15 let (výjimečný trest do 25 let nebo doživotí)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Obecně prospěšné práce</a:t>
            </a:r>
            <a:br/>
            <a:r>
              <a:rPr b="0" lang="cs-CZ" sz="2400" spc="-1" strike="noStrike">
                <a:solidFill>
                  <a:srgbClr val="262626"/>
                </a:solidFill>
                <a:latin typeface="Garamond"/>
              </a:rPr>
              <a:t>- 50 – 400 hodin (př. úklid veřejných prostranství)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Zákaz činnosti</a:t>
            </a:r>
            <a:br/>
            <a:r>
              <a:rPr b="0" lang="cs-CZ" sz="2400" spc="-1" strike="noStrike">
                <a:solidFill>
                  <a:srgbClr val="262626"/>
                </a:solidFill>
                <a:latin typeface="Garamond"/>
              </a:rPr>
              <a:t>- nesmí po určitou dobu vykonávat konkrétní zaměstnání, povolání nebo činnost, k niž je nutné zvláštní povolení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Peněžní trest</a:t>
            </a:r>
            <a:br/>
            <a:r>
              <a:rPr b="0" lang="cs-CZ" sz="2400" spc="-1" strike="noStrike">
                <a:solidFill>
                  <a:srgbClr val="262626"/>
                </a:solidFill>
                <a:latin typeface="Garamond"/>
              </a:rPr>
              <a:t>- 2 tisíce – 5 milionů korun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Vyhoštění</a:t>
            </a:r>
            <a:br/>
            <a:r>
              <a:rPr b="0" lang="cs-CZ" sz="2400" spc="-1" strike="noStrike">
                <a:solidFill>
                  <a:srgbClr val="262626"/>
                </a:solidFill>
                <a:latin typeface="Garamond"/>
              </a:rPr>
              <a:t>- není občan ČR, až na 10 let nebo dobu neurčitou</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874" dur="indefinite" restart="never" nodeType="tmRoot">
          <p:childTnLst>
            <p:seq>
              <p:cTn id="875" dur="indefinite" nodeType="mainSeq">
                <p:childTnLst>
                  <p:par>
                    <p:cTn id="876" fill="hold">
                      <p:stCondLst>
                        <p:cond delay="indefinite"/>
                      </p:stCondLst>
                      <p:childTnLst>
                        <p:par>
                          <p:cTn id="877" fill="hold">
                            <p:stCondLst>
                              <p:cond delay="0"/>
                            </p:stCondLst>
                            <p:childTnLst>
                              <p:par>
                                <p:cTn id="878" nodeType="clickEffect" fill="hold" presetClass="entr" presetID="10">
                                  <p:stCondLst>
                                    <p:cond delay="0"/>
                                  </p:stCondLst>
                                  <p:childTnLst>
                                    <p:set>
                                      <p:cBhvr>
                                        <p:cTn id="879" dur="1" fill="hold">
                                          <p:stCondLst>
                                            <p:cond delay="0"/>
                                          </p:stCondLst>
                                        </p:cTn>
                                        <p:tgtEl>
                                          <p:spTgt spid="409">
                                            <p:txEl>
                                              <p:pRg st="0" end="0"/>
                                            </p:txEl>
                                          </p:spTgt>
                                        </p:tgtEl>
                                        <p:attrNameLst>
                                          <p:attrName>style.visibility</p:attrName>
                                        </p:attrNameLst>
                                      </p:cBhvr>
                                      <p:to>
                                        <p:strVal val="visible"/>
                                      </p:to>
                                    </p:set>
                                    <p:animEffect filter="fade" transition="in">
                                      <p:cBhvr additive="repl">
                                        <p:cTn id="880" dur="500"/>
                                        <p:tgtEl>
                                          <p:spTgt spid="409">
                                            <p:txEl>
                                              <p:pRg st="0" end="0"/>
                                            </p:txEl>
                                          </p:spTgt>
                                        </p:tgtEl>
                                      </p:cBhvr>
                                    </p:animEffect>
                                  </p:childTnLst>
                                </p:cTn>
                              </p:par>
                            </p:childTnLst>
                          </p:cTn>
                        </p:par>
                      </p:childTnLst>
                    </p:cTn>
                  </p:par>
                  <p:par>
                    <p:cTn id="881" fill="hold">
                      <p:stCondLst>
                        <p:cond delay="indefinite"/>
                      </p:stCondLst>
                      <p:childTnLst>
                        <p:par>
                          <p:cTn id="882" fill="hold">
                            <p:stCondLst>
                              <p:cond delay="0"/>
                            </p:stCondLst>
                            <p:childTnLst>
                              <p:par>
                                <p:cTn id="883" nodeType="clickEffect" fill="hold" presetClass="entr" presetID="10">
                                  <p:stCondLst>
                                    <p:cond delay="0"/>
                                  </p:stCondLst>
                                  <p:childTnLst>
                                    <p:set>
                                      <p:cBhvr>
                                        <p:cTn id="884" dur="1" fill="hold">
                                          <p:stCondLst>
                                            <p:cond delay="0"/>
                                          </p:stCondLst>
                                        </p:cTn>
                                        <p:tgtEl>
                                          <p:spTgt spid="409">
                                            <p:txEl>
                                              <p:pRg st="1" end="1"/>
                                            </p:txEl>
                                          </p:spTgt>
                                        </p:tgtEl>
                                        <p:attrNameLst>
                                          <p:attrName>style.visibility</p:attrName>
                                        </p:attrNameLst>
                                      </p:cBhvr>
                                      <p:to>
                                        <p:strVal val="visible"/>
                                      </p:to>
                                    </p:set>
                                    <p:animEffect filter="fade" transition="in">
                                      <p:cBhvr additive="repl">
                                        <p:cTn id="885" dur="500"/>
                                        <p:tgtEl>
                                          <p:spTgt spid="409">
                                            <p:txEl>
                                              <p:pRg st="1" end="1"/>
                                            </p:txEl>
                                          </p:spTgt>
                                        </p:tgtEl>
                                      </p:cBhvr>
                                    </p:animEffect>
                                  </p:childTnLst>
                                </p:cTn>
                              </p:par>
                            </p:childTnLst>
                          </p:cTn>
                        </p:par>
                      </p:childTnLst>
                    </p:cTn>
                  </p:par>
                  <p:par>
                    <p:cTn id="886" fill="hold">
                      <p:stCondLst>
                        <p:cond delay="indefinite"/>
                      </p:stCondLst>
                      <p:childTnLst>
                        <p:par>
                          <p:cTn id="887" fill="hold">
                            <p:stCondLst>
                              <p:cond delay="0"/>
                            </p:stCondLst>
                            <p:childTnLst>
                              <p:par>
                                <p:cTn id="888" nodeType="clickEffect" fill="hold" presetClass="entr" presetID="10">
                                  <p:stCondLst>
                                    <p:cond delay="0"/>
                                  </p:stCondLst>
                                  <p:childTnLst>
                                    <p:set>
                                      <p:cBhvr>
                                        <p:cTn id="889" dur="1" fill="hold">
                                          <p:stCondLst>
                                            <p:cond delay="0"/>
                                          </p:stCondLst>
                                        </p:cTn>
                                        <p:tgtEl>
                                          <p:spTgt spid="409">
                                            <p:txEl>
                                              <p:pRg st="2" end="2"/>
                                            </p:txEl>
                                          </p:spTgt>
                                        </p:tgtEl>
                                        <p:attrNameLst>
                                          <p:attrName>style.visibility</p:attrName>
                                        </p:attrNameLst>
                                      </p:cBhvr>
                                      <p:to>
                                        <p:strVal val="visible"/>
                                      </p:to>
                                    </p:set>
                                    <p:animEffect filter="fade" transition="in">
                                      <p:cBhvr additive="repl">
                                        <p:cTn id="890" dur="500"/>
                                        <p:tgtEl>
                                          <p:spTgt spid="409">
                                            <p:txEl>
                                              <p:pRg st="2" end="2"/>
                                            </p:txEl>
                                          </p:spTgt>
                                        </p:tgtEl>
                                      </p:cBhvr>
                                    </p:animEffec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10">
                                  <p:stCondLst>
                                    <p:cond delay="0"/>
                                  </p:stCondLst>
                                  <p:childTnLst>
                                    <p:set>
                                      <p:cBhvr>
                                        <p:cTn id="894" dur="1" fill="hold">
                                          <p:stCondLst>
                                            <p:cond delay="0"/>
                                          </p:stCondLst>
                                        </p:cTn>
                                        <p:tgtEl>
                                          <p:spTgt spid="409">
                                            <p:txEl>
                                              <p:pRg st="3" end="3"/>
                                            </p:txEl>
                                          </p:spTgt>
                                        </p:tgtEl>
                                        <p:attrNameLst>
                                          <p:attrName>style.visibility</p:attrName>
                                        </p:attrNameLst>
                                      </p:cBhvr>
                                      <p:to>
                                        <p:strVal val="visible"/>
                                      </p:to>
                                    </p:set>
                                    <p:animEffect filter="fade" transition="in">
                                      <p:cBhvr additive="repl">
                                        <p:cTn id="895" dur="500"/>
                                        <p:tgtEl>
                                          <p:spTgt spid="409">
                                            <p:txEl>
                                              <p:pRg st="3" end="3"/>
                                            </p:txEl>
                                          </p:spTgt>
                                        </p:tgtEl>
                                      </p:cBhvr>
                                    </p:animEffect>
                                  </p:childTnLst>
                                </p:cTn>
                              </p:par>
                            </p:childTnLst>
                          </p:cTn>
                        </p:par>
                      </p:childTnLst>
                    </p:cTn>
                  </p:par>
                  <p:par>
                    <p:cTn id="896" fill="hold">
                      <p:stCondLst>
                        <p:cond delay="indefinite"/>
                      </p:stCondLst>
                      <p:childTnLst>
                        <p:par>
                          <p:cTn id="897" fill="hold">
                            <p:stCondLst>
                              <p:cond delay="0"/>
                            </p:stCondLst>
                            <p:childTnLst>
                              <p:par>
                                <p:cTn id="898" nodeType="clickEffect" fill="hold" presetClass="entr" presetID="10">
                                  <p:stCondLst>
                                    <p:cond delay="0"/>
                                  </p:stCondLst>
                                  <p:childTnLst>
                                    <p:set>
                                      <p:cBhvr>
                                        <p:cTn id="899" dur="1" fill="hold">
                                          <p:stCondLst>
                                            <p:cond delay="0"/>
                                          </p:stCondLst>
                                        </p:cTn>
                                        <p:tgtEl>
                                          <p:spTgt spid="409">
                                            <p:txEl>
                                              <p:pRg st="4" end="4"/>
                                            </p:txEl>
                                          </p:spTgt>
                                        </p:tgtEl>
                                        <p:attrNameLst>
                                          <p:attrName>style.visibility</p:attrName>
                                        </p:attrNameLst>
                                      </p:cBhvr>
                                      <p:to>
                                        <p:strVal val="visible"/>
                                      </p:to>
                                    </p:set>
                                    <p:animEffect filter="fade" transition="in">
                                      <p:cBhvr additive="repl">
                                        <p:cTn id="900" dur="500"/>
                                        <p:tgtEl>
                                          <p:spTgt spid="409">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1295280" y="982080"/>
            <a:ext cx="9600480" cy="1303200"/>
          </a:xfrm>
          <a:prstGeom prst="rect">
            <a:avLst/>
          </a:prstGeom>
          <a:noFill/>
          <a:ln>
            <a:noFill/>
          </a:ln>
        </p:spPr>
        <p:style>
          <a:lnRef idx="0"/>
          <a:fillRef idx="0"/>
          <a:effectRef idx="0"/>
          <a:fontRef idx="minor"/>
        </p:style>
      </p:sp>
      <p:sp>
        <p:nvSpPr>
          <p:cNvPr id="411"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i="1" lang="cs-CZ" sz="2400" spc="-1" strike="noStrike" u="sng">
                <a:solidFill>
                  <a:srgbClr val="262626"/>
                </a:solidFill>
                <a:uFillTx/>
                <a:latin typeface="Garamond"/>
              </a:rPr>
              <a:t>Typy věznic</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i="1" lang="cs-CZ" sz="2400" spc="-1" strike="noStrike" u="sng">
                <a:solidFill>
                  <a:srgbClr val="262626"/>
                </a:solidFill>
                <a:uFillTx/>
                <a:latin typeface="Garamond"/>
              </a:rPr>
              <a:t>tresty s dohledem</a:t>
            </a:r>
            <a:r>
              <a:rPr b="0" lang="cs-CZ" sz="2400" spc="-1" strike="noStrike">
                <a:solidFill>
                  <a:srgbClr val="262626"/>
                </a:solidFill>
                <a:latin typeface="Garamond"/>
              </a:rPr>
              <a:t> – za čin z nedbalosti, pachatelé dosud netrestáni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i="1" lang="cs-CZ" sz="2400" spc="-1" strike="noStrike" u="sng">
                <a:solidFill>
                  <a:srgbClr val="262626"/>
                </a:solidFill>
                <a:uFillTx/>
                <a:latin typeface="Garamond"/>
              </a:rPr>
              <a:t>s dozorem</a:t>
            </a:r>
            <a:r>
              <a:rPr b="0" lang="cs-CZ" sz="2400" spc="-1" strike="noStrike">
                <a:solidFill>
                  <a:srgbClr val="262626"/>
                </a:solidFill>
                <a:latin typeface="Garamond"/>
              </a:rPr>
              <a:t> – za čin z nedbalosti, pachatelé už trestáni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i="1" lang="cs-CZ" sz="2400" spc="-1" strike="noStrike" u="sng">
                <a:solidFill>
                  <a:srgbClr val="262626"/>
                </a:solidFill>
                <a:uFillTx/>
                <a:latin typeface="Garamond"/>
              </a:rPr>
              <a:t>s ostrahou</a:t>
            </a:r>
            <a:r>
              <a:rPr b="0" lang="cs-CZ" sz="2400" spc="-1" strike="noStrike">
                <a:solidFill>
                  <a:srgbClr val="262626"/>
                </a:solidFill>
                <a:latin typeface="Garamond"/>
              </a:rPr>
              <a:t> – za úmyslný čin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r>
              <a:rPr b="0" i="1" lang="cs-CZ" sz="2400" spc="-1" strike="noStrike" u="sng">
                <a:solidFill>
                  <a:srgbClr val="262626"/>
                </a:solidFill>
                <a:uFillTx/>
                <a:latin typeface="Garamond"/>
              </a:rPr>
              <a:t>se zvýšenou ostrahou</a:t>
            </a:r>
            <a:r>
              <a:rPr b="0" lang="cs-CZ" sz="2400" spc="-1" strike="noStrike">
                <a:solidFill>
                  <a:srgbClr val="262626"/>
                </a:solidFill>
                <a:latin typeface="Garamond"/>
              </a:rPr>
              <a:t> – pachatelé s doživotním trestem, ti kteří dříve utekli</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01" dur="indefinite" restart="never" nodeType="tmRoot">
          <p:childTnLst>
            <p:seq>
              <p:cTn id="902" dur="indefinite" nodeType="mainSeq">
                <p:childTnLst>
                  <p:par>
                    <p:cTn id="903" fill="hold">
                      <p:stCondLst>
                        <p:cond delay="indefinite"/>
                      </p:stCondLst>
                      <p:childTnLst>
                        <p:par>
                          <p:cTn id="904" fill="hold">
                            <p:stCondLst>
                              <p:cond delay="0"/>
                            </p:stCondLst>
                            <p:childTnLst>
                              <p:par>
                                <p:cTn id="905" nodeType="clickEffect" fill="hold" presetClass="entr" presetID="10">
                                  <p:stCondLst>
                                    <p:cond delay="0"/>
                                  </p:stCondLst>
                                  <p:childTnLst>
                                    <p:set>
                                      <p:cBhvr>
                                        <p:cTn id="906" dur="1" fill="hold">
                                          <p:stCondLst>
                                            <p:cond delay="0"/>
                                          </p:stCondLst>
                                        </p:cTn>
                                        <p:tgtEl>
                                          <p:spTgt spid="411">
                                            <p:txEl>
                                              <p:pRg st="0" end="0"/>
                                            </p:txEl>
                                          </p:spTgt>
                                        </p:tgtEl>
                                        <p:attrNameLst>
                                          <p:attrName>style.visibility</p:attrName>
                                        </p:attrNameLst>
                                      </p:cBhvr>
                                      <p:to>
                                        <p:strVal val="visible"/>
                                      </p:to>
                                    </p:set>
                                    <p:animEffect filter="fade" transition="in">
                                      <p:cBhvr additive="repl">
                                        <p:cTn id="907" dur="500"/>
                                        <p:tgtEl>
                                          <p:spTgt spid="411">
                                            <p:txEl>
                                              <p:pRg st="0" end="0"/>
                                            </p:txEl>
                                          </p:spTgt>
                                        </p:tgtEl>
                                      </p:cBhvr>
                                    </p:animEffect>
                                  </p:childTnLst>
                                </p:cTn>
                              </p:par>
                            </p:childTnLst>
                          </p:cTn>
                        </p:par>
                      </p:childTnLst>
                    </p:cTn>
                  </p:par>
                  <p:par>
                    <p:cTn id="908" fill="hold">
                      <p:stCondLst>
                        <p:cond delay="indefinite"/>
                      </p:stCondLst>
                      <p:childTnLst>
                        <p:par>
                          <p:cTn id="909" fill="hold">
                            <p:stCondLst>
                              <p:cond delay="0"/>
                            </p:stCondLst>
                            <p:childTnLst>
                              <p:par>
                                <p:cTn id="910" nodeType="clickEffect" fill="hold" presetClass="entr" presetID="10">
                                  <p:stCondLst>
                                    <p:cond delay="0"/>
                                  </p:stCondLst>
                                  <p:childTnLst>
                                    <p:set>
                                      <p:cBhvr>
                                        <p:cTn id="911" dur="1" fill="hold">
                                          <p:stCondLst>
                                            <p:cond delay="0"/>
                                          </p:stCondLst>
                                        </p:cTn>
                                        <p:tgtEl>
                                          <p:spTgt spid="411">
                                            <p:txEl>
                                              <p:pRg st="1" end="1"/>
                                            </p:txEl>
                                          </p:spTgt>
                                        </p:tgtEl>
                                        <p:attrNameLst>
                                          <p:attrName>style.visibility</p:attrName>
                                        </p:attrNameLst>
                                      </p:cBhvr>
                                      <p:to>
                                        <p:strVal val="visible"/>
                                      </p:to>
                                    </p:set>
                                    <p:animEffect filter="fade" transition="in">
                                      <p:cBhvr additive="repl">
                                        <p:cTn id="912" dur="500"/>
                                        <p:tgtEl>
                                          <p:spTgt spid="411">
                                            <p:txEl>
                                              <p:pRg st="1" end="1"/>
                                            </p:txEl>
                                          </p:spTgt>
                                        </p:tgtEl>
                                      </p:cBhvr>
                                    </p:animEffect>
                                  </p:childTnLst>
                                </p:cTn>
                              </p:par>
                            </p:childTnLst>
                          </p:cTn>
                        </p:par>
                      </p:childTnLst>
                    </p:cTn>
                  </p:par>
                  <p:par>
                    <p:cTn id="913" fill="hold">
                      <p:stCondLst>
                        <p:cond delay="indefinite"/>
                      </p:stCondLst>
                      <p:childTnLst>
                        <p:par>
                          <p:cTn id="914" fill="hold">
                            <p:stCondLst>
                              <p:cond delay="0"/>
                            </p:stCondLst>
                            <p:childTnLst>
                              <p:par>
                                <p:cTn id="915" nodeType="clickEffect" fill="hold" presetClass="entr" presetID="10">
                                  <p:stCondLst>
                                    <p:cond delay="0"/>
                                  </p:stCondLst>
                                  <p:childTnLst>
                                    <p:set>
                                      <p:cBhvr>
                                        <p:cTn id="916" dur="1" fill="hold">
                                          <p:stCondLst>
                                            <p:cond delay="0"/>
                                          </p:stCondLst>
                                        </p:cTn>
                                        <p:tgtEl>
                                          <p:spTgt spid="411">
                                            <p:txEl>
                                              <p:pRg st="2" end="2"/>
                                            </p:txEl>
                                          </p:spTgt>
                                        </p:tgtEl>
                                        <p:attrNameLst>
                                          <p:attrName>style.visibility</p:attrName>
                                        </p:attrNameLst>
                                      </p:cBhvr>
                                      <p:to>
                                        <p:strVal val="visible"/>
                                      </p:to>
                                    </p:set>
                                    <p:animEffect filter="fade" transition="in">
                                      <p:cBhvr additive="repl">
                                        <p:cTn id="917" dur="500"/>
                                        <p:tgtEl>
                                          <p:spTgt spid="411">
                                            <p:txEl>
                                              <p:pRg st="2" end="2"/>
                                            </p:txEl>
                                          </p:spTgt>
                                        </p:tgtEl>
                                      </p:cBhvr>
                                    </p:animEffect>
                                  </p:childTnLst>
                                </p:cTn>
                              </p:par>
                            </p:childTnLst>
                          </p:cTn>
                        </p:par>
                      </p:childTnLst>
                    </p:cTn>
                  </p:par>
                  <p:par>
                    <p:cTn id="918" fill="hold">
                      <p:stCondLst>
                        <p:cond delay="indefinite"/>
                      </p:stCondLst>
                      <p:childTnLst>
                        <p:par>
                          <p:cTn id="919" fill="hold">
                            <p:stCondLst>
                              <p:cond delay="0"/>
                            </p:stCondLst>
                            <p:childTnLst>
                              <p:par>
                                <p:cTn id="920" nodeType="clickEffect" fill="hold" presetClass="entr" presetID="10">
                                  <p:stCondLst>
                                    <p:cond delay="0"/>
                                  </p:stCondLst>
                                  <p:childTnLst>
                                    <p:set>
                                      <p:cBhvr>
                                        <p:cTn id="921" dur="1" fill="hold">
                                          <p:stCondLst>
                                            <p:cond delay="0"/>
                                          </p:stCondLst>
                                        </p:cTn>
                                        <p:tgtEl>
                                          <p:spTgt spid="411">
                                            <p:txEl>
                                              <p:pRg st="3" end="3"/>
                                            </p:txEl>
                                          </p:spTgt>
                                        </p:tgtEl>
                                        <p:attrNameLst>
                                          <p:attrName>style.visibility</p:attrName>
                                        </p:attrNameLst>
                                      </p:cBhvr>
                                      <p:to>
                                        <p:strVal val="visible"/>
                                      </p:to>
                                    </p:set>
                                    <p:animEffect filter="fade" transition="in">
                                      <p:cBhvr additive="repl">
                                        <p:cTn id="922" dur="500"/>
                                        <p:tgtEl>
                                          <p:spTgt spid="411">
                                            <p:txEl>
                                              <p:pRg st="3" end="3"/>
                                            </p:txEl>
                                          </p:spTgt>
                                        </p:tgtEl>
                                      </p:cBhvr>
                                    </p:animEffect>
                                  </p:childTnLst>
                                </p:cTn>
                              </p:par>
                            </p:childTnLst>
                          </p:cTn>
                        </p:par>
                      </p:childTnLst>
                    </p:cTn>
                  </p:par>
                  <p:par>
                    <p:cTn id="923" fill="hold">
                      <p:stCondLst>
                        <p:cond delay="indefinite"/>
                      </p:stCondLst>
                      <p:childTnLst>
                        <p:par>
                          <p:cTn id="924" fill="hold">
                            <p:stCondLst>
                              <p:cond delay="0"/>
                            </p:stCondLst>
                            <p:childTnLst>
                              <p:par>
                                <p:cTn id="925" nodeType="clickEffect" fill="hold" presetClass="entr" presetID="10">
                                  <p:stCondLst>
                                    <p:cond delay="0"/>
                                  </p:stCondLst>
                                  <p:childTnLst>
                                    <p:set>
                                      <p:cBhvr>
                                        <p:cTn id="926" dur="1" fill="hold">
                                          <p:stCondLst>
                                            <p:cond delay="0"/>
                                          </p:stCondLst>
                                        </p:cTn>
                                        <p:tgtEl>
                                          <p:spTgt spid="411">
                                            <p:txEl>
                                              <p:pRg st="4" end="4"/>
                                            </p:txEl>
                                          </p:spTgt>
                                        </p:tgtEl>
                                        <p:attrNameLst>
                                          <p:attrName>style.visibility</p:attrName>
                                        </p:attrNameLst>
                                      </p:cBhvr>
                                      <p:to>
                                        <p:strVal val="visible"/>
                                      </p:to>
                                    </p:set>
                                    <p:animEffect filter="fade" transition="in">
                                      <p:cBhvr additive="repl">
                                        <p:cTn id="927" dur="500"/>
                                        <p:tgtEl>
                                          <p:spTgt spid="411">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Občanské právo</a:t>
            </a:r>
            <a:endParaRPr b="0" lang="cs-CZ" sz="4400" spc="-1" strike="noStrike">
              <a:latin typeface="Arial"/>
            </a:endParaRPr>
          </a:p>
        </p:txBody>
      </p:sp>
      <p:sp>
        <p:nvSpPr>
          <p:cNvPr id="413"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Pramen je občanský zákoník:</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 obecná část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2. rodinné právo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3. absolutní majetková práva (úprava vlastnického práva, věcné právo k cizí věci, dědičné právo)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4. relativní majetková práva (závazky v právní a protiprávních jednáních)</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28" dur="indefinite" restart="never" nodeType="tmRoot">
          <p:childTnLst>
            <p:seq>
              <p:cTn id="929"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1295280" y="982080"/>
            <a:ext cx="9600480" cy="1303200"/>
          </a:xfrm>
          <a:prstGeom prst="rect">
            <a:avLst/>
          </a:prstGeom>
          <a:noFill/>
          <a:ln>
            <a:noFill/>
          </a:ln>
        </p:spPr>
        <p:style>
          <a:lnRef idx="0"/>
          <a:fillRef idx="0"/>
          <a:effectRef idx="0"/>
          <a:fontRef idx="minor"/>
        </p:style>
      </p:sp>
      <p:sp>
        <p:nvSpPr>
          <p:cNvPr id="322"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52000"/>
          </a:bodyPr>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9. stol. – Zákon sudnyj ludem</a:t>
            </a:r>
            <a:r>
              <a:rPr b="0" lang="cs-CZ" sz="2400" spc="-1" strike="noStrike" u="sng">
                <a:solidFill>
                  <a:srgbClr val="262626"/>
                </a:solidFill>
                <a:uFillTx/>
                <a:latin typeface="Garamond"/>
              </a:rPr>
              <a:t> </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nejstarší slovanská právní památka </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vytvořili Konstantin a Metoděj → nešlo o obsáhlý, systematický zákoník</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z římského práva a upravoval  (resp. doplňoval) zvykové poměry na VM</a:t>
            </a:r>
            <a:endParaRPr b="0" lang="cs-CZ" sz="20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od 10. stol.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 českých zemích se právo ustanovuje různými nařízeními knížat (Výsady Boleslavovy, Břetislavovy dekrety)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12. stol </a:t>
            </a:r>
            <a:r>
              <a:rPr b="1" lang="cs-CZ" sz="2400" spc="-1" strike="noStrike">
                <a:solidFill>
                  <a:srgbClr val="262626"/>
                </a:solidFill>
                <a:latin typeface="Garamond"/>
              </a:rPr>
              <a:t>Statuta Konráda Oty</a:t>
            </a:r>
            <a:r>
              <a:rPr b="0" lang="cs-CZ" sz="2400" spc="-1" strike="noStrike">
                <a:solidFill>
                  <a:srgbClr val="262626"/>
                </a:solidFill>
                <a:latin typeface="Garamond"/>
              </a:rPr>
              <a:t> - šlechtě potvrzovala dědičnost lén</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14. stol. </a:t>
            </a:r>
            <a:r>
              <a:rPr b="1" lang="cs-CZ" sz="2400" spc="-1" strike="noStrike">
                <a:solidFill>
                  <a:srgbClr val="262626"/>
                </a:solidFill>
                <a:latin typeface="Garamond"/>
              </a:rPr>
              <a:t>Horní zákoník</a:t>
            </a:r>
            <a:r>
              <a:rPr b="0" lang="cs-CZ" sz="2400" spc="-1" strike="noStrike">
                <a:solidFill>
                  <a:srgbClr val="262626"/>
                </a:solidFill>
                <a:latin typeface="Garamond"/>
              </a:rPr>
              <a:t> -  nechal sepsat Václav II</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10">
                                  <p:stCondLst>
                                    <p:cond delay="0"/>
                                  </p:stCondLst>
                                  <p:childTnLst>
                                    <p:set>
                                      <p:cBhvr>
                                        <p:cTn id="99" dur="1" fill="hold">
                                          <p:stCondLst>
                                            <p:cond delay="0"/>
                                          </p:stCondLst>
                                        </p:cTn>
                                        <p:tgtEl>
                                          <p:spTgt spid="322">
                                            <p:txEl>
                                              <p:pRg st="0" end="0"/>
                                            </p:txEl>
                                          </p:spTgt>
                                        </p:tgtEl>
                                        <p:attrNameLst>
                                          <p:attrName>style.visibility</p:attrName>
                                        </p:attrNameLst>
                                      </p:cBhvr>
                                      <p:to>
                                        <p:strVal val="visible"/>
                                      </p:to>
                                    </p:set>
                                    <p:animEffect filter="fade" transition="in">
                                      <p:cBhvr additive="repl">
                                        <p:cTn id="100" dur="500"/>
                                        <p:tgtEl>
                                          <p:spTgt spid="322">
                                            <p:txEl>
                                              <p:pRg st="0" end="0"/>
                                            </p:txEl>
                                          </p:spTgt>
                                        </p:tgtEl>
                                      </p:cBhvr>
                                    </p:animEffect>
                                  </p:childTnLst>
                                </p:cTn>
                              </p:par>
                              <p:par>
                                <p:cTn id="101" nodeType="withEffect" fill="hold" presetClass="entr" presetID="10">
                                  <p:stCondLst>
                                    <p:cond delay="0"/>
                                  </p:stCondLst>
                                  <p:childTnLst>
                                    <p:set>
                                      <p:cBhvr>
                                        <p:cTn id="102" dur="1" fill="hold">
                                          <p:stCondLst>
                                            <p:cond delay="0"/>
                                          </p:stCondLst>
                                        </p:cTn>
                                        <p:tgtEl>
                                          <p:spTgt spid="322">
                                            <p:txEl>
                                              <p:pRg st="1" end="1"/>
                                            </p:txEl>
                                          </p:spTgt>
                                        </p:tgtEl>
                                        <p:attrNameLst>
                                          <p:attrName>style.visibility</p:attrName>
                                        </p:attrNameLst>
                                      </p:cBhvr>
                                      <p:to>
                                        <p:strVal val="visible"/>
                                      </p:to>
                                    </p:set>
                                    <p:animEffect filter="fade" transition="in">
                                      <p:cBhvr additive="repl">
                                        <p:cTn id="103" dur="500"/>
                                        <p:tgtEl>
                                          <p:spTgt spid="322">
                                            <p:txEl>
                                              <p:pRg st="1" end="1"/>
                                            </p:txEl>
                                          </p:spTgt>
                                        </p:tgtEl>
                                      </p:cBhvr>
                                    </p:animEffect>
                                  </p:childTnLst>
                                </p:cTn>
                              </p:par>
                              <p:par>
                                <p:cTn id="104" nodeType="withEffect" fill="hold" presetClass="entr" presetID="10">
                                  <p:stCondLst>
                                    <p:cond delay="0"/>
                                  </p:stCondLst>
                                  <p:childTnLst>
                                    <p:set>
                                      <p:cBhvr>
                                        <p:cTn id="105" dur="1" fill="hold">
                                          <p:stCondLst>
                                            <p:cond delay="0"/>
                                          </p:stCondLst>
                                        </p:cTn>
                                        <p:tgtEl>
                                          <p:spTgt spid="322">
                                            <p:txEl>
                                              <p:pRg st="2" end="2"/>
                                            </p:txEl>
                                          </p:spTgt>
                                        </p:tgtEl>
                                        <p:attrNameLst>
                                          <p:attrName>style.visibility</p:attrName>
                                        </p:attrNameLst>
                                      </p:cBhvr>
                                      <p:to>
                                        <p:strVal val="visible"/>
                                      </p:to>
                                    </p:set>
                                    <p:animEffect filter="fade" transition="in">
                                      <p:cBhvr additive="repl">
                                        <p:cTn id="106" dur="500"/>
                                        <p:tgtEl>
                                          <p:spTgt spid="322">
                                            <p:txEl>
                                              <p:pRg st="2" end="2"/>
                                            </p:txEl>
                                          </p:spTgt>
                                        </p:tgtEl>
                                      </p:cBhvr>
                                    </p:animEffect>
                                  </p:childTnLst>
                                </p:cTn>
                              </p:par>
                              <p:par>
                                <p:cTn id="107" nodeType="withEffect" fill="hold" presetClass="entr" presetID="10">
                                  <p:stCondLst>
                                    <p:cond delay="0"/>
                                  </p:stCondLst>
                                  <p:childTnLst>
                                    <p:set>
                                      <p:cBhvr>
                                        <p:cTn id="108" dur="1" fill="hold">
                                          <p:stCondLst>
                                            <p:cond delay="0"/>
                                          </p:stCondLst>
                                        </p:cTn>
                                        <p:tgtEl>
                                          <p:spTgt spid="322">
                                            <p:txEl>
                                              <p:pRg st="3" end="3"/>
                                            </p:txEl>
                                          </p:spTgt>
                                        </p:tgtEl>
                                        <p:attrNameLst>
                                          <p:attrName>style.visibility</p:attrName>
                                        </p:attrNameLst>
                                      </p:cBhvr>
                                      <p:to>
                                        <p:strVal val="visible"/>
                                      </p:to>
                                    </p:set>
                                    <p:animEffect filter="fade" transition="in">
                                      <p:cBhvr additive="repl">
                                        <p:cTn id="109" dur="500"/>
                                        <p:tgtEl>
                                          <p:spTgt spid="322">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10">
                                  <p:stCondLst>
                                    <p:cond delay="0"/>
                                  </p:stCondLst>
                                  <p:childTnLst>
                                    <p:set>
                                      <p:cBhvr>
                                        <p:cTn id="113" dur="1" fill="hold">
                                          <p:stCondLst>
                                            <p:cond delay="0"/>
                                          </p:stCondLst>
                                        </p:cTn>
                                        <p:tgtEl>
                                          <p:spTgt spid="322">
                                            <p:txEl>
                                              <p:pRg st="4" end="4"/>
                                            </p:txEl>
                                          </p:spTgt>
                                        </p:tgtEl>
                                        <p:attrNameLst>
                                          <p:attrName>style.visibility</p:attrName>
                                        </p:attrNameLst>
                                      </p:cBhvr>
                                      <p:to>
                                        <p:strVal val="visible"/>
                                      </p:to>
                                    </p:set>
                                    <p:animEffect filter="fade" transition="in">
                                      <p:cBhvr additive="repl">
                                        <p:cTn id="114" dur="500"/>
                                        <p:tgtEl>
                                          <p:spTgt spid="322">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0">
                                  <p:stCondLst>
                                    <p:cond delay="0"/>
                                  </p:stCondLst>
                                  <p:childTnLst>
                                    <p:set>
                                      <p:cBhvr>
                                        <p:cTn id="118" dur="1" fill="hold">
                                          <p:stCondLst>
                                            <p:cond delay="0"/>
                                          </p:stCondLst>
                                        </p:cTn>
                                        <p:tgtEl>
                                          <p:spTgt spid="322">
                                            <p:txEl>
                                              <p:pRg st="5" end="5"/>
                                            </p:txEl>
                                          </p:spTgt>
                                        </p:tgtEl>
                                        <p:attrNameLst>
                                          <p:attrName>style.visibility</p:attrName>
                                        </p:attrNameLst>
                                      </p:cBhvr>
                                      <p:to>
                                        <p:strVal val="visible"/>
                                      </p:to>
                                    </p:set>
                                    <p:animEffect filter="fade" transition="in">
                                      <p:cBhvr additive="repl">
                                        <p:cTn id="119" dur="500"/>
                                        <p:tgtEl>
                                          <p:spTgt spid="322">
                                            <p:txEl>
                                              <p:pRg st="5" end="5"/>
                                            </p:txEl>
                                          </p:spTgt>
                                        </p:tgtEl>
                                      </p:cBhvr>
                                    </p:animEffec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0">
                                  <p:stCondLst>
                                    <p:cond delay="0"/>
                                  </p:stCondLst>
                                  <p:childTnLst>
                                    <p:set>
                                      <p:cBhvr>
                                        <p:cTn id="123" dur="1" fill="hold">
                                          <p:stCondLst>
                                            <p:cond delay="0"/>
                                          </p:stCondLst>
                                        </p:cTn>
                                        <p:tgtEl>
                                          <p:spTgt spid="322">
                                            <p:txEl>
                                              <p:pRg st="6" end="6"/>
                                            </p:txEl>
                                          </p:spTgt>
                                        </p:tgtEl>
                                        <p:attrNameLst>
                                          <p:attrName>style.visibility</p:attrName>
                                        </p:attrNameLst>
                                      </p:cBhvr>
                                      <p:to>
                                        <p:strVal val="visible"/>
                                      </p:to>
                                    </p:set>
                                    <p:animEffect filter="fade" transition="in">
                                      <p:cBhvr additive="repl">
                                        <p:cTn id="124" dur="500"/>
                                        <p:tgtEl>
                                          <p:spTgt spid="322">
                                            <p:txEl>
                                              <p:pRg st="6" end="6"/>
                                            </p:txEl>
                                          </p:spTgt>
                                        </p:tgtEl>
                                      </p:cBhvr>
                                    </p:animEffec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10">
                                  <p:stCondLst>
                                    <p:cond delay="0"/>
                                  </p:stCondLst>
                                  <p:childTnLst>
                                    <p:set>
                                      <p:cBhvr>
                                        <p:cTn id="128" dur="1" fill="hold">
                                          <p:stCondLst>
                                            <p:cond delay="0"/>
                                          </p:stCondLst>
                                        </p:cTn>
                                        <p:tgtEl>
                                          <p:spTgt spid="322">
                                            <p:txEl>
                                              <p:pRg st="7" end="7"/>
                                            </p:txEl>
                                          </p:spTgt>
                                        </p:tgtEl>
                                        <p:attrNameLst>
                                          <p:attrName>style.visibility</p:attrName>
                                        </p:attrNameLst>
                                      </p:cBhvr>
                                      <p:to>
                                        <p:strVal val="visible"/>
                                      </p:to>
                                    </p:set>
                                    <p:animEffect filter="fade" transition="in">
                                      <p:cBhvr additive="repl">
                                        <p:cTn id="129" dur="500"/>
                                        <p:tgtEl>
                                          <p:spTgt spid="322">
                                            <p:txEl>
                                              <p:pRg st="7" end="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Nemajetkové právní vztahy</a:t>
            </a:r>
            <a:endParaRPr b="0" lang="cs-CZ" sz="4400" spc="-1" strike="noStrike">
              <a:latin typeface="Arial"/>
            </a:endParaRPr>
          </a:p>
        </p:txBody>
      </p:sp>
      <p:sp>
        <p:nvSpPr>
          <p:cNvPr id="415"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Předmětem jsou vztahy, které nejdou vyčíslit penězi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Např. práva osobnosti, ochrany osobnosti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92d050"/>
                </a:solidFill>
                <a:latin typeface="Garamond"/>
              </a:rPr>
              <a:t>Právo na život a důstojnost člověka, zdraví, právo žít v příznivém životním prostředí, vážnost, čest a soukromí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000000"/>
                </a:solidFill>
                <a:latin typeface="Garamond"/>
              </a:rPr>
              <a:t>Ochrana osobnostních práv je vymahatelná i po smrti člověka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000000"/>
                </a:solidFill>
                <a:latin typeface="Garamond"/>
              </a:rPr>
              <a:t>(platí u FO, ale i PO také zákon na poškození dobrého jména firmy atd.)</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30" dur="indefinite" restart="never" nodeType="tmRoot">
          <p:childTnLst>
            <p:seq>
              <p:cTn id="931" dur="indefinite"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2692440" y="1871280"/>
            <a:ext cx="6814800" cy="15148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0" lang="cs-CZ" sz="5400" spc="-1" strike="noStrike">
                <a:solidFill>
                  <a:srgbClr val="262626"/>
                </a:solidFill>
                <a:latin typeface="Garamond"/>
              </a:rPr>
              <a:t>Absolutní majetková práva</a:t>
            </a:r>
            <a:endParaRPr b="0" lang="cs-CZ" sz="5400" spc="-1" strike="noStrike">
              <a:latin typeface="Arial"/>
            </a:endParaRPr>
          </a:p>
        </p:txBody>
      </p:sp>
      <p:sp>
        <p:nvSpPr>
          <p:cNvPr id="417" name="CustomShape 2"/>
          <p:cNvSpPr/>
          <p:nvPr/>
        </p:nvSpPr>
        <p:spPr>
          <a:xfrm>
            <a:off x="2692440" y="3657600"/>
            <a:ext cx="6814800" cy="132012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932" dur="indefinite" restart="never" nodeType="tmRoot">
          <p:childTnLst>
            <p:seq>
              <p:cTn id="933" dur="indefinite"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Majetkové právní vztahy</a:t>
            </a:r>
            <a:endParaRPr b="0" lang="cs-CZ" sz="4400" spc="-1" strike="noStrike">
              <a:latin typeface="Arial"/>
            </a:endParaRPr>
          </a:p>
        </p:txBody>
      </p:sp>
      <p:sp>
        <p:nvSpPr>
          <p:cNvPr id="419" name="CustomShape 2"/>
          <p:cNvSpPr/>
          <p:nvPr/>
        </p:nvSpPr>
        <p:spPr>
          <a:xfrm>
            <a:off x="1295280" y="2658600"/>
            <a:ext cx="4717440" cy="57564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672"/>
              </a:spcBef>
              <a:spcAft>
                <a:spcPts val="601"/>
              </a:spcAft>
            </a:pPr>
            <a:r>
              <a:rPr b="0" lang="cs-CZ" sz="2800" spc="-1" strike="noStrike">
                <a:solidFill>
                  <a:srgbClr val="83992a"/>
                </a:solidFill>
                <a:latin typeface="Garamond"/>
              </a:rPr>
              <a:t>Absolutní právní vztahy</a:t>
            </a:r>
            <a:endParaRPr b="0" lang="cs-CZ" sz="2800" spc="-1" strike="noStrike">
              <a:latin typeface="Arial"/>
            </a:endParaRPr>
          </a:p>
        </p:txBody>
      </p:sp>
      <p:sp>
        <p:nvSpPr>
          <p:cNvPr id="420" name="CustomShape 3"/>
          <p:cNvSpPr/>
          <p:nvPr/>
        </p:nvSpPr>
        <p:spPr>
          <a:xfrm>
            <a:off x="1295280" y="3243240"/>
            <a:ext cx="4717440" cy="263196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Právu jedné osoby odpovídá povinnost ostatních do tohoto práva nezasahovat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83992a"/>
                </a:solidFill>
                <a:latin typeface="Garamond"/>
              </a:rPr>
              <a:t>Práva věcná:</a:t>
            </a:r>
            <a:r>
              <a:rPr b="0" lang="cs-CZ" sz="2400" spc="-1" strike="noStrike">
                <a:solidFill>
                  <a:srgbClr val="262626"/>
                </a:solidFill>
                <a:latin typeface="Garamond"/>
              </a:rPr>
              <a:t> (právo vlastnické, držba, věcná práva k cizím věcem)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83992a"/>
                </a:solidFill>
                <a:latin typeface="Garamond"/>
              </a:rPr>
              <a:t>Právo dědické</a:t>
            </a:r>
            <a:endParaRPr b="0" lang="cs-CZ" sz="2400" spc="-1" strike="noStrike">
              <a:latin typeface="Arial"/>
            </a:endParaRPr>
          </a:p>
        </p:txBody>
      </p:sp>
      <p:sp>
        <p:nvSpPr>
          <p:cNvPr id="421" name="CustomShape 4"/>
          <p:cNvSpPr/>
          <p:nvPr/>
        </p:nvSpPr>
        <p:spPr>
          <a:xfrm>
            <a:off x="6180840" y="2658600"/>
            <a:ext cx="4717440" cy="575640"/>
          </a:xfrm>
          <a:prstGeom prst="rect">
            <a:avLst/>
          </a:prstGeom>
          <a:noFill/>
          <a:ln>
            <a:noFill/>
          </a:ln>
        </p:spPr>
        <p:style>
          <a:lnRef idx="0"/>
          <a:fillRef idx="0"/>
          <a:effectRef idx="0"/>
          <a:fontRef idx="minor"/>
        </p:style>
        <p:txBody>
          <a:bodyPr lIns="90000" rIns="90000" tIns="45000" bIns="45000" anchor="b">
            <a:noAutofit/>
          </a:bodyPr>
          <a:p>
            <a:pPr>
              <a:lnSpc>
                <a:spcPct val="100000"/>
              </a:lnSpc>
              <a:spcBef>
                <a:spcPts val="672"/>
              </a:spcBef>
              <a:spcAft>
                <a:spcPts val="601"/>
              </a:spcAft>
            </a:pPr>
            <a:r>
              <a:rPr b="0" lang="cs-CZ" sz="2800" spc="-1" strike="noStrike">
                <a:solidFill>
                  <a:srgbClr val="83992a"/>
                </a:solidFill>
                <a:latin typeface="Garamond"/>
              </a:rPr>
              <a:t>Relativní právní vztahy</a:t>
            </a:r>
            <a:endParaRPr b="0" lang="cs-CZ" sz="2800" spc="-1" strike="noStrike">
              <a:latin typeface="Arial"/>
            </a:endParaRPr>
          </a:p>
        </p:txBody>
      </p:sp>
      <p:sp>
        <p:nvSpPr>
          <p:cNvPr id="422" name="CustomShape 5"/>
          <p:cNvSpPr/>
          <p:nvPr/>
        </p:nvSpPr>
        <p:spPr>
          <a:xfrm>
            <a:off x="6180840" y="3243240"/>
            <a:ext cx="4717440" cy="263196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Relativní = ve vztahu, vzájemné</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Práva plynoucí ze </a:t>
            </a:r>
            <a:r>
              <a:rPr b="0" lang="cs-CZ" sz="2400" spc="-1" strike="noStrike">
                <a:solidFill>
                  <a:srgbClr val="83992a"/>
                </a:solidFill>
                <a:latin typeface="Garamond"/>
              </a:rPr>
              <a:t>závazků</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34" dur="indefinite" restart="never" nodeType="tmRoot">
          <p:childTnLst>
            <p:seq>
              <p:cTn id="935" dur="indefinite"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Vlastnické právo</a:t>
            </a:r>
            <a:endParaRPr b="0" lang="cs-CZ" sz="4400" spc="-1" strike="noStrike">
              <a:latin typeface="Arial"/>
            </a:endParaRPr>
          </a:p>
        </p:txBody>
      </p:sp>
      <p:sp>
        <p:nvSpPr>
          <p:cNvPr id="42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Vlastník má právo věc:</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Držet, užívat, požívat její plody a užitky a nakládat s ní (prodat, darovat zničit)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Zbavení vlastnictví = vyvlastnění je možné, je na základě veřejného zájmu a za náhradu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Vlastník má právo na ochranu VP, ale musí respektovat VP jiného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Sousedská práva</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36" dur="indefinite" restart="never" nodeType="tmRoot">
          <p:childTnLst>
            <p:seq>
              <p:cTn id="937" dur="indefinite"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CustomShape 1"/>
          <p:cNvSpPr/>
          <p:nvPr/>
        </p:nvSpPr>
        <p:spPr>
          <a:xfrm>
            <a:off x="1295280" y="982080"/>
            <a:ext cx="9600480" cy="1303200"/>
          </a:xfrm>
          <a:prstGeom prst="rect">
            <a:avLst/>
          </a:prstGeom>
          <a:noFill/>
          <a:ln>
            <a:noFill/>
          </a:ln>
        </p:spPr>
        <p:style>
          <a:lnRef idx="0"/>
          <a:fillRef idx="0"/>
          <a:effectRef idx="0"/>
          <a:fontRef idx="minor"/>
        </p:style>
      </p:sp>
      <p:sp>
        <p:nvSpPr>
          <p:cNvPr id="42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Jak lze nabýt VP?</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1 045 – 1 114 OP</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38" dur="indefinite" restart="never" nodeType="tmRoot">
          <p:childTnLst>
            <p:seq>
              <p:cTn id="939" dur="indefinite"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Zánik VP</a:t>
            </a:r>
            <a:endParaRPr b="0" lang="cs-CZ" sz="4400" spc="-1" strike="noStrike">
              <a:latin typeface="Arial"/>
            </a:endParaRPr>
          </a:p>
        </p:txBody>
      </p:sp>
      <p:sp>
        <p:nvSpPr>
          <p:cNvPr id="42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Relativní zánik: vztahuje se jen k jedné osobě, VP jiná osoba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Absolutní zánik: zničení spotřebování</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Nález věci: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Do roka přihlásit, do tří let držet. 10% nálezného</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0" dur="indefinite" restart="never" nodeType="tmRoot">
          <p:childTnLst>
            <p:seq>
              <p:cTn id="941" dur="indefinite"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1295280" y="982080"/>
            <a:ext cx="9600480" cy="1303200"/>
          </a:xfrm>
          <a:prstGeom prst="rect">
            <a:avLst/>
          </a:prstGeom>
          <a:noFill/>
          <a:ln>
            <a:noFill/>
          </a:ln>
        </p:spPr>
        <p:style>
          <a:lnRef idx="0"/>
          <a:fillRef idx="0"/>
          <a:effectRef idx="0"/>
          <a:fontRef idx="minor"/>
        </p:style>
      </p:sp>
      <p:sp>
        <p:nvSpPr>
          <p:cNvPr id="43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Věcné břemeno:</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Duševní vlastnictví</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2" dur="indefinite" restart="never" nodeType="tmRoot">
          <p:childTnLst>
            <p:seq>
              <p:cTn id="943" dur="indefinite"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Dědičné právo</a:t>
            </a:r>
            <a:endParaRPr b="0" lang="cs-CZ" sz="4400" spc="-1" strike="noStrike">
              <a:latin typeface="Arial"/>
            </a:endParaRPr>
          </a:p>
        </p:txBody>
      </p:sp>
      <p:sp>
        <p:nvSpPr>
          <p:cNvPr id="432"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51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Přechod zemřelé osoby ZŮSTAVITEL na pozůstalou osobu DĚDICE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 DĚDICKÁ SMLOUVA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min. dvoustranný právní akt., max. 3/4 pozůstalosti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Přednost před závětí i zákonem!!!</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2. ZÁVĚŤ</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Jednostranný právní akt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Lze napsat vlastní rukou, za účasti svědků ve formě notářského zápisu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Nelze opomenout neopominutelné dědice, děti (3/4 , ¼)</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Zůstavitel musí být svéprávný</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4" dur="indefinite" restart="never" nodeType="tmRoot">
          <p:childTnLst>
            <p:seq>
              <p:cTn id="945" dur="indefinite"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1295280" y="982080"/>
            <a:ext cx="9600480" cy="1303200"/>
          </a:xfrm>
          <a:prstGeom prst="rect">
            <a:avLst/>
          </a:prstGeom>
          <a:noFill/>
          <a:ln>
            <a:noFill/>
          </a:ln>
        </p:spPr>
        <p:style>
          <a:lnRef idx="0"/>
          <a:fillRef idx="0"/>
          <a:effectRef idx="0"/>
          <a:fontRef idx="minor"/>
        </p:style>
      </p:sp>
      <p:sp>
        <p:nvSpPr>
          <p:cNvPr id="43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3. DĚDICTVÍ ZE ZÁKONA</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Viz. OP</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6" dur="indefinite" restart="never" nodeType="tmRoot">
          <p:childTnLst>
            <p:seq>
              <p:cTn id="947" dur="indefinite"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CustomShape 1"/>
          <p:cNvSpPr/>
          <p:nvPr/>
        </p:nvSpPr>
        <p:spPr>
          <a:xfrm>
            <a:off x="1295280" y="982080"/>
            <a:ext cx="9600480" cy="1303200"/>
          </a:xfrm>
          <a:prstGeom prst="rect">
            <a:avLst/>
          </a:prstGeom>
          <a:noFill/>
          <a:ln>
            <a:noFill/>
          </a:ln>
        </p:spPr>
        <p:style>
          <a:lnRef idx="0"/>
          <a:fillRef idx="0"/>
          <a:effectRef idx="0"/>
          <a:fontRef idx="minor"/>
        </p:style>
      </p:sp>
      <p:sp>
        <p:nvSpPr>
          <p:cNvPr id="43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Kdy lze potomka vydědit???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1</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2</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3</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4</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48" dur="indefinite" restart="never" nodeType="tmRoot">
          <p:childTnLst>
            <p:seq>
              <p:cTn id="949"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1295280" y="982080"/>
            <a:ext cx="9600480" cy="1303200"/>
          </a:xfrm>
          <a:prstGeom prst="rect">
            <a:avLst/>
          </a:prstGeom>
          <a:noFill/>
          <a:ln>
            <a:noFill/>
          </a:ln>
        </p:spPr>
        <p:style>
          <a:lnRef idx="0"/>
          <a:fillRef idx="0"/>
          <a:effectRef idx="0"/>
          <a:fontRef idx="minor"/>
        </p:style>
      </p:sp>
      <p:sp>
        <p:nvSpPr>
          <p:cNvPr id="324"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45000"/>
          </a:bodyPr>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Karel IV.</a:t>
            </a:r>
            <a:endParaRPr b="0" lang="cs-CZ" sz="24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založení PF na Pražské univerzitě (1348) → přispěl k rozvoji práva</a:t>
            </a:r>
            <a:endParaRPr b="0" lang="cs-CZ" sz="2000" spc="-1" strike="noStrike">
              <a:latin typeface="Arial"/>
            </a:endParaRPr>
          </a:p>
          <a:p>
            <a:pPr lvl="1" marL="743040" indent="-285120">
              <a:lnSpc>
                <a:spcPct val="100000"/>
              </a:lnSpc>
              <a:spcBef>
                <a:spcPts val="400"/>
              </a:spcBef>
              <a:spcAft>
                <a:spcPts val="601"/>
              </a:spcAft>
              <a:buClr>
                <a:srgbClr val="83992a"/>
              </a:buClr>
              <a:buSzPct val="115000"/>
              <a:buFont typeface="Arial"/>
              <a:buChar char="•"/>
            </a:pPr>
            <a:r>
              <a:rPr b="0" lang="cs-CZ" sz="2000" spc="-1" strike="noStrike">
                <a:solidFill>
                  <a:srgbClr val="262626"/>
                </a:solidFill>
                <a:latin typeface="Garamond"/>
              </a:rPr>
              <a:t>omezil </a:t>
            </a:r>
            <a:r>
              <a:rPr b="1" lang="cs-CZ" sz="2000" spc="-1" strike="noStrike">
                <a:solidFill>
                  <a:srgbClr val="262626"/>
                </a:solidFill>
                <a:latin typeface="Garamond"/>
              </a:rPr>
              <a:t>ordály</a:t>
            </a:r>
            <a:r>
              <a:rPr b="0" lang="cs-CZ" sz="2000" spc="-1" strike="noStrike">
                <a:solidFill>
                  <a:srgbClr val="262626"/>
                </a:solidFill>
                <a:latin typeface="Garamond"/>
              </a:rPr>
              <a:t> (boží soudy) –pro nedostatek důkazů o vině se rozhodovala církev na základě boží vůle (potopení svázaného do vody,..)</a:t>
            </a:r>
            <a:endParaRPr b="0" lang="cs-CZ" sz="2000" spc="-1" strike="noStrike">
              <a:latin typeface="Arial"/>
            </a:endParaRPr>
          </a:p>
          <a:p>
            <a:pPr>
              <a:lnSpc>
                <a:spcPct val="100000"/>
              </a:lnSpc>
              <a:spcBef>
                <a:spcPts val="479"/>
              </a:spcBef>
              <a:spcAft>
                <a:spcPts val="601"/>
              </a:spcAft>
            </a:pPr>
            <a:endParaRPr b="0" lang="cs-CZ" sz="20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od 18. stol. – Marie Terezie a Josef II.</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objevují se právní normy v dnešní podobě - </a:t>
            </a:r>
            <a:r>
              <a:rPr b="1" lang="cs-CZ" sz="2400" spc="-1" strike="noStrike">
                <a:solidFill>
                  <a:srgbClr val="262626"/>
                </a:solidFill>
                <a:latin typeface="Garamond"/>
              </a:rPr>
              <a:t>Tereziánský a Josefinský trestní zákoník, Tereziánský kodex soukromého práva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u="sng">
                <a:solidFill>
                  <a:srgbClr val="262626"/>
                </a:solidFill>
                <a:uFillTx/>
                <a:latin typeface="Garamond"/>
              </a:rPr>
              <a:t>1804 Francie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Napoleon I. nechá</a:t>
            </a:r>
            <a:r>
              <a:rPr b="1" lang="cs-CZ" sz="2400" spc="-1" strike="noStrike">
                <a:solidFill>
                  <a:srgbClr val="262626"/>
                </a:solidFill>
                <a:latin typeface="Garamond"/>
              </a:rPr>
              <a:t> </a:t>
            </a:r>
            <a:r>
              <a:rPr b="0" lang="cs-CZ" sz="2400" spc="-1" strike="noStrike">
                <a:solidFill>
                  <a:srgbClr val="262626"/>
                </a:solidFill>
                <a:latin typeface="Garamond"/>
              </a:rPr>
              <a:t>ve Francii vydat  Občanský zákoník</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130" dur="indefinite" restart="never" nodeType="tmRoot">
          <p:childTnLst>
            <p:seq>
              <p:cTn id="131" dur="indefinite" nodeType="mainSeq">
                <p:childTnLst>
                  <p:par>
                    <p:cTn id="132" fill="hold">
                      <p:stCondLst>
                        <p:cond delay="indefinite"/>
                      </p:stCondLst>
                      <p:childTnLst>
                        <p:par>
                          <p:cTn id="133" fill="hold">
                            <p:stCondLst>
                              <p:cond delay="0"/>
                            </p:stCondLst>
                            <p:childTnLst>
                              <p:par>
                                <p:cTn id="134" nodeType="clickEffect" fill="hold" presetClass="entr" presetID="10">
                                  <p:stCondLst>
                                    <p:cond delay="0"/>
                                  </p:stCondLst>
                                  <p:childTnLst>
                                    <p:set>
                                      <p:cBhvr>
                                        <p:cTn id="135" dur="1" fill="hold">
                                          <p:stCondLst>
                                            <p:cond delay="0"/>
                                          </p:stCondLst>
                                        </p:cTn>
                                        <p:tgtEl>
                                          <p:spTgt spid="324">
                                            <p:txEl>
                                              <p:pRg st="0" end="0"/>
                                            </p:txEl>
                                          </p:spTgt>
                                        </p:tgtEl>
                                        <p:attrNameLst>
                                          <p:attrName>style.visibility</p:attrName>
                                        </p:attrNameLst>
                                      </p:cBhvr>
                                      <p:to>
                                        <p:strVal val="visible"/>
                                      </p:to>
                                    </p:set>
                                    <p:animEffect filter="fade" transition="in">
                                      <p:cBhvr additive="repl">
                                        <p:cTn id="136" dur="500"/>
                                        <p:tgtEl>
                                          <p:spTgt spid="324">
                                            <p:txEl>
                                              <p:pRg st="0" end="0"/>
                                            </p:txEl>
                                          </p:spTgt>
                                        </p:tgtEl>
                                      </p:cBhvr>
                                    </p:animEffect>
                                  </p:childTnLst>
                                </p:cTn>
                              </p:par>
                              <p:par>
                                <p:cTn id="137" nodeType="withEffect" fill="hold" presetClass="entr" presetID="10">
                                  <p:stCondLst>
                                    <p:cond delay="0"/>
                                  </p:stCondLst>
                                  <p:childTnLst>
                                    <p:set>
                                      <p:cBhvr>
                                        <p:cTn id="138" dur="1" fill="hold">
                                          <p:stCondLst>
                                            <p:cond delay="0"/>
                                          </p:stCondLst>
                                        </p:cTn>
                                        <p:tgtEl>
                                          <p:spTgt spid="324">
                                            <p:txEl>
                                              <p:pRg st="1" end="1"/>
                                            </p:txEl>
                                          </p:spTgt>
                                        </p:tgtEl>
                                        <p:attrNameLst>
                                          <p:attrName>style.visibility</p:attrName>
                                        </p:attrNameLst>
                                      </p:cBhvr>
                                      <p:to>
                                        <p:strVal val="visible"/>
                                      </p:to>
                                    </p:set>
                                    <p:animEffect filter="fade" transition="in">
                                      <p:cBhvr additive="repl">
                                        <p:cTn id="139" dur="500"/>
                                        <p:tgtEl>
                                          <p:spTgt spid="324">
                                            <p:txEl>
                                              <p:pRg st="1" end="1"/>
                                            </p:txEl>
                                          </p:spTgt>
                                        </p:tgtEl>
                                      </p:cBhvr>
                                    </p:animEffect>
                                  </p:childTnLst>
                                </p:cTn>
                              </p:par>
                              <p:par>
                                <p:cTn id="140" nodeType="withEffect" fill="hold" presetClass="entr" presetID="10">
                                  <p:stCondLst>
                                    <p:cond delay="0"/>
                                  </p:stCondLst>
                                  <p:childTnLst>
                                    <p:set>
                                      <p:cBhvr>
                                        <p:cTn id="141" dur="1" fill="hold">
                                          <p:stCondLst>
                                            <p:cond delay="0"/>
                                          </p:stCondLst>
                                        </p:cTn>
                                        <p:tgtEl>
                                          <p:spTgt spid="324">
                                            <p:txEl>
                                              <p:pRg st="2" end="2"/>
                                            </p:txEl>
                                          </p:spTgt>
                                        </p:tgtEl>
                                        <p:attrNameLst>
                                          <p:attrName>style.visibility</p:attrName>
                                        </p:attrNameLst>
                                      </p:cBhvr>
                                      <p:to>
                                        <p:strVal val="visible"/>
                                      </p:to>
                                    </p:set>
                                    <p:animEffect filter="fade" transition="in">
                                      <p:cBhvr additive="repl">
                                        <p:cTn id="142" dur="500"/>
                                        <p:tgtEl>
                                          <p:spTgt spid="324">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0">
                                  <p:stCondLst>
                                    <p:cond delay="0"/>
                                  </p:stCondLst>
                                  <p:childTnLst>
                                    <p:set>
                                      <p:cBhvr>
                                        <p:cTn id="146" dur="1" fill="hold">
                                          <p:stCondLst>
                                            <p:cond delay="0"/>
                                          </p:stCondLst>
                                        </p:cTn>
                                        <p:tgtEl>
                                          <p:spTgt spid="324">
                                            <p:txEl>
                                              <p:pRg st="4" end="4"/>
                                            </p:txEl>
                                          </p:spTgt>
                                        </p:tgtEl>
                                        <p:attrNameLst>
                                          <p:attrName>style.visibility</p:attrName>
                                        </p:attrNameLst>
                                      </p:cBhvr>
                                      <p:to>
                                        <p:strVal val="visible"/>
                                      </p:to>
                                    </p:set>
                                    <p:animEffect filter="fade" transition="in">
                                      <p:cBhvr additive="repl">
                                        <p:cTn id="147" dur="500"/>
                                        <p:tgtEl>
                                          <p:spTgt spid="324">
                                            <p:txEl>
                                              <p:pRg st="4" end="4"/>
                                            </p:txEl>
                                          </p:spTgt>
                                        </p:tgtEl>
                                      </p:cBhvr>
                                    </p:animEffec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0">
                                  <p:stCondLst>
                                    <p:cond delay="0"/>
                                  </p:stCondLst>
                                  <p:childTnLst>
                                    <p:set>
                                      <p:cBhvr>
                                        <p:cTn id="151" dur="1" fill="hold">
                                          <p:stCondLst>
                                            <p:cond delay="0"/>
                                          </p:stCondLst>
                                        </p:cTn>
                                        <p:tgtEl>
                                          <p:spTgt spid="324">
                                            <p:txEl>
                                              <p:pRg st="5" end="5"/>
                                            </p:txEl>
                                          </p:spTgt>
                                        </p:tgtEl>
                                        <p:attrNameLst>
                                          <p:attrName>style.visibility</p:attrName>
                                        </p:attrNameLst>
                                      </p:cBhvr>
                                      <p:to>
                                        <p:strVal val="visible"/>
                                      </p:to>
                                    </p:set>
                                    <p:animEffect filter="fade" transition="in">
                                      <p:cBhvr additive="repl">
                                        <p:cTn id="152" dur="500"/>
                                        <p:tgtEl>
                                          <p:spTgt spid="324">
                                            <p:txEl>
                                              <p:pRg st="5" end="5"/>
                                            </p:txEl>
                                          </p:spTgt>
                                        </p:tgtEl>
                                      </p:cBhvr>
                                    </p:animEffec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0">
                                  <p:stCondLst>
                                    <p:cond delay="0"/>
                                  </p:stCondLst>
                                  <p:childTnLst>
                                    <p:set>
                                      <p:cBhvr>
                                        <p:cTn id="156" dur="1" fill="hold">
                                          <p:stCondLst>
                                            <p:cond delay="0"/>
                                          </p:stCondLst>
                                        </p:cTn>
                                        <p:tgtEl>
                                          <p:spTgt spid="324">
                                            <p:txEl>
                                              <p:pRg st="7" end="7"/>
                                            </p:txEl>
                                          </p:spTgt>
                                        </p:tgtEl>
                                        <p:attrNameLst>
                                          <p:attrName>style.visibility</p:attrName>
                                        </p:attrNameLst>
                                      </p:cBhvr>
                                      <p:to>
                                        <p:strVal val="visible"/>
                                      </p:to>
                                    </p:set>
                                    <p:animEffect filter="fade" transition="in">
                                      <p:cBhvr additive="repl">
                                        <p:cTn id="157" dur="500"/>
                                        <p:tgtEl>
                                          <p:spTgt spid="324">
                                            <p:txEl>
                                              <p:pRg st="7" end="7"/>
                                            </p:txEl>
                                          </p:spTgt>
                                        </p:tgtEl>
                                      </p:cBhvr>
                                    </p:animEffec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0">
                                  <p:stCondLst>
                                    <p:cond delay="0"/>
                                  </p:stCondLst>
                                  <p:childTnLst>
                                    <p:set>
                                      <p:cBhvr>
                                        <p:cTn id="161" dur="1" fill="hold">
                                          <p:stCondLst>
                                            <p:cond delay="0"/>
                                          </p:stCondLst>
                                        </p:cTn>
                                        <p:tgtEl>
                                          <p:spTgt spid="324">
                                            <p:txEl>
                                              <p:pRg st="8" end="8"/>
                                            </p:txEl>
                                          </p:spTgt>
                                        </p:tgtEl>
                                        <p:attrNameLst>
                                          <p:attrName>style.visibility</p:attrName>
                                        </p:attrNameLst>
                                      </p:cBhvr>
                                      <p:to>
                                        <p:strVal val="visible"/>
                                      </p:to>
                                    </p:set>
                                    <p:animEffect filter="fade" transition="in">
                                      <p:cBhvr additive="repl">
                                        <p:cTn id="162" dur="500"/>
                                        <p:tgtEl>
                                          <p:spTgt spid="324">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2692440" y="1871280"/>
            <a:ext cx="6814800" cy="1514880"/>
          </a:xfrm>
          <a:prstGeom prst="rect">
            <a:avLst/>
          </a:prstGeom>
          <a:noFill/>
          <a:ln>
            <a:noFill/>
          </a:ln>
        </p:spPr>
        <p:style>
          <a:lnRef idx="0"/>
          <a:fillRef idx="0"/>
          <a:effectRef idx="0"/>
          <a:fontRef idx="minor"/>
        </p:style>
        <p:txBody>
          <a:bodyPr lIns="90000" rIns="90000" tIns="45000" bIns="45000" anchor="b">
            <a:noAutofit/>
          </a:bodyPr>
          <a:p>
            <a:pPr algn="ctr">
              <a:lnSpc>
                <a:spcPct val="100000"/>
              </a:lnSpc>
            </a:pPr>
            <a:r>
              <a:rPr b="0" lang="cs-CZ" sz="5400" spc="-1" strike="noStrike">
                <a:solidFill>
                  <a:srgbClr val="262626"/>
                </a:solidFill>
                <a:latin typeface="Garamond"/>
              </a:rPr>
              <a:t>Relativní majetková práva</a:t>
            </a:r>
            <a:endParaRPr b="0" lang="cs-CZ" sz="5400" spc="-1" strike="noStrike">
              <a:latin typeface="Arial"/>
            </a:endParaRPr>
          </a:p>
        </p:txBody>
      </p:sp>
      <p:sp>
        <p:nvSpPr>
          <p:cNvPr id="438" name="CustomShape 2"/>
          <p:cNvSpPr/>
          <p:nvPr/>
        </p:nvSpPr>
        <p:spPr>
          <a:xfrm>
            <a:off x="2692440" y="3657600"/>
            <a:ext cx="6814800" cy="132012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950" dur="indefinite" restart="never" nodeType="tmRoot">
          <p:childTnLst>
            <p:seq>
              <p:cTn id="951" dur="indefinite"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ZÁVAZKOVÉ PRÁVO</a:t>
            </a:r>
            <a:endParaRPr b="0" lang="cs-CZ" sz="4400" spc="-1" strike="noStrike">
              <a:latin typeface="Arial"/>
            </a:endParaRPr>
          </a:p>
        </p:txBody>
      </p:sp>
      <p:sp>
        <p:nvSpPr>
          <p:cNvPr id="44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94000"/>
          </a:bodyPr>
          <a:p>
            <a:pPr>
              <a:lnSpc>
                <a:spcPct val="100000"/>
              </a:lnSpc>
              <a:spcBef>
                <a:spcPts val="479"/>
              </a:spcBef>
              <a:spcAft>
                <a:spcPts val="601"/>
              </a:spcAft>
            </a:pPr>
            <a:r>
              <a:rPr b="0" lang="cs-CZ" sz="2400" spc="-1" strike="noStrike">
                <a:solidFill>
                  <a:srgbClr val="262626"/>
                </a:solidFill>
                <a:latin typeface="Garamond"/>
              </a:rPr>
              <a:t>Vztah VĚŘITELE a DLUŽNÍKA</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Plnění POHLEDÁVKA</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DLUŽNÍK JE POVINEN</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a:t>
            </a:r>
            <a:endParaRPr b="0" lang="cs-CZ" sz="2400" spc="-1" strike="noStrike">
              <a:latin typeface="Arial"/>
            </a:endParaRPr>
          </a:p>
          <a:p>
            <a:pPr>
              <a:lnSpc>
                <a:spcPct val="100000"/>
              </a:lnSpc>
              <a:spcBef>
                <a:spcPts val="479"/>
              </a:spcBef>
              <a:spcAft>
                <a:spcPts val="601"/>
              </a:spcAft>
            </a:pPr>
            <a:r>
              <a:rPr b="0" lang="cs-CZ" sz="2400" spc="-1" strike="noStrike">
                <a:solidFill>
                  <a:srgbClr val="262626"/>
                </a:solidFill>
                <a:latin typeface="Garamond"/>
              </a:rPr>
              <a: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52" dur="indefinite" restart="never" nodeType="tmRoot">
          <p:childTnLst>
            <p:seq>
              <p:cTn id="953" dur="indefinite"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Závazky ze smluv</a:t>
            </a:r>
            <a:endParaRPr b="0" lang="cs-CZ" sz="4400" spc="-1" strike="noStrike">
              <a:latin typeface="Arial"/>
            </a:endParaRPr>
          </a:p>
        </p:txBody>
      </p:sp>
      <p:sp>
        <p:nvSpPr>
          <p:cNvPr id="442" name="CustomShape 2"/>
          <p:cNvSpPr/>
          <p:nvPr/>
        </p:nvSpPr>
        <p:spPr>
          <a:xfrm>
            <a:off x="1298520" y="2560320"/>
            <a:ext cx="4717440" cy="3309480"/>
          </a:xfrm>
          <a:prstGeom prst="rect">
            <a:avLst/>
          </a:prstGeom>
          <a:noFill/>
          <a:ln>
            <a:noFill/>
          </a:ln>
        </p:spPr>
        <p:style>
          <a:lnRef idx="0"/>
          <a:fillRef idx="0"/>
          <a:effectRef idx="0"/>
          <a:fontRef idx="minor"/>
        </p:style>
        <p:txBody>
          <a:bodyPr lIns="90000" rIns="90000" tIns="45000" bIns="45000">
            <a:normAutofit fontScale="81000"/>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Typy smluv: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Kupní smlouva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Darovací smlouva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Smlouva o dílo (zhotovitel, obnovitel)</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Smlouva o zápůjčce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Smlouva o výpůjčce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Nájemní smlouva</a:t>
            </a:r>
            <a:endParaRPr b="0" lang="cs-CZ" sz="2400" spc="-1" strike="noStrike">
              <a:latin typeface="Arial"/>
            </a:endParaRPr>
          </a:p>
        </p:txBody>
      </p:sp>
      <p:sp>
        <p:nvSpPr>
          <p:cNvPr id="443" name="CustomShape 3"/>
          <p:cNvSpPr/>
          <p:nvPr/>
        </p:nvSpPr>
        <p:spPr>
          <a:xfrm>
            <a:off x="6181200" y="2560320"/>
            <a:ext cx="4717440" cy="3309480"/>
          </a:xfrm>
          <a:prstGeom prst="rect">
            <a:avLst/>
          </a:prstGeom>
          <a:noFill/>
          <a:ln>
            <a:noFill/>
          </a:ln>
        </p:spPr>
        <p:style>
          <a:lnRef idx="0"/>
          <a:fillRef idx="0"/>
          <a:effectRef idx="0"/>
          <a:fontRef idx="minor"/>
        </p:style>
        <p:txBody>
          <a:bodyPr lIns="90000" rIns="90000" tIns="45000" bIns="45000">
            <a:normAutofit/>
          </a:bodyPr>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Pachtovní smlouva</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Smlouva o úschově</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Smlouva o přepravě osob a věcí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Pojistná smlouva</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54" dur="indefinite" restart="never" nodeType="tmRoot">
          <p:childTnLst>
            <p:seq>
              <p:cTn id="955" dur="indefinite"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cs-CZ" sz="4400" spc="-1" strike="noStrike">
                <a:solidFill>
                  <a:srgbClr val="262626"/>
                </a:solidFill>
                <a:latin typeface="Garamond"/>
              </a:rPr>
              <a:t>Spotřebitelská kupní smlouva</a:t>
            </a:r>
            <a:endParaRPr b="0" lang="cs-CZ" sz="4400" spc="-1" strike="noStrike">
              <a:latin typeface="Arial"/>
            </a:endParaRPr>
          </a:p>
        </p:txBody>
      </p:sp>
      <p:sp>
        <p:nvSpPr>
          <p:cNvPr id="445" name="CustomShape 2"/>
          <p:cNvSpPr/>
          <p:nvPr/>
        </p:nvSpPr>
        <p:spPr>
          <a:xfrm>
            <a:off x="946800" y="2538000"/>
            <a:ext cx="4717440" cy="3309480"/>
          </a:xfrm>
          <a:prstGeom prst="rect">
            <a:avLst/>
          </a:prstGeom>
          <a:noFill/>
          <a:ln>
            <a:noFill/>
          </a:ln>
        </p:spPr>
        <p:style>
          <a:lnRef idx="0"/>
          <a:fillRef idx="0"/>
          <a:effectRef idx="0"/>
          <a:fontRef idx="minor"/>
        </p:style>
        <p:txBody>
          <a:bodyPr lIns="90000" rIns="90000" tIns="45000" bIns="45000">
            <a:norm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Komunikace na dálku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Právo odstoupit od smlouvy do 14dnů bez udání důvodu</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Spotřební zboží 24 měsíců</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reklamace</a:t>
            </a:r>
            <a:endParaRPr b="0" lang="cs-CZ" sz="2400" spc="-1" strike="noStrike">
              <a:latin typeface="Arial"/>
            </a:endParaRPr>
          </a:p>
        </p:txBody>
      </p:sp>
      <p:sp>
        <p:nvSpPr>
          <p:cNvPr id="446" name="CustomShape 3"/>
          <p:cNvSpPr/>
          <p:nvPr/>
        </p:nvSpPr>
        <p:spPr>
          <a:xfrm>
            <a:off x="5688000" y="2594160"/>
            <a:ext cx="4717440" cy="3309480"/>
          </a:xfrm>
          <a:prstGeom prst="rect">
            <a:avLst/>
          </a:prstGeom>
          <a:noFill/>
          <a:ln>
            <a:noFill/>
          </a:ln>
        </p:spPr>
        <p:style>
          <a:lnRef idx="0"/>
          <a:fillRef idx="0"/>
          <a:effectRef idx="0"/>
          <a:fontRef idx="minor"/>
        </p:style>
        <p:txBody>
          <a:bodyPr lIns="90000" rIns="90000" tIns="45000" bIns="45000">
            <a:normAutofit fontScale="91000"/>
          </a:bodyPr>
          <a:p>
            <a:pPr marL="285840" indent="-285120">
              <a:lnSpc>
                <a:spcPct val="100000"/>
              </a:lnSpc>
              <a:spcBef>
                <a:spcPts val="479"/>
              </a:spcBef>
              <a:spcAft>
                <a:spcPts val="601"/>
              </a:spcAft>
              <a:buClr>
                <a:srgbClr val="83992a"/>
              </a:buClr>
              <a:buSzPct val="115000"/>
              <a:buFont typeface="Arial"/>
              <a:buChar char="•"/>
            </a:pPr>
            <a:r>
              <a:rPr b="1" lang="cs-CZ" sz="3200" spc="-1" strike="noStrike">
                <a:solidFill>
                  <a:srgbClr val="262626"/>
                </a:solidFill>
                <a:latin typeface="Garamond"/>
              </a:rPr>
              <a:t>Kamenný obchod</a:t>
            </a:r>
            <a:endParaRPr b="0" lang="cs-CZ" sz="32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 </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https://www.dtest.cz/nejcastejsi-problemy/mohu-odstoupit-od-smlouvy-pri-koupi-v-kamenne-prodejne/41</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56" dur="indefinite" restart="never" nodeType="tmRoot">
          <p:childTnLst>
            <p:seq>
              <p:cTn id="957" dur="indefinite" nodeType="mainSeq"/>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2692440" y="3657600"/>
            <a:ext cx="6814800" cy="13201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cs-CZ" sz="3200" spc="-1" strike="noStrike">
                <a:latin typeface="Arial"/>
              </a:rPr>
              <a:t>Rodinné právo</a:t>
            </a:r>
            <a:endParaRPr b="0" lang="cs-CZ" sz="3200" spc="-1" strike="noStrike">
              <a:latin typeface="Arial"/>
            </a:endParaRPr>
          </a:p>
        </p:txBody>
      </p:sp>
    </p:spTree>
  </p:cSld>
  <mc:AlternateContent>
    <mc:Choice Requires="p14">
      <p:transition spd="slow" p14:dur="2000"/>
    </mc:Choice>
    <mc:Fallback>
      <p:transition spd="slow"/>
    </mc:Fallback>
  </mc:AlternateContent>
  <p:timing>
    <p:tnLst>
      <p:par>
        <p:cTn id="958" dur="indefinite" restart="never" nodeType="tmRoot">
          <p:childTnLst>
            <p:seq>
              <p:cTn id="959" dur="indefinite" nodeType="mainSeq"/>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1295280" y="982080"/>
            <a:ext cx="9600480" cy="823320"/>
          </a:xfrm>
          <a:prstGeom prst="rect">
            <a:avLst/>
          </a:prstGeom>
          <a:noFill/>
          <a:ln>
            <a:noFill/>
          </a:ln>
        </p:spPr>
        <p:style>
          <a:lnRef idx="0"/>
          <a:fillRef idx="0"/>
          <a:effectRef idx="0"/>
          <a:fontRef idx="minor"/>
        </p:style>
        <p:txBody>
          <a:bodyPr lIns="0" rIns="0" tIns="0" bIns="0">
            <a:spAutoFit/>
          </a:bodyPr>
          <a:p>
            <a:pPr>
              <a:lnSpc>
                <a:spcPct val="100000"/>
              </a:lnSpc>
            </a:pPr>
            <a:r>
              <a:rPr b="0" lang="cs-CZ" sz="5400" spc="-1" strike="noStrike">
                <a:solidFill>
                  <a:srgbClr val="000000"/>
                </a:solidFill>
                <a:latin typeface="Garamond"/>
              </a:rPr>
              <a:t>Rodinné právo</a:t>
            </a:r>
            <a:endParaRPr b="0" lang="cs-CZ" sz="5400" spc="-1" strike="noStrike">
              <a:latin typeface="Arial"/>
            </a:endParaRPr>
          </a:p>
        </p:txBody>
      </p:sp>
      <p:sp>
        <p:nvSpPr>
          <p:cNvPr id="449" name="CustomShape 2"/>
          <p:cNvSpPr/>
          <p:nvPr/>
        </p:nvSpPr>
        <p:spPr>
          <a:xfrm>
            <a:off x="1298520" y="3483360"/>
            <a:ext cx="9717120" cy="1463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cs-CZ" sz="3200" spc="-1" strike="noStrike">
                <a:latin typeface="Arial"/>
              </a:rPr>
              <a:t>Upravuje vznik a zánik manželství, vztahz mezi manželi, rodiči, dětmi a dalšími příbuznými a další vztahy při náhradní rodinné péči.</a:t>
            </a:r>
            <a:endParaRPr b="0" lang="cs-CZ" sz="3200" spc="-1" strike="noStrike">
              <a:latin typeface="Arial"/>
            </a:endParaRPr>
          </a:p>
        </p:txBody>
      </p:sp>
    </p:spTree>
  </p:cSld>
  <mc:AlternateContent>
    <mc:Choice Requires="p14">
      <p:transition spd="slow" p14:dur="2000"/>
    </mc:Choice>
    <mc:Fallback>
      <p:transition spd="slow"/>
    </mc:Fallback>
  </mc:AlternateContent>
  <p:timing>
    <p:tnLst>
      <p:par>
        <p:cTn id="960" dur="indefinite" restart="never" nodeType="tmRoot">
          <p:childTnLst>
            <p:seq>
              <p:cTn id="961" dur="indefinite" nodeType="mainSeq"/>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1295280" y="1221840"/>
            <a:ext cx="9600480" cy="823680"/>
          </a:xfrm>
          <a:prstGeom prst="rect">
            <a:avLst/>
          </a:prstGeom>
          <a:noFill/>
          <a:ln>
            <a:noFill/>
          </a:ln>
        </p:spPr>
        <p:style>
          <a:lnRef idx="0"/>
          <a:fillRef idx="0"/>
          <a:effectRef idx="0"/>
          <a:fontRef idx="minor"/>
        </p:style>
        <p:txBody>
          <a:bodyPr lIns="0" rIns="0" tIns="0" bIns="0" anchor="ctr">
            <a:spAutoFit/>
          </a:bodyPr>
          <a:p>
            <a:pPr>
              <a:lnSpc>
                <a:spcPct val="100000"/>
              </a:lnSpc>
            </a:pPr>
            <a:r>
              <a:rPr b="0" lang="cs-CZ" sz="5400" spc="-1" strike="noStrike">
                <a:solidFill>
                  <a:srgbClr val="000000"/>
                </a:solidFill>
                <a:latin typeface="Garamond"/>
              </a:rPr>
              <a:t>Manželství</a:t>
            </a:r>
            <a:endParaRPr b="0" lang="cs-CZ" sz="5400" spc="-1" strike="noStrike">
              <a:latin typeface="Arial"/>
            </a:endParaRPr>
          </a:p>
        </p:txBody>
      </p:sp>
      <p:sp>
        <p:nvSpPr>
          <p:cNvPr id="451" name="CustomShape 2"/>
          <p:cNvSpPr/>
          <p:nvPr/>
        </p:nvSpPr>
        <p:spPr>
          <a:xfrm>
            <a:off x="1298520" y="2560320"/>
            <a:ext cx="47174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Jak vzniká manželství???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Najdi OZ</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62" dur="indefinite" restart="never" nodeType="tmRoot">
          <p:childTnLst>
            <p:seq>
              <p:cTn id="963" dur="indefinite" nodeType="mainSeq"/>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1295280" y="982080"/>
            <a:ext cx="9600480" cy="1303200"/>
          </a:xfrm>
          <a:prstGeom prst="rect">
            <a:avLst/>
          </a:prstGeom>
          <a:noFill/>
          <a:ln>
            <a:noFill/>
          </a:ln>
        </p:spPr>
        <p:style>
          <a:lnRef idx="0"/>
          <a:fillRef idx="0"/>
          <a:effectRef idx="0"/>
          <a:fontRef idx="minor"/>
        </p:style>
      </p:sp>
      <p:sp>
        <p:nvSpPr>
          <p:cNvPr id="453" name="CustomShape 2"/>
          <p:cNvSpPr/>
          <p:nvPr/>
        </p:nvSpPr>
        <p:spPr>
          <a:xfrm>
            <a:off x="1298520" y="2560320"/>
            <a:ext cx="47174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Svobodný a úplný projev vůle</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Sňateční obřad</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2 svědci</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Zápis do matriky</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64" dur="indefinite" restart="never" nodeType="tmRoot">
          <p:childTnLst>
            <p:seq>
              <p:cTn id="965" dur="indefinite" nodeType="mainSeq"/>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1295280" y="1222560"/>
            <a:ext cx="9600480" cy="822240"/>
          </a:xfrm>
          <a:prstGeom prst="rect">
            <a:avLst/>
          </a:prstGeom>
          <a:noFill/>
          <a:ln>
            <a:noFill/>
          </a:ln>
        </p:spPr>
        <p:style>
          <a:lnRef idx="0"/>
          <a:fillRef idx="0"/>
          <a:effectRef idx="0"/>
          <a:fontRef idx="minor"/>
        </p:style>
        <p:txBody>
          <a:bodyPr lIns="0" rIns="0" tIns="0" bIns="0" anchor="ctr">
            <a:spAutoFit/>
          </a:bodyPr>
          <a:p>
            <a:r>
              <a:rPr b="0" lang="cs-CZ" sz="5400" spc="-1" strike="noStrike">
                <a:solidFill>
                  <a:srgbClr val="000000"/>
                </a:solidFill>
                <a:latin typeface="Garamond"/>
              </a:rPr>
              <a:t>Formy</a:t>
            </a:r>
            <a:r>
              <a:rPr b="0" lang="cs-CZ" sz="1800" spc="-1" strike="noStrike">
                <a:solidFill>
                  <a:srgbClr val="000000"/>
                </a:solidFill>
                <a:latin typeface="Garamond"/>
              </a:rPr>
              <a:t> </a:t>
            </a:r>
            <a:r>
              <a:rPr b="0" lang="cs-CZ" sz="5400" spc="-1" strike="noStrike">
                <a:solidFill>
                  <a:srgbClr val="000000"/>
                </a:solidFill>
                <a:latin typeface="Garamond"/>
              </a:rPr>
              <a:t>sňatku</a:t>
            </a:r>
            <a:endParaRPr b="0" lang="cs-CZ" sz="5400" spc="-1" strike="noStrike">
              <a:latin typeface="Arial"/>
            </a:endParaRPr>
          </a:p>
        </p:txBody>
      </p:sp>
      <p:sp>
        <p:nvSpPr>
          <p:cNvPr id="455" name="CustomShape 2"/>
          <p:cNvSpPr/>
          <p:nvPr/>
        </p:nvSpPr>
        <p:spPr>
          <a:xfrm>
            <a:off x="1298520" y="2560320"/>
            <a:ext cx="23018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občanský</a:t>
            </a:r>
            <a:endParaRPr b="0" lang="cs-CZ" sz="2400" spc="-1" strike="noStrike">
              <a:latin typeface="Arial"/>
            </a:endParaRPr>
          </a:p>
        </p:txBody>
      </p:sp>
      <p:sp>
        <p:nvSpPr>
          <p:cNvPr id="456" name="CustomShape 3"/>
          <p:cNvSpPr/>
          <p:nvPr/>
        </p:nvSpPr>
        <p:spPr>
          <a:xfrm>
            <a:off x="3716280" y="2560320"/>
            <a:ext cx="23018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církevní</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66" dur="indefinite" restart="never" nodeType="tmRoot">
          <p:childTnLst>
            <p:seq>
              <p:cTn id="967" dur="indefinite" nodeType="mainSeq"/>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1295280" y="811080"/>
            <a:ext cx="9600480" cy="1645200"/>
          </a:xfrm>
          <a:prstGeom prst="rect">
            <a:avLst/>
          </a:prstGeom>
          <a:noFill/>
          <a:ln>
            <a:noFill/>
          </a:ln>
        </p:spPr>
        <p:style>
          <a:lnRef idx="0"/>
          <a:fillRef idx="0"/>
          <a:effectRef idx="0"/>
          <a:fontRef idx="minor"/>
        </p:style>
        <p:txBody>
          <a:bodyPr lIns="0" rIns="0" tIns="0" bIns="0" anchor="ctr">
            <a:spAutoFit/>
          </a:bodyPr>
          <a:p>
            <a:r>
              <a:rPr b="0" lang="cs-CZ" sz="5400" spc="-1" strike="noStrike">
                <a:solidFill>
                  <a:srgbClr val="000000"/>
                </a:solidFill>
                <a:latin typeface="Garamond"/>
              </a:rPr>
              <a:t>Podmínky uzavření manželtství</a:t>
            </a:r>
            <a:endParaRPr b="0" lang="cs-CZ" sz="5400" spc="-1" strike="noStrike">
              <a:latin typeface="Arial"/>
            </a:endParaRPr>
          </a:p>
        </p:txBody>
      </p:sp>
      <p:sp>
        <p:nvSpPr>
          <p:cNvPr id="458" name="CustomShape 2"/>
          <p:cNvSpPr/>
          <p:nvPr/>
        </p:nvSpPr>
        <p:spPr>
          <a:xfrm>
            <a:off x="1298520" y="2560320"/>
            <a:ext cx="431712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Snoubenci si vyberou společné příjmení….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Předem znají svůj zdravotní stav</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Zváží uspořádání majetkových poměrů, bydlení</a:t>
            </a:r>
            <a:endParaRPr b="0" lang="cs-CZ" sz="2400" spc="-1" strike="noStrike">
              <a:latin typeface="Arial"/>
            </a:endParaRPr>
          </a:p>
        </p:txBody>
      </p:sp>
      <p:sp>
        <p:nvSpPr>
          <p:cNvPr id="459" name="CustomShape 3"/>
          <p:cNvSpPr/>
          <p:nvPr/>
        </p:nvSpPr>
        <p:spPr>
          <a:xfrm>
            <a:off x="6408000" y="2522160"/>
            <a:ext cx="39596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Nejsou jim známy okolnosti vylučující manželství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Opačné pohlaví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Plná svéprávnost (výj. 16 let)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68" dur="indefinite" restart="never" nodeType="tmRoot">
          <p:childTnLst>
            <p:seq>
              <p:cTn id="969"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cs-CZ" sz="4400" spc="-1" strike="noStrike">
                <a:solidFill>
                  <a:srgbClr val="262626"/>
                </a:solidFill>
                <a:latin typeface="Garamond"/>
              </a:rPr>
              <a:t>Základy teorie práva</a:t>
            </a:r>
            <a:br/>
            <a:endParaRPr b="0" lang="cs-CZ" sz="4400" spc="-1" strike="noStrike">
              <a:latin typeface="Arial"/>
            </a:endParaRPr>
          </a:p>
        </p:txBody>
      </p:sp>
      <p:sp>
        <p:nvSpPr>
          <p:cNvPr id="326"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66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83992a"/>
                </a:solidFill>
                <a:latin typeface="Garamond"/>
              </a:rPr>
              <a:t>Právo </a:t>
            </a:r>
            <a:r>
              <a:rPr b="0" lang="cs-CZ" sz="2400" spc="-1" strike="noStrike">
                <a:solidFill>
                  <a:srgbClr val="83992a"/>
                </a:solidFill>
                <a:latin typeface="Garamond"/>
              </a:rPr>
              <a:t>je </a:t>
            </a:r>
            <a:r>
              <a:rPr b="1" lang="cs-CZ" sz="2400" spc="-1" strike="noStrike">
                <a:solidFill>
                  <a:srgbClr val="83992a"/>
                </a:solidFill>
                <a:latin typeface="Garamond"/>
              </a:rPr>
              <a:t>soubor pravidel chování</a:t>
            </a:r>
            <a:r>
              <a:rPr b="0" lang="cs-CZ" sz="2400" spc="-1" strike="noStrike">
                <a:solidFill>
                  <a:srgbClr val="83992a"/>
                </a:solidFill>
                <a:latin typeface="Garamond"/>
              </a:rPr>
              <a:t> (norem) vydaných a uznaných státem. Porušení normy je sankciováno.</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Právo reguluje (řídí) chování společnosti pomocí zákazů, příkazů, dovolení a říká, jak se má člověk chovat.</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Pokud se někdo odchýlí od práva, je mu orgánem státní moci udělena sankce.</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Každý občan může činit, co není zákonem zakázáno, a nikdo nesmí být nucen činit, co zákon neukládá.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Právo v ČR vychází z ústavního práva a musí být s ním v souladu</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163" dur="indefinite" restart="never" nodeType="tmRoot">
          <p:childTnLst>
            <p:seq>
              <p:cTn id="164" dur="indefinite" nodeType="mainSeq">
                <p:childTnLst>
                  <p:par>
                    <p:cTn id="165" fill="hold">
                      <p:stCondLst>
                        <p:cond delay="indefinite"/>
                      </p:stCondLst>
                      <p:childTnLst>
                        <p:par>
                          <p:cTn id="166" fill="hold">
                            <p:stCondLst>
                              <p:cond delay="0"/>
                            </p:stCondLst>
                            <p:childTnLst>
                              <p:par>
                                <p:cTn id="167" nodeType="clickEffect" fill="hold" presetClass="entr" presetID="10">
                                  <p:stCondLst>
                                    <p:cond delay="0"/>
                                  </p:stCondLst>
                                  <p:childTnLst>
                                    <p:set>
                                      <p:cBhvr>
                                        <p:cTn id="168" dur="1" fill="hold">
                                          <p:stCondLst>
                                            <p:cond delay="0"/>
                                          </p:stCondLst>
                                        </p:cTn>
                                        <p:tgtEl>
                                          <p:spTgt spid="326">
                                            <p:txEl>
                                              <p:pRg st="0" end="0"/>
                                            </p:txEl>
                                          </p:spTgt>
                                        </p:tgtEl>
                                        <p:attrNameLst>
                                          <p:attrName>style.visibility</p:attrName>
                                        </p:attrNameLst>
                                      </p:cBhvr>
                                      <p:to>
                                        <p:strVal val="visible"/>
                                      </p:to>
                                    </p:set>
                                    <p:animEffect filter="fade" transition="in">
                                      <p:cBhvr additive="repl">
                                        <p:cTn id="169" dur="500"/>
                                        <p:tgtEl>
                                          <p:spTgt spid="326">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326">
                                            <p:txEl>
                                              <p:pRg st="1" end="1"/>
                                            </p:txEl>
                                          </p:spTgt>
                                        </p:tgtEl>
                                        <p:attrNameLst>
                                          <p:attrName>style.visibility</p:attrName>
                                        </p:attrNameLst>
                                      </p:cBhvr>
                                      <p:to>
                                        <p:strVal val="visible"/>
                                      </p:to>
                                    </p:set>
                                    <p:animEffect filter="fade" transition="in">
                                      <p:cBhvr additive="repl">
                                        <p:cTn id="174" dur="500"/>
                                        <p:tgtEl>
                                          <p:spTgt spid="326">
                                            <p:txEl>
                                              <p:pRg st="1" end="1"/>
                                            </p:txEl>
                                          </p:spTgt>
                                        </p:tgtEl>
                                      </p:cBhvr>
                                    </p:animEffec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0">
                                  <p:stCondLst>
                                    <p:cond delay="0"/>
                                  </p:stCondLst>
                                  <p:childTnLst>
                                    <p:set>
                                      <p:cBhvr>
                                        <p:cTn id="178" dur="1" fill="hold">
                                          <p:stCondLst>
                                            <p:cond delay="0"/>
                                          </p:stCondLst>
                                        </p:cTn>
                                        <p:tgtEl>
                                          <p:spTgt spid="326">
                                            <p:txEl>
                                              <p:pRg st="2" end="2"/>
                                            </p:txEl>
                                          </p:spTgt>
                                        </p:tgtEl>
                                        <p:attrNameLst>
                                          <p:attrName>style.visibility</p:attrName>
                                        </p:attrNameLst>
                                      </p:cBhvr>
                                      <p:to>
                                        <p:strVal val="visible"/>
                                      </p:to>
                                    </p:set>
                                    <p:animEffect filter="fade" transition="in">
                                      <p:cBhvr additive="repl">
                                        <p:cTn id="179" dur="500"/>
                                        <p:tgtEl>
                                          <p:spTgt spid="326">
                                            <p:txEl>
                                              <p:pRg st="2" end="2"/>
                                            </p:txEl>
                                          </p:spTgt>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0">
                                  <p:stCondLst>
                                    <p:cond delay="0"/>
                                  </p:stCondLst>
                                  <p:childTnLst>
                                    <p:set>
                                      <p:cBhvr>
                                        <p:cTn id="183" dur="1" fill="hold">
                                          <p:stCondLst>
                                            <p:cond delay="0"/>
                                          </p:stCondLst>
                                        </p:cTn>
                                        <p:tgtEl>
                                          <p:spTgt spid="326">
                                            <p:txEl>
                                              <p:pRg st="3" end="3"/>
                                            </p:txEl>
                                          </p:spTgt>
                                        </p:tgtEl>
                                        <p:attrNameLst>
                                          <p:attrName>style.visibility</p:attrName>
                                        </p:attrNameLst>
                                      </p:cBhvr>
                                      <p:to>
                                        <p:strVal val="visible"/>
                                      </p:to>
                                    </p:set>
                                    <p:animEffect filter="fade" transition="in">
                                      <p:cBhvr additive="repl">
                                        <p:cTn id="184" dur="500"/>
                                        <p:tgtEl>
                                          <p:spTgt spid="326">
                                            <p:txEl>
                                              <p:pRg st="3" end="3"/>
                                            </p:txEl>
                                          </p:spTgt>
                                        </p:tgtEl>
                                      </p:cBhvr>
                                    </p:animEffec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0">
                                  <p:stCondLst>
                                    <p:cond delay="0"/>
                                  </p:stCondLst>
                                  <p:childTnLst>
                                    <p:set>
                                      <p:cBhvr>
                                        <p:cTn id="188" dur="1" fill="hold">
                                          <p:stCondLst>
                                            <p:cond delay="0"/>
                                          </p:stCondLst>
                                        </p:cTn>
                                        <p:tgtEl>
                                          <p:spTgt spid="326">
                                            <p:txEl>
                                              <p:pRg st="4" end="4"/>
                                            </p:txEl>
                                          </p:spTgt>
                                        </p:tgtEl>
                                        <p:attrNameLst>
                                          <p:attrName>style.visibility</p:attrName>
                                        </p:attrNameLst>
                                      </p:cBhvr>
                                      <p:to>
                                        <p:strVal val="visible"/>
                                      </p:to>
                                    </p:set>
                                    <p:animEffect filter="fade" transition="in">
                                      <p:cBhvr additive="repl">
                                        <p:cTn id="189" dur="500"/>
                                        <p:tgtEl>
                                          <p:spTgt spid="326">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CustomShape 1"/>
          <p:cNvSpPr/>
          <p:nvPr/>
        </p:nvSpPr>
        <p:spPr>
          <a:xfrm>
            <a:off x="486000" y="1496160"/>
            <a:ext cx="11219400" cy="798480"/>
          </a:xfrm>
          <a:prstGeom prst="rect">
            <a:avLst/>
          </a:prstGeom>
          <a:noFill/>
          <a:ln>
            <a:noFill/>
          </a:ln>
        </p:spPr>
        <p:style>
          <a:lnRef idx="0"/>
          <a:fillRef idx="0"/>
          <a:effectRef idx="0"/>
          <a:fontRef idx="minor"/>
        </p:style>
        <p:txBody>
          <a:bodyPr wrap="none" lIns="0" rIns="0" tIns="0" bIns="0">
            <a:spAutoFit/>
          </a:bodyPr>
          <a:p>
            <a:pPr>
              <a:lnSpc>
                <a:spcPct val="100000"/>
              </a:lnSpc>
            </a:pPr>
            <a:r>
              <a:rPr b="0" lang="cs-CZ" sz="5400" spc="-1" strike="noStrike">
                <a:solidFill>
                  <a:srgbClr val="000000"/>
                </a:solidFill>
                <a:latin typeface="Garamond"/>
              </a:rPr>
              <a:t>Práva a povinnosti mezi manželi</a:t>
            </a:r>
            <a:endParaRPr b="0" lang="cs-CZ" sz="5400" spc="-1" strike="noStrike">
              <a:solidFill>
                <a:srgbClr val="000000"/>
              </a:solidFill>
              <a:latin typeface="Garamond"/>
            </a:endParaRPr>
          </a:p>
        </p:txBody>
      </p:sp>
      <p:sp>
        <p:nvSpPr>
          <p:cNvPr id="461" name="CustomShape 2"/>
          <p:cNvSpPr/>
          <p:nvPr/>
        </p:nvSpPr>
        <p:spPr>
          <a:xfrm>
            <a:off x="1298520" y="3970800"/>
            <a:ext cx="4717440" cy="4881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cs-CZ" sz="3200" spc="-1" strike="noStrike">
                <a:latin typeface="Arial"/>
              </a:rPr>
              <a:t>Viz OZ</a:t>
            </a:r>
            <a:endParaRPr b="0" lang="cs-CZ" sz="3200" spc="-1" strike="noStrike">
              <a:latin typeface="Arial"/>
            </a:endParaRPr>
          </a:p>
        </p:txBody>
      </p:sp>
    </p:spTree>
  </p:cSld>
  <mc:AlternateContent>
    <mc:Choice Requires="p14">
      <p:transition spd="slow" p14:dur="2000"/>
    </mc:Choice>
    <mc:Fallback>
      <p:transition spd="slow"/>
    </mc:Fallback>
  </mc:AlternateContent>
  <p:timing>
    <p:tnLst>
      <p:par>
        <p:cTn id="970" dur="indefinite" restart="never" nodeType="tmRoot">
          <p:childTnLst>
            <p:seq>
              <p:cTn id="971" dur="indefinite" nodeType="mainSeq"/>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3144600" y="1496160"/>
            <a:ext cx="5902200" cy="798480"/>
          </a:xfrm>
          <a:prstGeom prst="rect">
            <a:avLst/>
          </a:prstGeom>
          <a:noFill/>
          <a:ln>
            <a:noFill/>
          </a:ln>
        </p:spPr>
        <p:style>
          <a:lnRef idx="0"/>
          <a:fillRef idx="0"/>
          <a:effectRef idx="0"/>
          <a:fontRef idx="minor"/>
        </p:style>
        <p:txBody>
          <a:bodyPr wrap="none" lIns="0" rIns="0" tIns="0" bIns="0">
            <a:spAutoFit/>
          </a:bodyPr>
          <a:p>
            <a:pPr>
              <a:lnSpc>
                <a:spcPct val="100000"/>
              </a:lnSpc>
            </a:pPr>
            <a:r>
              <a:rPr b="0" lang="cs-CZ" sz="5400" spc="-1" strike="noStrike">
                <a:solidFill>
                  <a:srgbClr val="000000"/>
                </a:solidFill>
                <a:latin typeface="Garamond"/>
              </a:rPr>
              <a:t>Zánik manželství</a:t>
            </a:r>
            <a:endParaRPr b="0" lang="cs-CZ" sz="5400" spc="-1" strike="noStrike">
              <a:solidFill>
                <a:srgbClr val="000000"/>
              </a:solidFill>
              <a:latin typeface="Garamond"/>
            </a:endParaRPr>
          </a:p>
        </p:txBody>
      </p:sp>
      <p:sp>
        <p:nvSpPr>
          <p:cNvPr id="463" name="CustomShape 2"/>
          <p:cNvSpPr/>
          <p:nvPr/>
        </p:nvSpPr>
        <p:spPr>
          <a:xfrm>
            <a:off x="1298520" y="2560320"/>
            <a:ext cx="374112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smrtí</a:t>
            </a:r>
            <a:endParaRPr b="0" lang="cs-CZ" sz="2400" spc="-1" strike="noStrike">
              <a:latin typeface="Arial"/>
            </a:endParaRPr>
          </a:p>
        </p:txBody>
      </p:sp>
      <p:sp>
        <p:nvSpPr>
          <p:cNvPr id="464" name="CustomShape 3"/>
          <p:cNvSpPr/>
          <p:nvPr/>
        </p:nvSpPr>
        <p:spPr>
          <a:xfrm>
            <a:off x="5400000" y="2592000"/>
            <a:ext cx="46058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Rozvodem</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Sporný rozvod</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Smluvený</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rozvod</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72" dur="indefinite" restart="never" nodeType="tmRoot">
          <p:childTnLst>
            <p:seq>
              <p:cTn id="973" dur="indefinite" nodeType="mainSeq"/>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1760760" y="1419840"/>
            <a:ext cx="8669520" cy="798480"/>
          </a:xfrm>
          <a:prstGeom prst="rect">
            <a:avLst/>
          </a:prstGeom>
          <a:noFill/>
          <a:ln>
            <a:noFill/>
          </a:ln>
        </p:spPr>
        <p:style>
          <a:lnRef idx="0"/>
          <a:fillRef idx="0"/>
          <a:effectRef idx="0"/>
          <a:fontRef idx="minor"/>
        </p:style>
        <p:txBody>
          <a:bodyPr wrap="none" lIns="0" rIns="0" tIns="0" bIns="0">
            <a:spAutoFit/>
          </a:bodyPr>
          <a:p>
            <a:pPr>
              <a:lnSpc>
                <a:spcPct val="100000"/>
              </a:lnSpc>
            </a:pPr>
            <a:r>
              <a:rPr b="0" lang="cs-CZ" sz="5400" spc="-1" strike="noStrike">
                <a:solidFill>
                  <a:srgbClr val="000000"/>
                </a:solidFill>
                <a:latin typeface="Garamond"/>
              </a:rPr>
              <a:t>Registrované partnerství</a:t>
            </a:r>
            <a:endParaRPr b="0" lang="cs-CZ" sz="5400" spc="-1" strike="noStrike">
              <a:solidFill>
                <a:srgbClr val="000000"/>
              </a:solidFill>
              <a:latin typeface="Garamond"/>
            </a:endParaRPr>
          </a:p>
        </p:txBody>
      </p:sp>
      <p:sp>
        <p:nvSpPr>
          <p:cNvPr id="466" name="CustomShape 2"/>
          <p:cNvSpPr/>
          <p:nvPr/>
        </p:nvSpPr>
        <p:spPr>
          <a:xfrm>
            <a:off x="1298520" y="2560320"/>
            <a:ext cx="4717440" cy="3309480"/>
          </a:xfrm>
          <a:prstGeom prst="rect">
            <a:avLst/>
          </a:prstGeom>
          <a:noFill/>
          <a:ln>
            <a:noFill/>
          </a:ln>
        </p:spPr>
        <p:style>
          <a:lnRef idx="0"/>
          <a:fillRef idx="0"/>
          <a:effectRef idx="0"/>
          <a:fontRef idx="minor"/>
        </p:style>
        <p:txBody>
          <a:bodyPr lIns="0" rIns="0" tIns="0" bIns="0">
            <a:normAutofit fontScale="76000"/>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V ČR od roku 2006</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Uzavírá se před matričním úřadem</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Podmínky 18 let, nebýt v jiném svazku</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Vzájemná vyživovací povinnost</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Mohou vychovávat vlasní děti, ne osvojit!!!</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74" dur="indefinite" restart="never" nodeType="tmRoot">
          <p:childTnLst>
            <p:seq>
              <p:cTn id="975" dur="indefinite" nodeType="mainSeq"/>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CustomShape 1"/>
          <p:cNvSpPr/>
          <p:nvPr/>
        </p:nvSpPr>
        <p:spPr>
          <a:xfrm>
            <a:off x="1295280" y="811080"/>
            <a:ext cx="9600480" cy="1645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cs-CZ" sz="5400" spc="-1" strike="noStrike">
                <a:solidFill>
                  <a:srgbClr val="000000"/>
                </a:solidFill>
                <a:latin typeface="Garamond"/>
              </a:rPr>
              <a:t>Povinnosti rodiněprávních vztahů</a:t>
            </a:r>
            <a:endParaRPr b="0" lang="cs-CZ" sz="5400" spc="-1" strike="noStrike">
              <a:latin typeface="Arial"/>
            </a:endParaRPr>
          </a:p>
        </p:txBody>
      </p:sp>
      <p:sp>
        <p:nvSpPr>
          <p:cNvPr id="468" name="CustomShape 2"/>
          <p:cNvSpPr/>
          <p:nvPr/>
        </p:nvSpPr>
        <p:spPr>
          <a:xfrm>
            <a:off x="1298520" y="2560320"/>
            <a:ext cx="47174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Vyživovací povinnost </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(rodiče-děti, děti-rodiče, manželé)</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Rodičovská odpovědnost</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Najdi OZ</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76" dur="indefinite" restart="never" nodeType="tmRoot">
          <p:childTnLst>
            <p:seq>
              <p:cTn id="977" dur="indefinite" nodeType="mainSeq"/>
              <p:prevCondLst>
                <p:cond delay="0" evt="onPrev">
                  <p:tgtEl>
                    <p:sldTgt/>
                  </p:tgtEl>
                </p:cond>
              </p:prevCondLst>
              <p:nextCondLst>
                <p:cond delay="0"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CustomShape 1"/>
          <p:cNvSpPr/>
          <p:nvPr/>
        </p:nvSpPr>
        <p:spPr>
          <a:xfrm>
            <a:off x="1295280" y="1496160"/>
            <a:ext cx="9600480" cy="275040"/>
          </a:xfrm>
          <a:prstGeom prst="rect">
            <a:avLst/>
          </a:prstGeom>
          <a:noFill/>
          <a:ln>
            <a:noFill/>
          </a:ln>
        </p:spPr>
        <p:style>
          <a:lnRef idx="0"/>
          <a:fillRef idx="0"/>
          <a:effectRef idx="0"/>
          <a:fontRef idx="minor"/>
        </p:style>
        <p:txBody>
          <a:bodyPr lIns="0" rIns="0" tIns="0" bIns="0" anchor="ctr">
            <a:spAutoFit/>
          </a:bodyPr>
          <a:p>
            <a:pPr>
              <a:lnSpc>
                <a:spcPct val="100000"/>
              </a:lnSpc>
            </a:pPr>
            <a:r>
              <a:rPr b="0" lang="cs-CZ" sz="1800" spc="-1" strike="noStrike">
                <a:solidFill>
                  <a:srgbClr val="000000"/>
                </a:solidFill>
                <a:latin typeface="Garamond"/>
              </a:rPr>
              <a:t>Kdo je rodič?</a:t>
            </a:r>
            <a:endParaRPr b="0" lang="cs-CZ" sz="1800" spc="-1" strike="noStrike">
              <a:latin typeface="Arial"/>
            </a:endParaRPr>
          </a:p>
        </p:txBody>
      </p:sp>
      <p:sp>
        <p:nvSpPr>
          <p:cNvPr id="470" name="CustomShape 2"/>
          <p:cNvSpPr/>
          <p:nvPr/>
        </p:nvSpPr>
        <p:spPr>
          <a:xfrm>
            <a:off x="1298520" y="2560320"/>
            <a:ext cx="23018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Matka je vždy jistá</a:t>
            </a:r>
            <a:endParaRPr b="0" lang="cs-CZ" sz="2400" spc="-1" strike="noStrike">
              <a:latin typeface="Arial"/>
            </a:endParaRPr>
          </a:p>
        </p:txBody>
      </p:sp>
      <p:sp>
        <p:nvSpPr>
          <p:cNvPr id="471" name="CustomShape 3"/>
          <p:cNvSpPr/>
          <p:nvPr/>
        </p:nvSpPr>
        <p:spPr>
          <a:xfrm>
            <a:off x="5544000" y="2666160"/>
            <a:ext cx="45356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Otec</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Manžel, 300dní od zániku manželství, manžel</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Souhlasným prohlášením</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Rozhodnutím soudu</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978" dur="indefinite" restart="never" nodeType="tmRoot">
          <p:childTnLst>
            <p:seq>
              <p:cTn id="979" dur="indefinite" nodeType="mainSeq">
                <p:childTnLst>
                  <p:par>
                    <p:cTn id="980" fill="hold">
                      <p:stCondLst>
                        <p:cond delay="indefinite"/>
                      </p:stCondLst>
                      <p:childTnLst>
                        <p:par>
                          <p:cTn id="981" fill="hold">
                            <p:stCondLst>
                              <p:cond delay="0"/>
                            </p:stCondLst>
                            <p:childTnLst>
                              <p:par>
                                <p:cTn id="982" nodeType="clickEffect" fill="hold" presetClass="entr" presetID="1">
                                  <p:stCondLst>
                                    <p:cond delay="0"/>
                                  </p:stCondLst>
                                  <p:childTnLst>
                                    <p:set>
                                      <p:cBhvr>
                                        <p:cTn id="983"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984" fill="hold">
                      <p:stCondLst>
                        <p:cond delay="indefinite"/>
                      </p:stCondLst>
                      <p:childTnLst>
                        <p:par>
                          <p:cTn id="985" fill="hold">
                            <p:stCondLst>
                              <p:cond delay="0"/>
                            </p:stCondLst>
                            <p:childTnLst>
                              <p:par>
                                <p:cTn id="986" nodeType="clickEffect" fill="hold" presetClass="entr" presetID="1">
                                  <p:stCondLst>
                                    <p:cond delay="0"/>
                                  </p:stCondLst>
                                  <p:childTnLst>
                                    <p:set>
                                      <p:cBhvr>
                                        <p:cTn id="987"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988" fill="hold">
                      <p:stCondLst>
                        <p:cond delay="indefinite"/>
                      </p:stCondLst>
                      <p:childTnLst>
                        <p:par>
                          <p:cTn id="989" fill="hold">
                            <p:stCondLst>
                              <p:cond delay="0"/>
                            </p:stCondLst>
                            <p:childTnLst>
                              <p:par>
                                <p:cTn id="990" nodeType="clickEffect" fill="hold" presetClass="entr" presetID="1">
                                  <p:stCondLst>
                                    <p:cond delay="0"/>
                                  </p:stCondLst>
                                  <p:childTnLst>
                                    <p:set>
                                      <p:cBhvr>
                                        <p:cTn id="991" dur="1" fill="hold">
                                          <p:stCondLst>
                                            <p:cond delay="0"/>
                                          </p:stCondLst>
                                        </p:cTn>
                                        <p:tgtEl>
                                          <p:spTgt spid="471">
                                            <p:txEl>
                                              <p:pRg st="1" end="1"/>
                                            </p:txEl>
                                          </p:spTgt>
                                        </p:tgtEl>
                                        <p:attrNameLst>
                                          <p:attrName>style.visibility</p:attrName>
                                        </p:attrNameLst>
                                      </p:cBhvr>
                                      <p:to>
                                        <p:strVal val="visible"/>
                                      </p:to>
                                    </p:set>
                                  </p:childTnLst>
                                </p:cTn>
                              </p:par>
                            </p:childTnLst>
                          </p:cTn>
                        </p:par>
                      </p:childTnLst>
                    </p:cTn>
                  </p:par>
                  <p:par>
                    <p:cTn id="992" fill="hold">
                      <p:stCondLst>
                        <p:cond delay="indefinite"/>
                      </p:stCondLst>
                      <p:childTnLst>
                        <p:par>
                          <p:cTn id="993" fill="hold">
                            <p:stCondLst>
                              <p:cond delay="0"/>
                            </p:stCondLst>
                            <p:childTnLst>
                              <p:par>
                                <p:cTn id="994" nodeType="clickEffect" fill="hold" presetClass="entr" presetID="1">
                                  <p:stCondLst>
                                    <p:cond delay="0"/>
                                  </p:stCondLst>
                                  <p:childTnLst>
                                    <p:set>
                                      <p:cBhvr>
                                        <p:cTn id="995" dur="1" fill="hold">
                                          <p:stCondLst>
                                            <p:cond delay="0"/>
                                          </p:stCondLst>
                                        </p:cTn>
                                        <p:tgtEl>
                                          <p:spTgt spid="471">
                                            <p:txEl>
                                              <p:pRg st="2" end="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1295280" y="1314720"/>
            <a:ext cx="9600480" cy="637920"/>
          </a:xfrm>
          <a:prstGeom prst="rect">
            <a:avLst/>
          </a:prstGeom>
          <a:noFill/>
          <a:ln>
            <a:noFill/>
          </a:ln>
        </p:spPr>
        <p:style>
          <a:lnRef idx="0"/>
          <a:fillRef idx="0"/>
          <a:effectRef idx="0"/>
          <a:fontRef idx="minor"/>
        </p:style>
        <p:txBody>
          <a:bodyPr lIns="90000" rIns="90000" tIns="45000" bIns="45000" anchor="ctr">
            <a:spAutoFit/>
          </a:bodyPr>
          <a:p>
            <a:r>
              <a:rPr b="0" lang="cs-CZ" sz="1800" spc="-1" strike="noStrike">
                <a:solidFill>
                  <a:srgbClr val="000000"/>
                </a:solidFill>
                <a:latin typeface="Garamond"/>
              </a:rPr>
              <a:t>Pokud rodiče neplní práva a povinnosti….</a:t>
            </a:r>
            <a:br/>
            <a:r>
              <a:rPr b="0" lang="cs-CZ" sz="1800" spc="-1" strike="noStrike">
                <a:solidFill>
                  <a:srgbClr val="000000"/>
                </a:solidFill>
                <a:latin typeface="Garamond"/>
              </a:rPr>
              <a:t>orgán sociálně právní ochrany může</a:t>
            </a:r>
            <a:endParaRPr b="0" lang="cs-CZ" sz="1800" spc="-1" strike="noStrike">
              <a:latin typeface="Arial"/>
            </a:endParaRPr>
          </a:p>
        </p:txBody>
      </p:sp>
      <p:sp>
        <p:nvSpPr>
          <p:cNvPr id="473" name="CustomShape 2"/>
          <p:cNvSpPr/>
          <p:nvPr/>
        </p:nvSpPr>
        <p:spPr>
          <a:xfrm>
            <a:off x="1298520" y="2560320"/>
            <a:ext cx="3093120" cy="3309480"/>
          </a:xfrm>
          <a:prstGeom prst="rect">
            <a:avLst/>
          </a:prstGeom>
          <a:noFill/>
          <a:ln>
            <a:noFill/>
          </a:ln>
        </p:spPr>
        <p:style>
          <a:lnRef idx="0"/>
          <a:fillRef idx="0"/>
          <a:effectRef idx="0"/>
          <a:fontRef idx="minor"/>
        </p:style>
        <p:txBody>
          <a:bodyPr lIns="90000" rIns="90000" tIns="45000" bIns="45000">
            <a:normAutofit/>
          </a:bodyPr>
          <a:p>
            <a:pPr marL="216000" indent="-216000">
              <a:buClr>
                <a:srgbClr val="000000"/>
              </a:buClr>
              <a:buSzPct val="45000"/>
              <a:buFont typeface="Wingdings" charset="2"/>
              <a:buChar char=""/>
            </a:pPr>
            <a:r>
              <a:rPr b="0" lang="cs-CZ" sz="2400" spc="-1" strike="noStrike">
                <a:solidFill>
                  <a:srgbClr val="262626"/>
                </a:solidFill>
                <a:latin typeface="Garamond"/>
              </a:rPr>
              <a:t>Napomenout dítě, rodiče…</a:t>
            </a:r>
            <a:endParaRPr b="0" lang="cs-CZ" sz="2400" spc="-1" strike="noStrike">
              <a:latin typeface="Arial"/>
            </a:endParaRPr>
          </a:p>
          <a:p>
            <a:pPr marL="216000" indent="-216000">
              <a:buClr>
                <a:srgbClr val="000000"/>
              </a:buClr>
              <a:buSzPct val="45000"/>
              <a:buFont typeface="Wingdings" charset="2"/>
              <a:buChar char=""/>
            </a:pPr>
            <a:r>
              <a:rPr b="0" lang="cs-CZ" sz="2400" spc="-1" strike="noStrike">
                <a:solidFill>
                  <a:srgbClr val="262626"/>
                </a:solidFill>
                <a:latin typeface="Garamond"/>
              </a:rPr>
              <a:t>Stanoví nad dítětem dohled</a:t>
            </a:r>
            <a:endParaRPr b="0" lang="cs-CZ" sz="2400" spc="-1" strike="noStrike">
              <a:latin typeface="Arial"/>
            </a:endParaRPr>
          </a:p>
          <a:p>
            <a:pPr marL="216000" indent="-216000">
              <a:buClr>
                <a:srgbClr val="000000"/>
              </a:buClr>
              <a:buSzPct val="45000"/>
              <a:buFont typeface="Wingdings" charset="2"/>
              <a:buChar char=""/>
            </a:pPr>
            <a:r>
              <a:rPr b="0" lang="cs-CZ" sz="2400" spc="-1" strike="noStrike">
                <a:solidFill>
                  <a:srgbClr val="262626"/>
                </a:solidFill>
                <a:latin typeface="Garamond"/>
              </a:rPr>
              <a:t>Uloží omezení (např. herna)</a:t>
            </a:r>
            <a:endParaRPr b="0" lang="cs-CZ" sz="2400" spc="-1" strike="noStrike">
              <a:latin typeface="Arial"/>
            </a:endParaRPr>
          </a:p>
          <a:p>
            <a:pPr marL="216000" indent="-216000">
              <a:buClr>
                <a:srgbClr val="000000"/>
              </a:buClr>
              <a:buSzPct val="45000"/>
              <a:buFont typeface="Wingdings" charset="2"/>
              <a:buChar char=""/>
            </a:pPr>
            <a:r>
              <a:rPr b="0" lang="cs-CZ" sz="2400" spc="-1" strike="noStrike">
                <a:solidFill>
                  <a:srgbClr val="262626"/>
                </a:solidFill>
                <a:latin typeface="Garamond"/>
              </a:rPr>
              <a:t>Svěří dítě do výchovy jiné osobě</a:t>
            </a:r>
            <a:endParaRPr b="0" lang="cs-CZ" sz="2400" spc="-1" strike="noStrike">
              <a:latin typeface="Arial"/>
            </a:endParaRPr>
          </a:p>
          <a:p>
            <a:endParaRPr b="0" lang="cs-CZ" sz="2400" spc="-1" strike="noStrike">
              <a:latin typeface="Arial"/>
            </a:endParaRPr>
          </a:p>
        </p:txBody>
      </p:sp>
      <p:sp>
        <p:nvSpPr>
          <p:cNvPr id="474" name="CustomShape 3"/>
          <p:cNvSpPr/>
          <p:nvPr/>
        </p:nvSpPr>
        <p:spPr>
          <a:xfrm>
            <a:off x="7704000" y="3098160"/>
            <a:ext cx="2301840" cy="330948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996" dur="indefinite" restart="never" nodeType="tmRoot">
          <p:childTnLst>
            <p:seq>
              <p:cTn id="997" dur="indefinite" nodeType="mainSeq">
                <p:childTnLst>
                  <p:par>
                    <p:cTn id="998" fill="hold">
                      <p:stCondLst>
                        <p:cond delay="indefinite"/>
                      </p:stCondLst>
                      <p:childTnLst>
                        <p:par>
                          <p:cTn id="999" fill="hold">
                            <p:stCondLst>
                              <p:cond delay="0"/>
                            </p:stCondLst>
                            <p:childTnLst>
                              <p:par>
                                <p:cTn id="1000" nodeType="clickEffect" fill="hold" presetClass="entr" presetID="1">
                                  <p:stCondLst>
                                    <p:cond delay="0"/>
                                  </p:stCondLst>
                                  <p:childTnLst>
                                    <p:set>
                                      <p:cBhvr>
                                        <p:cTn id="1001" dur="1" fill="hold">
                                          <p:stCondLst>
                                            <p:cond delay="0"/>
                                          </p:stCondLst>
                                        </p:cTn>
                                        <p:tgtEl>
                                          <p:spTgt spid="473">
                                            <p:txEl>
                                              <p:pRg st="0" end="0"/>
                                            </p:txEl>
                                          </p:spTgt>
                                        </p:tgtEl>
                                        <p:attrNameLst>
                                          <p:attrName>style.visibility</p:attrName>
                                        </p:attrNameLst>
                                      </p:cBhvr>
                                      <p:to>
                                        <p:strVal val="visible"/>
                                      </p:to>
                                    </p:set>
                                  </p:childTnLst>
                                </p:cTn>
                              </p:par>
                            </p:childTnLst>
                          </p:cTn>
                        </p:par>
                      </p:childTnLst>
                    </p:cTn>
                  </p:par>
                  <p:par>
                    <p:cTn id="1002" fill="hold">
                      <p:stCondLst>
                        <p:cond delay="indefinite"/>
                      </p:stCondLst>
                      <p:childTnLst>
                        <p:par>
                          <p:cTn id="1003" fill="hold">
                            <p:stCondLst>
                              <p:cond delay="0"/>
                            </p:stCondLst>
                            <p:childTnLst>
                              <p:par>
                                <p:cTn id="1004" nodeType="clickEffect" fill="hold" presetClass="entr" presetID="1">
                                  <p:stCondLst>
                                    <p:cond delay="0"/>
                                  </p:stCondLst>
                                  <p:childTnLst>
                                    <p:set>
                                      <p:cBhvr>
                                        <p:cTn id="1005" dur="1" fill="hold">
                                          <p:stCondLst>
                                            <p:cond delay="0"/>
                                          </p:stCondLst>
                                        </p:cTn>
                                        <p:tgtEl>
                                          <p:spTgt spid="473">
                                            <p:txEl>
                                              <p:pRg st="1" end="1"/>
                                            </p:txEl>
                                          </p:spTgt>
                                        </p:tgtEl>
                                        <p:attrNameLst>
                                          <p:attrName>style.visibility</p:attrName>
                                        </p:attrNameLst>
                                      </p:cBhvr>
                                      <p:to>
                                        <p:strVal val="visible"/>
                                      </p:to>
                                    </p:set>
                                  </p:childTnLst>
                                </p:cTn>
                              </p:par>
                            </p:childTnLst>
                          </p:cTn>
                        </p:par>
                      </p:childTnLst>
                    </p:cTn>
                  </p:par>
                  <p:par>
                    <p:cTn id="1006" fill="hold">
                      <p:stCondLst>
                        <p:cond delay="indefinite"/>
                      </p:stCondLst>
                      <p:childTnLst>
                        <p:par>
                          <p:cTn id="1007" fill="hold">
                            <p:stCondLst>
                              <p:cond delay="0"/>
                            </p:stCondLst>
                            <p:childTnLst>
                              <p:par>
                                <p:cTn id="1008" nodeType="clickEffect" fill="hold" presetClass="entr" presetID="1">
                                  <p:stCondLst>
                                    <p:cond delay="0"/>
                                  </p:stCondLst>
                                  <p:childTnLst>
                                    <p:set>
                                      <p:cBhvr>
                                        <p:cTn id="1009" dur="1" fill="hold">
                                          <p:stCondLst>
                                            <p:cond delay="0"/>
                                          </p:stCondLst>
                                        </p:cTn>
                                        <p:tgtEl>
                                          <p:spTgt spid="473">
                                            <p:txEl>
                                              <p:pRg st="2" end="2"/>
                                            </p:txEl>
                                          </p:spTgt>
                                        </p:tgtEl>
                                        <p:attrNameLst>
                                          <p:attrName>style.visibility</p:attrName>
                                        </p:attrNameLst>
                                      </p:cBhvr>
                                      <p:to>
                                        <p:strVal val="visible"/>
                                      </p:to>
                                    </p:set>
                                  </p:childTnLst>
                                </p:cTn>
                              </p:par>
                            </p:childTnLst>
                          </p:cTn>
                        </p:par>
                      </p:childTnLst>
                    </p:cTn>
                  </p:par>
                  <p:par>
                    <p:cTn id="1010" fill="hold">
                      <p:stCondLst>
                        <p:cond delay="indefinite"/>
                      </p:stCondLst>
                      <p:childTnLst>
                        <p:par>
                          <p:cTn id="1011" fill="hold">
                            <p:stCondLst>
                              <p:cond delay="0"/>
                            </p:stCondLst>
                            <p:childTnLst>
                              <p:par>
                                <p:cTn id="1012" nodeType="clickEffect" fill="hold" presetClass="entr" presetID="1">
                                  <p:stCondLst>
                                    <p:cond delay="0"/>
                                  </p:stCondLst>
                                  <p:childTnLst>
                                    <p:set>
                                      <p:cBhvr>
                                        <p:cTn id="1013" dur="1" fill="hold">
                                          <p:stCondLst>
                                            <p:cond delay="0"/>
                                          </p:stCondLst>
                                        </p:cTn>
                                        <p:tgtEl>
                                          <p:spTgt spid="473">
                                            <p:txEl>
                                              <p:pRg st="3" end="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1295280" y="1176120"/>
            <a:ext cx="9600480" cy="915120"/>
          </a:xfrm>
          <a:prstGeom prst="rect">
            <a:avLst/>
          </a:prstGeom>
          <a:noFill/>
          <a:ln>
            <a:noFill/>
          </a:ln>
        </p:spPr>
        <p:style>
          <a:lnRef idx="0"/>
          <a:fillRef idx="0"/>
          <a:effectRef idx="0"/>
          <a:fontRef idx="minor"/>
        </p:style>
        <p:txBody>
          <a:bodyPr lIns="0" rIns="0" tIns="0" bIns="0" anchor="ctr">
            <a:spAutoFit/>
          </a:bodyPr>
          <a:p>
            <a:pPr>
              <a:lnSpc>
                <a:spcPct val="100000"/>
              </a:lnSpc>
            </a:pPr>
            <a:r>
              <a:rPr b="0" lang="cs-CZ" sz="6000" spc="-1" strike="noStrike">
                <a:solidFill>
                  <a:srgbClr val="000000"/>
                </a:solidFill>
                <a:latin typeface="Garamond"/>
              </a:rPr>
              <a:t>Náhradní rodinná péče</a:t>
            </a:r>
            <a:endParaRPr b="0" lang="cs-CZ" sz="6000" spc="-1" strike="noStrike">
              <a:latin typeface="Arial"/>
            </a:endParaRPr>
          </a:p>
        </p:txBody>
      </p:sp>
      <p:sp>
        <p:nvSpPr>
          <p:cNvPr id="476" name="CustomShape 2"/>
          <p:cNvSpPr/>
          <p:nvPr/>
        </p:nvSpPr>
        <p:spPr>
          <a:xfrm>
            <a:off x="1298520" y="2560320"/>
            <a:ext cx="4717440" cy="33094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Osvojení – adopce</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Pěstounská péče</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Opatrovnictví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Poručenství</a:t>
            </a:r>
            <a:endParaRPr b="0" lang="cs-CZ" sz="2400" spc="-1" strike="noStrike">
              <a:latin typeface="Arial"/>
            </a:endParaRPr>
          </a:p>
          <a:p>
            <a:pPr marL="432000" indent="-323640">
              <a:lnSpc>
                <a:spcPct val="100000"/>
              </a:lnSpc>
              <a:spcBef>
                <a:spcPts val="1417"/>
              </a:spcBef>
              <a:buClr>
                <a:srgbClr val="000000"/>
              </a:buClr>
              <a:buSzPct val="45000"/>
              <a:buFont typeface="Wingdings" charset="2"/>
              <a:buChar char=""/>
            </a:pPr>
            <a:r>
              <a:rPr b="0" lang="cs-CZ" sz="2400" spc="-1" strike="noStrike">
                <a:solidFill>
                  <a:srgbClr val="262626"/>
                </a:solidFill>
                <a:latin typeface="Garamond"/>
              </a:rPr>
              <a:t>Ústavní výchova</a:t>
            </a: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1014" dur="indefinite" restart="never" nodeType="tmRoot">
          <p:childTnLst>
            <p:seq>
              <p:cTn id="1015" dur="indefinite" nodeType="mainSeq">
                <p:childTnLst>
                  <p:par>
                    <p:cTn id="1016" fill="hold">
                      <p:stCondLst>
                        <p:cond delay="indefinite"/>
                      </p:stCondLst>
                      <p:childTnLst>
                        <p:par>
                          <p:cTn id="1017" fill="hold">
                            <p:stCondLst>
                              <p:cond delay="0"/>
                            </p:stCondLst>
                            <p:childTnLst>
                              <p:par>
                                <p:cTn id="1018" nodeType="clickEffect" fill="hold" presetClass="entr" presetID="1">
                                  <p:stCondLst>
                                    <p:cond delay="0"/>
                                  </p:stCondLst>
                                  <p:childTnLst>
                                    <p:set>
                                      <p:cBhvr>
                                        <p:cTn id="1019" dur="1" fill="hold">
                                          <p:stCondLst>
                                            <p:cond delay="0"/>
                                          </p:stCondLst>
                                        </p:cTn>
                                        <p:tgtEl>
                                          <p:spTgt spid="476">
                                            <p:txEl>
                                              <p:pRg st="0" end="0"/>
                                            </p:txEl>
                                          </p:spTgt>
                                        </p:tgtEl>
                                        <p:attrNameLst>
                                          <p:attrName>style.visibility</p:attrName>
                                        </p:attrNameLst>
                                      </p:cBhvr>
                                      <p:to>
                                        <p:strVal val="visible"/>
                                      </p:to>
                                    </p:set>
                                  </p:childTnLst>
                                </p:cTn>
                              </p:par>
                            </p:childTnLst>
                          </p:cTn>
                        </p:par>
                      </p:childTnLst>
                    </p:cTn>
                  </p:par>
                  <p:par>
                    <p:cTn id="1020" fill="hold">
                      <p:stCondLst>
                        <p:cond delay="indefinite"/>
                      </p:stCondLst>
                      <p:childTnLst>
                        <p:par>
                          <p:cTn id="1021" fill="hold">
                            <p:stCondLst>
                              <p:cond delay="0"/>
                            </p:stCondLst>
                            <p:childTnLst>
                              <p:par>
                                <p:cTn id="1022" nodeType="clickEffect" fill="hold" presetClass="entr" presetID="1">
                                  <p:stCondLst>
                                    <p:cond delay="0"/>
                                  </p:stCondLst>
                                  <p:childTnLst>
                                    <p:set>
                                      <p:cBhvr>
                                        <p:cTn id="1023" dur="1" fill="hold">
                                          <p:stCondLst>
                                            <p:cond delay="0"/>
                                          </p:stCondLst>
                                        </p:cTn>
                                        <p:tgtEl>
                                          <p:spTgt spid="476">
                                            <p:txEl>
                                              <p:pRg st="1" end="1"/>
                                            </p:txEl>
                                          </p:spTgt>
                                        </p:tgtEl>
                                        <p:attrNameLst>
                                          <p:attrName>style.visibility</p:attrName>
                                        </p:attrNameLst>
                                      </p:cBhvr>
                                      <p:to>
                                        <p:strVal val="visible"/>
                                      </p:to>
                                    </p:set>
                                  </p:childTnLst>
                                </p:cTn>
                              </p:par>
                            </p:childTnLst>
                          </p:cTn>
                        </p:par>
                      </p:childTnLst>
                    </p:cTn>
                  </p:par>
                  <p:par>
                    <p:cTn id="1024" fill="hold">
                      <p:stCondLst>
                        <p:cond delay="indefinite"/>
                      </p:stCondLst>
                      <p:childTnLst>
                        <p:par>
                          <p:cTn id="1025" fill="hold">
                            <p:stCondLst>
                              <p:cond delay="0"/>
                            </p:stCondLst>
                            <p:childTnLst>
                              <p:par>
                                <p:cTn id="1026" nodeType="clickEffect" fill="hold" presetClass="entr" presetID="1">
                                  <p:stCondLst>
                                    <p:cond delay="0"/>
                                  </p:stCondLst>
                                  <p:childTnLst>
                                    <p:set>
                                      <p:cBhvr>
                                        <p:cTn id="1027" dur="1" fill="hold">
                                          <p:stCondLst>
                                            <p:cond delay="0"/>
                                          </p:stCondLst>
                                        </p:cTn>
                                        <p:tgtEl>
                                          <p:spTgt spid="476">
                                            <p:txEl>
                                              <p:pRg st="2" end="2"/>
                                            </p:txEl>
                                          </p:spTgt>
                                        </p:tgtEl>
                                        <p:attrNameLst>
                                          <p:attrName>style.visibility</p:attrName>
                                        </p:attrNameLst>
                                      </p:cBhvr>
                                      <p:to>
                                        <p:strVal val="visible"/>
                                      </p:to>
                                    </p:set>
                                  </p:childTnLst>
                                </p:cTn>
                              </p:par>
                            </p:childTnLst>
                          </p:cTn>
                        </p:par>
                      </p:childTnLst>
                    </p:cTn>
                  </p:par>
                  <p:par>
                    <p:cTn id="1028" fill="hold">
                      <p:stCondLst>
                        <p:cond delay="indefinite"/>
                      </p:stCondLst>
                      <p:childTnLst>
                        <p:par>
                          <p:cTn id="1029" fill="hold">
                            <p:stCondLst>
                              <p:cond delay="0"/>
                            </p:stCondLst>
                            <p:childTnLst>
                              <p:par>
                                <p:cTn id="1030" nodeType="clickEffect" fill="hold" presetClass="entr" presetID="1">
                                  <p:stCondLst>
                                    <p:cond delay="0"/>
                                  </p:stCondLst>
                                  <p:childTnLst>
                                    <p:set>
                                      <p:cBhvr>
                                        <p:cTn id="1031" dur="1" fill="hold">
                                          <p:stCondLst>
                                            <p:cond delay="0"/>
                                          </p:stCondLst>
                                        </p:cTn>
                                        <p:tgtEl>
                                          <p:spTgt spid="476">
                                            <p:txEl>
                                              <p:pRg st="3" end="3"/>
                                            </p:txEl>
                                          </p:spTgt>
                                        </p:tgtEl>
                                        <p:attrNameLst>
                                          <p:attrName>style.visibility</p:attrName>
                                        </p:attrNameLst>
                                      </p:cBhvr>
                                      <p:to>
                                        <p:strVal val="visible"/>
                                      </p:to>
                                    </p:set>
                                  </p:childTnLst>
                                </p:cTn>
                              </p:par>
                            </p:childTnLst>
                          </p:cTn>
                        </p:par>
                      </p:childTnLst>
                    </p:cTn>
                  </p:par>
                  <p:par>
                    <p:cTn id="1032" fill="hold">
                      <p:stCondLst>
                        <p:cond delay="indefinite"/>
                      </p:stCondLst>
                      <p:childTnLst>
                        <p:par>
                          <p:cTn id="1033" fill="hold">
                            <p:stCondLst>
                              <p:cond delay="0"/>
                            </p:stCondLst>
                            <p:childTnLst>
                              <p:par>
                                <p:cTn id="1034" nodeType="clickEffect" fill="hold" presetClass="entr" presetID="1">
                                  <p:stCondLst>
                                    <p:cond delay="0"/>
                                  </p:stCondLst>
                                  <p:childTnLst>
                                    <p:set>
                                      <p:cBhvr>
                                        <p:cTn id="1035" dur="1" fill="hold">
                                          <p:stCondLst>
                                            <p:cond delay="0"/>
                                          </p:stCondLst>
                                        </p:cTn>
                                        <p:tgtEl>
                                          <p:spTgt spid="476">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1295280" y="982080"/>
            <a:ext cx="9600480" cy="1303200"/>
          </a:xfrm>
          <a:prstGeom prst="rect">
            <a:avLst/>
          </a:prstGeom>
          <a:noFill/>
          <a:ln>
            <a:noFill/>
          </a:ln>
        </p:spPr>
        <p:style>
          <a:lnRef idx="0"/>
          <a:fillRef idx="0"/>
          <a:effectRef idx="0"/>
          <a:fontRef idx="minor"/>
        </p:style>
      </p:sp>
      <p:sp>
        <p:nvSpPr>
          <p:cNvPr id="328"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Autofit/>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Právní věda - </a:t>
            </a:r>
            <a:r>
              <a:rPr b="0" lang="cs-CZ" sz="2400" spc="-1" strike="noStrike">
                <a:solidFill>
                  <a:srgbClr val="262626"/>
                </a:solidFill>
                <a:latin typeface="Garamond"/>
              </a:rPr>
              <a:t>zabývá se právem jako takovým → právními vztahy, vznikem a postavením práva ve společnosti, vtah člověka a státu,… (právní historie, filozofie, psychologie,..)</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190" dur="indefinite" restart="never" nodeType="tmRoot">
          <p:childTnLst>
            <p:seq>
              <p:cTn id="191"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1295280" y="982080"/>
            <a:ext cx="9600480" cy="130320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cs-CZ" sz="4400" spc="-1" strike="noStrike">
                <a:solidFill>
                  <a:srgbClr val="262626"/>
                </a:solidFill>
                <a:latin typeface="Garamond"/>
              </a:rPr>
              <a:t>Právní vědomí</a:t>
            </a:r>
            <a:endParaRPr b="0" lang="cs-CZ" sz="4400" spc="-1" strike="noStrike">
              <a:latin typeface="Arial"/>
            </a:endParaRPr>
          </a:p>
        </p:txBody>
      </p:sp>
      <p:sp>
        <p:nvSpPr>
          <p:cNvPr id="330" name="CustomShape 2"/>
          <p:cNvSpPr/>
          <p:nvPr/>
        </p:nvSpPr>
        <p:spPr>
          <a:xfrm>
            <a:off x="1295280" y="2557080"/>
            <a:ext cx="9600480" cy="3318120"/>
          </a:xfrm>
          <a:prstGeom prst="rect">
            <a:avLst/>
          </a:prstGeom>
          <a:noFill/>
          <a:ln>
            <a:noFill/>
          </a:ln>
        </p:spPr>
        <p:style>
          <a:lnRef idx="0"/>
          <a:fillRef idx="0"/>
          <a:effectRef idx="0"/>
          <a:fontRef idx="minor"/>
        </p:style>
        <p:txBody>
          <a:bodyPr lIns="90000" rIns="90000" tIns="45000" bIns="45000">
            <a:normAutofit fontScale="37000"/>
          </a:bodyPr>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Právní vědomí</a:t>
            </a:r>
            <a:r>
              <a:rPr b="0" lang="cs-CZ" sz="2400" spc="-1" strike="noStrike">
                <a:solidFill>
                  <a:srgbClr val="262626"/>
                </a:solidFill>
                <a:latin typeface="Garamond"/>
              </a:rPr>
              <a:t> jsou představy lidí o platném právu, co je v souladu s právem a co je protiprávní, jaké chování je vynutitelné státní mocí.</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Právní vědomí mohou ovlivňovat i jiné normy (náboženské, mravní,…)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Právo je minimum morálky → morálka přísnější, ale právo ale přísnější tresty</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1" lang="cs-CZ" sz="2400" spc="-1" strike="noStrike">
                <a:solidFill>
                  <a:srgbClr val="262626"/>
                </a:solidFill>
                <a:latin typeface="Garamond"/>
              </a:rPr>
              <a:t>Neznalost zákona neomlouvá </a:t>
            </a:r>
            <a:r>
              <a:rPr b="0" i="1" lang="cs-CZ" sz="2400" spc="-1" strike="noStrike">
                <a:solidFill>
                  <a:srgbClr val="262626"/>
                </a:solidFill>
                <a:latin typeface="Garamond"/>
              </a:rPr>
              <a:t>(ignoratia iuris non excusat)</a:t>
            </a: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Stát musí občanům sdělit, co pokládá za své platné právo → vyhlášení ve </a:t>
            </a:r>
            <a:r>
              <a:rPr b="1" lang="cs-CZ" sz="2400" spc="-1" strike="noStrike">
                <a:solidFill>
                  <a:srgbClr val="262626"/>
                </a:solidFill>
                <a:latin typeface="Garamond"/>
              </a:rPr>
              <a:t>Sbírce zákonů</a:t>
            </a:r>
            <a:r>
              <a:rPr b="0" lang="cs-CZ" sz="2400" spc="-1" strike="noStrike">
                <a:solidFill>
                  <a:srgbClr val="262626"/>
                </a:solidFill>
                <a:latin typeface="Garamond"/>
              </a:rPr>
              <a:t> a </a:t>
            </a:r>
            <a:r>
              <a:rPr b="1" lang="cs-CZ" sz="2400" spc="-1" strike="noStrike">
                <a:solidFill>
                  <a:srgbClr val="262626"/>
                </a:solidFill>
                <a:latin typeface="Garamond"/>
              </a:rPr>
              <a:t>Sbírce mezinárodních smluv </a:t>
            </a:r>
            <a:r>
              <a:rPr b="0" i="1" lang="cs-CZ" sz="2400" spc="-1" strike="noStrike">
                <a:solidFill>
                  <a:srgbClr val="262626"/>
                </a:solidFill>
                <a:latin typeface="Garamond"/>
              </a:rPr>
              <a:t>(vydává Ministerstvo vnitra přibližně každý týden, vyhlášeny všechny zákony)</a:t>
            </a:r>
            <a:r>
              <a:rPr b="0" lang="cs-CZ" sz="2400" spc="-1" strike="noStrike">
                <a:solidFill>
                  <a:srgbClr val="262626"/>
                </a:solidFill>
                <a:latin typeface="Garamond"/>
              </a:rPr>
              <a:t> </a:t>
            </a:r>
            <a:endParaRPr b="0" lang="cs-CZ" sz="2400" spc="-1" strike="noStrike">
              <a:latin typeface="Arial"/>
            </a:endParaRPr>
          </a:p>
          <a:p>
            <a:pPr marL="285840" indent="-285120">
              <a:lnSpc>
                <a:spcPct val="100000"/>
              </a:lnSpc>
              <a:spcBef>
                <a:spcPts val="479"/>
              </a:spcBef>
              <a:spcAft>
                <a:spcPts val="601"/>
              </a:spcAft>
              <a:buClr>
                <a:srgbClr val="83992a"/>
              </a:buClr>
              <a:buSzPct val="115000"/>
              <a:buFont typeface="Arial"/>
              <a:buChar char="•"/>
            </a:pPr>
            <a:r>
              <a:rPr b="0" lang="cs-CZ" sz="2400" spc="-1" strike="noStrike">
                <a:solidFill>
                  <a:srgbClr val="262626"/>
                </a:solidFill>
                <a:latin typeface="Garamond"/>
              </a:rPr>
              <a:t>Obecně závazná vyhláška obce se ale vyhlašuje na úřední desce obce.</a:t>
            </a:r>
            <a:endParaRPr b="0" lang="cs-CZ" sz="2400" spc="-1" strike="noStrike">
              <a:latin typeface="Arial"/>
            </a:endParaRPr>
          </a:p>
          <a:p>
            <a:pPr>
              <a:lnSpc>
                <a:spcPct val="100000"/>
              </a:lnSpc>
              <a:spcBef>
                <a:spcPts val="479"/>
              </a:spcBef>
              <a:spcAft>
                <a:spcPts val="601"/>
              </a:spcAft>
            </a:pPr>
            <a:endParaRPr b="0" lang="cs-CZ" sz="2400" spc="-1" strike="noStrike">
              <a:latin typeface="Arial"/>
            </a:endParaRPr>
          </a:p>
        </p:txBody>
      </p:sp>
    </p:spTree>
  </p:cSld>
  <mc:AlternateContent>
    <mc:Choice Requires="p14">
      <p:transition spd="slow" p14:dur="2000"/>
    </mc:Choice>
    <mc:Fallback>
      <p:transition spd="slow"/>
    </mc:Fallback>
  </mc:AlternateContent>
  <p:timing>
    <p:tnLst>
      <p:par>
        <p:cTn id="192" dur="indefinite" restart="never" nodeType="tmRoot">
          <p:childTnLst>
            <p:seq>
              <p:cTn id="193" dur="indefinite" nodeType="mainSeq">
                <p:childTnLst>
                  <p:par>
                    <p:cTn id="194" fill="hold">
                      <p:stCondLst>
                        <p:cond delay="indefinite"/>
                      </p:stCondLst>
                      <p:childTnLst>
                        <p:par>
                          <p:cTn id="195" fill="hold">
                            <p:stCondLst>
                              <p:cond delay="0"/>
                            </p:stCondLst>
                            <p:childTnLst>
                              <p:par>
                                <p:cTn id="196" nodeType="clickEffect" fill="hold" presetClass="entr" presetID="10">
                                  <p:stCondLst>
                                    <p:cond delay="0"/>
                                  </p:stCondLst>
                                  <p:childTnLst>
                                    <p:set>
                                      <p:cBhvr>
                                        <p:cTn id="197" dur="1" fill="hold">
                                          <p:stCondLst>
                                            <p:cond delay="0"/>
                                          </p:stCondLst>
                                        </p:cTn>
                                        <p:tgtEl>
                                          <p:spTgt spid="330">
                                            <p:txEl>
                                              <p:pRg st="0" end="0"/>
                                            </p:txEl>
                                          </p:spTgt>
                                        </p:tgtEl>
                                        <p:attrNameLst>
                                          <p:attrName>style.visibility</p:attrName>
                                        </p:attrNameLst>
                                      </p:cBhvr>
                                      <p:to>
                                        <p:strVal val="visible"/>
                                      </p:to>
                                    </p:set>
                                    <p:animEffect filter="fade" transition="in">
                                      <p:cBhvr additive="repl">
                                        <p:cTn id="198" dur="500"/>
                                        <p:tgtEl>
                                          <p:spTgt spid="330">
                                            <p:txEl>
                                              <p:pRg st="0" end="0"/>
                                            </p:txEl>
                                          </p:spTgt>
                                        </p:tgtEl>
                                      </p:cBhvr>
                                    </p:animEffec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0">
                                  <p:stCondLst>
                                    <p:cond delay="0"/>
                                  </p:stCondLst>
                                  <p:childTnLst>
                                    <p:set>
                                      <p:cBhvr>
                                        <p:cTn id="202" dur="1" fill="hold">
                                          <p:stCondLst>
                                            <p:cond delay="0"/>
                                          </p:stCondLst>
                                        </p:cTn>
                                        <p:tgtEl>
                                          <p:spTgt spid="330">
                                            <p:txEl>
                                              <p:pRg st="1" end="1"/>
                                            </p:txEl>
                                          </p:spTgt>
                                        </p:tgtEl>
                                        <p:attrNameLst>
                                          <p:attrName>style.visibility</p:attrName>
                                        </p:attrNameLst>
                                      </p:cBhvr>
                                      <p:to>
                                        <p:strVal val="visible"/>
                                      </p:to>
                                    </p:set>
                                    <p:animEffect filter="fade" transition="in">
                                      <p:cBhvr additive="repl">
                                        <p:cTn id="203" dur="500"/>
                                        <p:tgtEl>
                                          <p:spTgt spid="330">
                                            <p:txEl>
                                              <p:pRg st="1" end="1"/>
                                            </p:txEl>
                                          </p:spTgt>
                                        </p:tgtEl>
                                      </p:cBhvr>
                                    </p:animEffect>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10">
                                  <p:stCondLst>
                                    <p:cond delay="0"/>
                                  </p:stCondLst>
                                  <p:childTnLst>
                                    <p:set>
                                      <p:cBhvr>
                                        <p:cTn id="207" dur="1" fill="hold">
                                          <p:stCondLst>
                                            <p:cond delay="0"/>
                                          </p:stCondLst>
                                        </p:cTn>
                                        <p:tgtEl>
                                          <p:spTgt spid="330">
                                            <p:txEl>
                                              <p:pRg st="2" end="2"/>
                                            </p:txEl>
                                          </p:spTgt>
                                        </p:tgtEl>
                                        <p:attrNameLst>
                                          <p:attrName>style.visibility</p:attrName>
                                        </p:attrNameLst>
                                      </p:cBhvr>
                                      <p:to>
                                        <p:strVal val="visible"/>
                                      </p:to>
                                    </p:set>
                                    <p:animEffect filter="fade" transition="in">
                                      <p:cBhvr additive="repl">
                                        <p:cTn id="208" dur="500"/>
                                        <p:tgtEl>
                                          <p:spTgt spid="330">
                                            <p:txEl>
                                              <p:pRg st="2" end="2"/>
                                            </p:txEl>
                                          </p:spTgt>
                                        </p:tgtEl>
                                      </p:cBhvr>
                                    </p:animEffec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0">
                                  <p:stCondLst>
                                    <p:cond delay="0"/>
                                  </p:stCondLst>
                                  <p:childTnLst>
                                    <p:set>
                                      <p:cBhvr>
                                        <p:cTn id="212" dur="1" fill="hold">
                                          <p:stCondLst>
                                            <p:cond delay="0"/>
                                          </p:stCondLst>
                                        </p:cTn>
                                        <p:tgtEl>
                                          <p:spTgt spid="330">
                                            <p:txEl>
                                              <p:pRg st="3" end="3"/>
                                            </p:txEl>
                                          </p:spTgt>
                                        </p:tgtEl>
                                        <p:attrNameLst>
                                          <p:attrName>style.visibility</p:attrName>
                                        </p:attrNameLst>
                                      </p:cBhvr>
                                      <p:to>
                                        <p:strVal val="visible"/>
                                      </p:to>
                                    </p:set>
                                    <p:animEffect filter="fade" transition="in">
                                      <p:cBhvr additive="repl">
                                        <p:cTn id="213" dur="500"/>
                                        <p:tgtEl>
                                          <p:spTgt spid="330">
                                            <p:txEl>
                                              <p:pRg st="3" end="3"/>
                                            </p:txEl>
                                          </p:spTgt>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10">
                                  <p:stCondLst>
                                    <p:cond delay="0"/>
                                  </p:stCondLst>
                                  <p:childTnLst>
                                    <p:set>
                                      <p:cBhvr>
                                        <p:cTn id="217" dur="1" fill="hold">
                                          <p:stCondLst>
                                            <p:cond delay="0"/>
                                          </p:stCondLst>
                                        </p:cTn>
                                        <p:tgtEl>
                                          <p:spTgt spid="330">
                                            <p:txEl>
                                              <p:pRg st="4" end="4"/>
                                            </p:txEl>
                                          </p:spTgt>
                                        </p:tgtEl>
                                        <p:attrNameLst>
                                          <p:attrName>style.visibility</p:attrName>
                                        </p:attrNameLst>
                                      </p:cBhvr>
                                      <p:to>
                                        <p:strVal val="visible"/>
                                      </p:to>
                                    </p:set>
                                    <p:animEffect filter="fade" transition="in">
                                      <p:cBhvr additive="repl">
                                        <p:cTn id="218" dur="500"/>
                                        <p:tgtEl>
                                          <p:spTgt spid="330">
                                            <p:txEl>
                                              <p:pRg st="4" end="4"/>
                                            </p:txEl>
                                          </p:spTgt>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0">
                                  <p:stCondLst>
                                    <p:cond delay="0"/>
                                  </p:stCondLst>
                                  <p:childTnLst>
                                    <p:set>
                                      <p:cBhvr>
                                        <p:cTn id="222" dur="1" fill="hold">
                                          <p:stCondLst>
                                            <p:cond delay="0"/>
                                          </p:stCondLst>
                                        </p:cTn>
                                        <p:tgtEl>
                                          <p:spTgt spid="330">
                                            <p:txEl>
                                              <p:pRg st="5" end="5"/>
                                            </p:txEl>
                                          </p:spTgt>
                                        </p:tgtEl>
                                        <p:attrNameLst>
                                          <p:attrName>style.visibility</p:attrName>
                                        </p:attrNameLst>
                                      </p:cBhvr>
                                      <p:to>
                                        <p:strVal val="visible"/>
                                      </p:to>
                                    </p:set>
                                    <p:animEffect filter="fade" transition="in">
                                      <p:cBhvr additive="repl">
                                        <p:cTn id="223" dur="500"/>
                                        <p:tgtEl>
                                          <p:spTgt spid="330">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812</TotalTime>
  <Application>LibreOffice/6.1.5.2$Linux_X86_64 LibreOffice_project/10$Build-2</Application>
  <Words>2310</Words>
  <Paragraphs>388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2017-10-11T07:52:58Z</dcterms:created>
  <dc:creator>Zdenička Pavlíková</dc:creator>
  <dc:description/>
  <dc:language>cs-CZ</dc:language>
  <cp:lastModifiedBy/>
  <dcterms:modified xsi:type="dcterms:W3CDTF">2019-09-09T21:36:38Z</dcterms:modified>
  <cp:revision>42</cp:revision>
  <dc:subject/>
  <dc:title>Základy teorie práva.  Dějiny práva. Ústava a zákony ČR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Širokoúhlá obrazovka</vt:lpwstr>
  </property>
  <property fmtid="{D5CDD505-2E9C-101B-9397-08002B2CF9AE}" pid="9" name="ScaleCrop">
    <vt:bool>0</vt:bool>
  </property>
  <property fmtid="{D5CDD505-2E9C-101B-9397-08002B2CF9AE}" pid="10" name="ShareDoc">
    <vt:bool>0</vt:bool>
  </property>
  <property fmtid="{D5CDD505-2E9C-101B-9397-08002B2CF9AE}" pid="11" name="Slides">
    <vt:i4>63</vt:i4>
  </property>
</Properties>
</file>