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FC6354-148B-44AD-855B-12552B75AA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2FE3361-8278-4328-8591-39BE52ABC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330492-F8E0-426B-B81C-82542181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522D04-3FAC-46EF-8E5A-144CD7520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97DD4E-5816-498A-BBE2-0886036B6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61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C85A50-0CC0-4777-B994-C9EEACE48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1FE9C74-70D1-4F79-A2ED-631DC88B8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F425C4-D0E4-4FD3-A732-76DE7ABB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9E659A7-0356-4793-9DB4-347F91A96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00DC7B7-D9E1-4C4E-BA1C-2BECFC47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28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37C85E7-8E20-4F72-9BC1-275EBFDD38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513EE-B39C-4C4F-AFF3-490D23011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FDAD83-85C9-4159-B197-DD01CD3F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9D6BBE-D088-404D-989E-25DC59C78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43A8D2-F7DA-4A82-A323-B015E363C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8845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7C9DCB-6CC3-407D-9778-A4295A71D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89B332F-DD6A-4C67-B9A3-BC4AB2160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95D330-0942-4F86-9A5B-28F471D48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E090668-FB22-4D8E-B22B-D6BCC4C4F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8CE69B5-2927-493A-AB75-B4C48F4E3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496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03C71-6514-4E47-B532-6BC9B3432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71EC3DA-C720-4F8E-81A6-5A9C24DA1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83BB71-D184-4448-9374-7E82FBB0D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FCDC54-FDB6-40AC-AA41-2A2F1DEA5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4308262-881A-4307-8488-66CDB9A7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0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3E4F9C-37EC-4917-ABE6-3AEA2E3A8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8DFA393-4F96-4A96-888F-ACDB1ADBF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BD92ACA-E1D2-4636-BB2A-09CA9ADE4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EF7D724-F7FF-4B11-BBCC-586DB3C7B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6289A8-6E0B-42F6-ADBD-6E9FE57B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155F9F1-99B9-45B0-BE05-40F9BFCCF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00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74D82F-CFEF-46FB-84A4-D82EBF2C3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AE5671C-51A2-4707-A711-8987D1D49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AEDEB94-87D5-4970-BA28-8E7053718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D7713595-22C1-4E4B-937E-51ADA1CD51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5F8A3746-D437-4E58-B2C0-6CA8EB2FB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1BD41F1-1A4D-4DD5-8C6B-F19869E74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4825B78-DC86-436E-9C31-6F1DD4416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90CEB73-32A4-4A02-B04D-6960EC314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3020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0D851F-0B1B-40CC-BC13-81F05B818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9723017-08FF-409A-8DD6-0F633825F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91D3B84-217B-426B-A737-4B49CDEFD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FD6719C-57E8-408A-9A94-FDB9D3069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82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0AF71EC-4BE1-4F1D-A733-FB37042B5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C9105BF-C8D7-4BEE-9CAC-C420F8608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BD8EB66-6FDC-454F-B8AE-0CA74D8BB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504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CC423B-781F-45FC-B137-89B06939E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40D8633-363B-4313-AAC5-198378811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4ADE395-02B0-4793-A588-56BAB9108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3B6DE14-411D-406E-8507-19FD6535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7784853-EAAD-460C-BED9-003F19F6E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702681-0819-471D-8CCF-7620D6D3C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91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850240-020B-44EC-8E9A-575ECC95E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420F200-F7BF-415C-9AF4-84BBC52A43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41C51A8-8E14-4490-B3F4-21D94E28A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A53FB1-4C9D-47C7-A517-34648B9FA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A19C82E-1FAF-4327-B1F4-867FF4EDE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0A9FA0-F102-407A-A689-CF21068BF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50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9877BF-50FD-4914-8624-BA2FF9ED6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0F0C0FA-F7E8-4ABE-9AA6-81CCA922D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82363C-5CBE-4DD6-9FBF-B7B1D5E6F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29967-B5DE-405D-90C8-70F644F8D7B8}" type="datetimeFigureOut">
              <a:rPr lang="cs-CZ" smtClean="0"/>
              <a:pPr/>
              <a:t>12.02.2019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D06A86-0E09-4BEF-84FC-B70F271CBB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8D3D4B-FA2C-4004-B875-3F1ACCB70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84ADD-4BFD-4E67-828F-AB24C9A3FF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761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397DD5-B6D2-42A3-ACD8-5BA2F1D17F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Mezinárodní vztahy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B300D0D-A9D0-4FFE-9352-D84828F4C1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87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0FEC84-0EF4-4D2D-8409-76EB2F711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94062A-0C39-488C-8BBF-1E3D397D6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politologická vědní disciplína, která se zabývá vztahy mezi subjekty mezinárodních vztahů</a:t>
            </a:r>
          </a:p>
          <a:p>
            <a:pPr lvl="0"/>
            <a:r>
              <a:rPr lang="cs-CZ" dirty="0"/>
              <a:t>povahy politické/kulturní/ekonomické/diplomatické/právní/vojenské</a:t>
            </a:r>
          </a:p>
          <a:p>
            <a:pPr lvl="0"/>
            <a:r>
              <a:rPr lang="cs-CZ" dirty="0"/>
              <a:t>výraz poprvé použil britský právní teoretik a filozof Jeremy </a:t>
            </a:r>
            <a:r>
              <a:rPr lang="cs-CZ" dirty="0" err="1"/>
              <a:t>Bentham</a:t>
            </a:r>
            <a:r>
              <a:rPr lang="cs-CZ" dirty="0"/>
              <a:t> v 80. letech 18. století (dříve nazýváno „zahraniční právo“ či „zahraniční politika“)</a:t>
            </a:r>
          </a:p>
          <a:p>
            <a:pPr lvl="0"/>
            <a:r>
              <a:rPr lang="cs-CZ" dirty="0"/>
              <a:t>samostatná vědní disciplína od počátku 20. století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97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16469B-C8C2-4075-8A97-907318361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4C08F2-33A3-47F7-9A2A-94F1FEB3C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řada podoborů – např.: studium mezinárodních organizací, bezpečnostní studia, teorie mezinárodních vztahů, mezinárodní politická ekonomie, (globální) rozvojová studia, analýza zahraniční politiky, výzkum míru a řešení konfliktů na mezinárodní úrovni…</a:t>
            </a:r>
          </a:p>
          <a:p>
            <a:pPr lvl="0"/>
            <a:r>
              <a:rPr lang="cs-CZ" dirty="0"/>
              <a:t>úzká spojitost s řadou jiných vědních disciplín - zejména politologií (dále např. ekonomie, právo, historie…)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734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DFE86C-4D18-4B20-A7C5-BC955F1C2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Subjekty mezinárodních vztahů: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401032-54E8-4E03-A9FF-0C799187E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suverénní státy </a:t>
            </a:r>
          </a:p>
          <a:p>
            <a:pPr lvl="0"/>
            <a:r>
              <a:rPr lang="cs-CZ" dirty="0"/>
              <a:t>mezinárodní organizace</a:t>
            </a:r>
          </a:p>
          <a:p>
            <a:pPr lvl="0"/>
            <a:r>
              <a:rPr lang="cs-CZ" dirty="0"/>
              <a:t>nevládní organizace </a:t>
            </a:r>
          </a:p>
          <a:p>
            <a:pPr lvl="0"/>
            <a:r>
              <a:rPr lang="cs-CZ" dirty="0"/>
              <a:t>nadnárodní korporace</a:t>
            </a:r>
          </a:p>
          <a:p>
            <a:pPr lvl="0"/>
            <a:r>
              <a:rPr lang="cs-CZ" dirty="0"/>
              <a:t>teroristické a zločinecké organizace (sítě organizovaného zločinu)</a:t>
            </a:r>
          </a:p>
          <a:p>
            <a:r>
              <a:rPr lang="cs-CZ" dirty="0"/>
              <a:t> </a:t>
            </a:r>
          </a:p>
          <a:p>
            <a:pPr lvl="2"/>
            <a:r>
              <a:rPr lang="cs-CZ" dirty="0"/>
              <a:t>různé subjekty mají různé cíle </a:t>
            </a:r>
          </a:p>
          <a:p>
            <a:r>
              <a:rPr lang="cs-CZ" dirty="0"/>
              <a:t>(státy: národní prosperita, mezinárodní vliv; mezinárodní organizace: vysoká životní úroveň po celém světě, zastavení konfliktů aj., nadnárodní korporace: zisk apod.)</a:t>
            </a:r>
          </a:p>
          <a:p>
            <a:pPr lvl="2"/>
            <a:r>
              <a:rPr lang="cs-CZ" dirty="0"/>
              <a:t>úroveň spolupráce: vládní x nevládní (výměnné pobyty, sportovní turnaje)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005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2B4492-4480-4D87-918D-9A7C7E090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Disciplíny MV: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2100617-3651-4FDC-ABE9-2411D78D3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mezinárodní politika</a:t>
            </a:r>
          </a:p>
          <a:p>
            <a:pPr lvl="0"/>
            <a:r>
              <a:rPr lang="cs-CZ" dirty="0"/>
              <a:t>mezinárodní právo</a:t>
            </a:r>
          </a:p>
          <a:p>
            <a:pPr lvl="0"/>
            <a:r>
              <a:rPr lang="cs-CZ" dirty="0"/>
              <a:t>mezinárodní organizace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322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81AC31-4EED-483B-B9D6-E399462C7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INTEGRACE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804948-71BF-497C-94A4-38A6E61B8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proces prohlubování spolupráce mezi jednotlivými státy, který může zahrnovat hospodářskou, politickou, právní i bezpečnostní stránku</a:t>
            </a:r>
          </a:p>
          <a:p>
            <a:pPr lvl="0"/>
            <a:r>
              <a:rPr lang="cs-CZ" dirty="0"/>
              <a:t>cílem integrace bývá vyšší stabilita a prosperita integrujících se zemí</a:t>
            </a:r>
          </a:p>
          <a:p>
            <a:pPr lvl="0"/>
            <a:r>
              <a:rPr lang="cs-CZ" dirty="0"/>
              <a:t>státy si v buď mohou zachovat svou suverenitu (OSN), nebo se její části vzdávají ve prospěch celku (EU)</a:t>
            </a:r>
          </a:p>
          <a:p>
            <a:pPr lvl="0"/>
            <a:r>
              <a:rPr lang="cs-CZ" b="1" dirty="0"/>
              <a:t>stupně integrace:</a:t>
            </a:r>
          </a:p>
          <a:p>
            <a:pPr lvl="1"/>
            <a:r>
              <a:rPr lang="cs-CZ" b="1" dirty="0"/>
              <a:t>zóna volného obchodu – bez cel (NAFTA)</a:t>
            </a:r>
          </a:p>
          <a:p>
            <a:pPr lvl="1"/>
            <a:r>
              <a:rPr lang="cs-CZ" b="1" dirty="0"/>
              <a:t>společný trh, celní unie – jednotné clo pro nečlenské státy</a:t>
            </a:r>
          </a:p>
          <a:p>
            <a:pPr lvl="1"/>
            <a:r>
              <a:rPr lang="cs-CZ" b="1" dirty="0"/>
              <a:t>měnová unie (eurozóna)</a:t>
            </a:r>
          </a:p>
          <a:p>
            <a:pPr lvl="1"/>
            <a:r>
              <a:rPr lang="cs-CZ" b="1" dirty="0"/>
              <a:t>politická unie – absolutní sjednocení – (Z a V Německo)</a:t>
            </a:r>
          </a:p>
          <a:p>
            <a:pPr lvl="0"/>
            <a:r>
              <a:rPr lang="cs-CZ" dirty="0"/>
              <a:t>souběžně s integračními procesy ve světě dochází i k procesům dezintegračním - některé z nich zásadním způsobem ovlivnily i vývoj ČR (rozpad komunistického bloku, rozpad SSSR, zánik Československa)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771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CCBD65-27BF-49E2-BB3F-F7A49A02F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MEZISTÁTNÍ DOHODY A SMLOUVY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B9B9786-C66E-456A-8F60-60037E83A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b="1" dirty="0"/>
              <a:t>dva typy dohod:</a:t>
            </a:r>
            <a:endParaRPr lang="cs-CZ" dirty="0"/>
          </a:p>
          <a:p>
            <a:pPr lvl="1"/>
            <a:r>
              <a:rPr lang="cs-CZ" dirty="0"/>
              <a:t>deklarace→ je nezávazná, pouze se k ní přihlásí</a:t>
            </a:r>
          </a:p>
          <a:p>
            <a:pPr lvl="1"/>
            <a:r>
              <a:rPr lang="cs-CZ" dirty="0"/>
              <a:t>smlouva→ závazná, mohou je uzavírat pouze právně uznávané státy</a:t>
            </a:r>
          </a:p>
          <a:p>
            <a:pPr lvl="0"/>
            <a:r>
              <a:rPr lang="cs-CZ" dirty="0"/>
              <a:t>bilaterální (mezi dvěma státy – </a:t>
            </a:r>
            <a:r>
              <a:rPr lang="cs-CZ" dirty="0" err="1"/>
              <a:t>npř.společné</a:t>
            </a:r>
            <a:r>
              <a:rPr lang="cs-CZ" dirty="0"/>
              <a:t> elektrárny) nebo multilaterální (mezi více státy - EU)</a:t>
            </a:r>
          </a:p>
          <a:p>
            <a:pPr lvl="0"/>
            <a:r>
              <a:rPr lang="cs-CZ" dirty="0"/>
              <a:t>otevřené ( ke smlouvě se může přidat kdokoliv) nebo uzavřené (nikdo se přidat nemůže)</a:t>
            </a:r>
          </a:p>
          <a:p>
            <a:pPr lvl="0"/>
            <a:r>
              <a:rPr lang="cs-CZ" dirty="0"/>
              <a:t>regionální (platí pouze pro určité území) nebo globální→ působí na celém světě</a:t>
            </a:r>
          </a:p>
          <a:p>
            <a:pPr lvl="0"/>
            <a:r>
              <a:rPr lang="cs-CZ" dirty="0"/>
              <a:t>časově omezené nebo časově neomezené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159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B6ED0A-9D43-4EC5-8D7C-C72FA430E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DIPLOMACIE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F0AB376-8458-471B-9E3E-C63294EE7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je hlavní nástroj zahraniční politiky</a:t>
            </a:r>
          </a:p>
          <a:p>
            <a:pPr lvl="0"/>
            <a:r>
              <a:rPr lang="cs-CZ" dirty="0"/>
              <a:t>úkolem je navázání vztahů a zajištění trvalého kontaktu mezi státy</a:t>
            </a:r>
          </a:p>
          <a:p>
            <a:pPr lvl="0"/>
            <a:r>
              <a:rPr lang="cs-CZ" b="1" dirty="0"/>
              <a:t>diplomat</a:t>
            </a:r>
            <a:r>
              <a:rPr lang="cs-CZ" dirty="0"/>
              <a:t> jedná v zahraničí</a:t>
            </a:r>
          </a:p>
          <a:p>
            <a:pPr lvl="0"/>
            <a:r>
              <a:rPr lang="cs-CZ" b="1" dirty="0"/>
              <a:t>funkce diplomata</a:t>
            </a:r>
            <a:r>
              <a:rPr lang="cs-CZ" dirty="0"/>
              <a:t> : vyjednávací, reprezentační, informační, prosazuje zájmy občanů v cizí zemi</a:t>
            </a:r>
          </a:p>
          <a:p>
            <a:pPr lvl="0"/>
            <a:r>
              <a:rPr lang="cs-CZ" b="1" dirty="0"/>
              <a:t>hodnosti diplomata</a:t>
            </a:r>
            <a:r>
              <a:rPr lang="cs-CZ" dirty="0"/>
              <a:t> : velvyslanec (pověřován prezidentem); rezident; atašé (zajímá se o  jednu věc); dočasný zástupce; konzul (není zvolen vládou, zastupuje zájmy občanů v určitém území před úřady)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74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6FC10F-29E6-4D77-8270-8B4E99DFD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DC78294-6B18-4B08-B022-69906B536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534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180</Words>
  <Application>Microsoft Office PowerPoint</Application>
  <PresentationFormat>Širokoúhlá obrazovka</PresentationFormat>
  <Paragraphs>47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Mezinárodní vztahy</vt:lpstr>
      <vt:lpstr>Prezentace aplikace PowerPoint</vt:lpstr>
      <vt:lpstr>Prezentace aplikace PowerPoint</vt:lpstr>
      <vt:lpstr>Subjekty mezinárodních vztahů: </vt:lpstr>
      <vt:lpstr>Disciplíny MV: </vt:lpstr>
      <vt:lpstr>INTEGRACE </vt:lpstr>
      <vt:lpstr>MEZISTÁTNÍ DOHODY A SMLOUVY </vt:lpstr>
      <vt:lpstr>DIPLOMACIE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vztahy</dc:title>
  <dc:creator>Zdenička Pavlíková</dc:creator>
  <cp:lastModifiedBy>Pavlíková, Zdeňka</cp:lastModifiedBy>
  <cp:revision>4</cp:revision>
  <dcterms:created xsi:type="dcterms:W3CDTF">2018-05-14T16:47:18Z</dcterms:created>
  <dcterms:modified xsi:type="dcterms:W3CDTF">2019-02-12T09:26:20Z</dcterms:modified>
</cp:coreProperties>
</file>