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3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282FE-CC43-418E-9136-3C856CB9ABD3}" type="datetimeFigureOut">
              <a:rPr lang="cs-CZ" smtClean="0"/>
              <a:t>19.10.2018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104B3-5A27-44D0-B2D6-5FC392069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96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04B3-5A27-44D0-B2D6-5FC39206983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14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081C-C5CC-4D21-97BC-CAB8D1186A3E}" type="datetimeFigureOut">
              <a:rPr lang="cs-CZ" smtClean="0"/>
              <a:t>19.10.2018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24B9-9257-40F2-BBD3-CBEC0ECF71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48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081C-C5CC-4D21-97BC-CAB8D1186A3E}" type="datetimeFigureOut">
              <a:rPr lang="cs-CZ" smtClean="0"/>
              <a:t>19.10.2018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24B9-9257-40F2-BBD3-CBEC0ECF71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20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081C-C5CC-4D21-97BC-CAB8D1186A3E}" type="datetimeFigureOut">
              <a:rPr lang="cs-CZ" smtClean="0"/>
              <a:t>19.10.2018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24B9-9257-40F2-BBD3-CBEC0ECF71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69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081C-C5CC-4D21-97BC-CAB8D1186A3E}" type="datetimeFigureOut">
              <a:rPr lang="cs-CZ" smtClean="0"/>
              <a:t>19.10.2018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24B9-9257-40F2-BBD3-CBEC0ECF71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17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081C-C5CC-4D21-97BC-CAB8D1186A3E}" type="datetimeFigureOut">
              <a:rPr lang="cs-CZ" smtClean="0"/>
              <a:t>19.10.2018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24B9-9257-40F2-BBD3-CBEC0ECF71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73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081C-C5CC-4D21-97BC-CAB8D1186A3E}" type="datetimeFigureOut">
              <a:rPr lang="cs-CZ" smtClean="0"/>
              <a:t>19.10.2018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24B9-9257-40F2-BBD3-CBEC0ECF71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16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081C-C5CC-4D21-97BC-CAB8D1186A3E}" type="datetimeFigureOut">
              <a:rPr lang="cs-CZ" smtClean="0"/>
              <a:t>19.10.2018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24B9-9257-40F2-BBD3-CBEC0ECF71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81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081C-C5CC-4D21-97BC-CAB8D1186A3E}" type="datetimeFigureOut">
              <a:rPr lang="cs-CZ" smtClean="0"/>
              <a:t>19.10.2018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24B9-9257-40F2-BBD3-CBEC0ECF71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71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081C-C5CC-4D21-97BC-CAB8D1186A3E}" type="datetimeFigureOut">
              <a:rPr lang="cs-CZ" smtClean="0"/>
              <a:t>19.10.2018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24B9-9257-40F2-BBD3-CBEC0ECF71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46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081C-C5CC-4D21-97BC-CAB8D1186A3E}" type="datetimeFigureOut">
              <a:rPr lang="cs-CZ" smtClean="0"/>
              <a:t>19.10.2018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24B9-9257-40F2-BBD3-CBEC0ECF71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6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081C-C5CC-4D21-97BC-CAB8D1186A3E}" type="datetimeFigureOut">
              <a:rPr lang="cs-CZ" smtClean="0"/>
              <a:t>19.10.2018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24B9-9257-40F2-BBD3-CBEC0ECF71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9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D081C-C5CC-4D21-97BC-CAB8D1186A3E}" type="datetimeFigureOut">
              <a:rPr lang="cs-CZ" smtClean="0"/>
              <a:t>19.10.2018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724B9-9257-40F2-BBD3-CBEC0ECF71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97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EUKARYOTNÍ BUŇKA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0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8640"/>
            <a:ext cx="549734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36195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1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Membránové organely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uzavřené váčky</a:t>
            </a:r>
          </a:p>
          <a:p>
            <a:r>
              <a:rPr lang="cs-CZ" dirty="0" smtClean="0"/>
              <a:t>obsah oddělen membránou od cytoplazmy</a:t>
            </a:r>
          </a:p>
          <a:p>
            <a:r>
              <a:rPr lang="cs-CZ" dirty="0" smtClean="0"/>
              <a:t>ploché </a:t>
            </a:r>
            <a:r>
              <a:rPr lang="cs-CZ" b="1" dirty="0" smtClean="0"/>
              <a:t>váčky</a:t>
            </a:r>
            <a:r>
              <a:rPr lang="cs-CZ" dirty="0" smtClean="0"/>
              <a:t> – </a:t>
            </a:r>
            <a:r>
              <a:rPr lang="cs-CZ" b="1" dirty="0" smtClean="0"/>
              <a:t>cisterny</a:t>
            </a:r>
          </a:p>
          <a:p>
            <a:r>
              <a:rPr lang="cs-CZ" dirty="0" smtClean="0"/>
              <a:t>i jaderný obal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0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Endoplazmatické retikulum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obklopuje jádro</a:t>
            </a:r>
          </a:p>
          <a:p>
            <a:r>
              <a:rPr lang="cs-CZ" b="1" dirty="0" smtClean="0"/>
              <a:t>syntetická funkce - lipidy</a:t>
            </a:r>
          </a:p>
          <a:p>
            <a:r>
              <a:rPr lang="cs-CZ" b="1" dirty="0" smtClean="0"/>
              <a:t>přisedají ribozomy </a:t>
            </a:r>
            <a:r>
              <a:rPr lang="cs-CZ" dirty="0" smtClean="0"/>
              <a:t>– </a:t>
            </a:r>
            <a:r>
              <a:rPr lang="cs-CZ" b="1" dirty="0" smtClean="0"/>
              <a:t>syntéza bílkovin</a:t>
            </a:r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2857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58380"/>
            <a:ext cx="4032448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1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Golgiho komplex (aparát)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cisterny </a:t>
            </a:r>
            <a:r>
              <a:rPr lang="cs-CZ" b="1" dirty="0" smtClean="0"/>
              <a:t>bez ribozomů</a:t>
            </a:r>
          </a:p>
          <a:p>
            <a:r>
              <a:rPr lang="cs-CZ" dirty="0" smtClean="0"/>
              <a:t>6 cisteren </a:t>
            </a:r>
            <a:r>
              <a:rPr lang="cs-CZ" b="1" dirty="0" smtClean="0"/>
              <a:t>=</a:t>
            </a:r>
            <a:r>
              <a:rPr lang="cs-CZ" dirty="0" smtClean="0"/>
              <a:t> </a:t>
            </a:r>
            <a:r>
              <a:rPr lang="cs-CZ" b="1" dirty="0" err="1" smtClean="0"/>
              <a:t>diktyozóm</a:t>
            </a:r>
            <a:endParaRPr lang="cs-CZ" b="1" dirty="0" smtClean="0"/>
          </a:p>
          <a:p>
            <a:r>
              <a:rPr lang="cs-CZ" b="1" dirty="0" smtClean="0"/>
              <a:t>úpravna a třídírna z ER</a:t>
            </a:r>
          </a:p>
          <a:p>
            <a:r>
              <a:rPr lang="cs-CZ" dirty="0" err="1" smtClean="0"/>
              <a:t>odškrcované</a:t>
            </a:r>
            <a:r>
              <a:rPr lang="cs-CZ" dirty="0" smtClean="0"/>
              <a:t> váčky – sekrece – spojí se s plazmatickou membránou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28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21" y="1600200"/>
            <a:ext cx="685855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8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Lyzozomy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nitrobuněčné trávení</a:t>
            </a:r>
          </a:p>
          <a:p>
            <a:r>
              <a:rPr lang="cs-CZ" dirty="0" smtClean="0"/>
              <a:t>tráví bakterie, organické látky, vlastní organely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60" y="3068960"/>
            <a:ext cx="34870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05724"/>
            <a:ext cx="45243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5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Vakuola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buněčná šťáva a odpadní látky</a:t>
            </a:r>
          </a:p>
          <a:p>
            <a:r>
              <a:rPr lang="cs-CZ" dirty="0" smtClean="0"/>
              <a:t>na </a:t>
            </a:r>
            <a:r>
              <a:rPr lang="cs-CZ" smtClean="0"/>
              <a:t>povrchu tonoplast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34385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289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Semiautonomní</a:t>
            </a:r>
            <a:r>
              <a:rPr lang="cs-CZ" dirty="0" smtClean="0"/>
              <a:t> organely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mitochondrie a plastidy</a:t>
            </a:r>
          </a:p>
          <a:p>
            <a:r>
              <a:rPr lang="cs-CZ" b="1" dirty="0" smtClean="0"/>
              <a:t>vnější a vnitřní membrána</a:t>
            </a:r>
          </a:p>
          <a:p>
            <a:r>
              <a:rPr lang="cs-CZ" dirty="0" smtClean="0"/>
              <a:t>vlastní </a:t>
            </a:r>
            <a:r>
              <a:rPr lang="cs-CZ" b="1" dirty="0" smtClean="0"/>
              <a:t>DNA</a:t>
            </a:r>
          </a:p>
          <a:p>
            <a:r>
              <a:rPr lang="cs-CZ" dirty="0" smtClean="0"/>
              <a:t>rozmnožování </a:t>
            </a:r>
            <a:r>
              <a:rPr lang="cs-CZ" b="1" dirty="0" smtClean="0"/>
              <a:t>dělením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8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Mitochondrie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vnitřní membrána zřasena</a:t>
            </a:r>
          </a:p>
          <a:p>
            <a:r>
              <a:rPr lang="cs-CZ" dirty="0" smtClean="0"/>
              <a:t>složky </a:t>
            </a:r>
            <a:r>
              <a:rPr lang="cs-CZ" b="1" dirty="0" smtClean="0"/>
              <a:t>dýchacího řetězce i syntéza ATP</a:t>
            </a:r>
          </a:p>
          <a:p>
            <a:r>
              <a:rPr lang="cs-CZ" dirty="0" smtClean="0"/>
              <a:t>spotřeba kyslíku</a:t>
            </a:r>
          </a:p>
          <a:p>
            <a:r>
              <a:rPr lang="cs-CZ" b="1" dirty="0" smtClean="0"/>
              <a:t>oxidace živin</a:t>
            </a:r>
          </a:p>
          <a:p>
            <a:r>
              <a:rPr lang="cs-CZ" dirty="0" smtClean="0"/>
              <a:t>až několik tisíc v buňce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11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0425"/>
            <a:ext cx="57150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31432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0500"/>
            <a:ext cx="2705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9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cs-CZ" dirty="0" smtClean="0"/>
              <a:t>po dvou mld. let </a:t>
            </a:r>
            <a:r>
              <a:rPr lang="cs-CZ" dirty="0" smtClean="0">
                <a:sym typeface="Wingdings" panose="05000000000000000000" pitchFamily="2" charset="2"/>
              </a:rPr>
              <a:t> eukaryotní buňky</a:t>
            </a:r>
          </a:p>
          <a:p>
            <a:r>
              <a:rPr lang="cs-CZ" b="1" dirty="0" smtClean="0">
                <a:sym typeface="Wingdings" panose="05000000000000000000" pitchFamily="2" charset="2"/>
              </a:rPr>
              <a:t>před 600 mil. let </a:t>
            </a:r>
            <a:r>
              <a:rPr lang="cs-CZ" dirty="0" smtClean="0">
                <a:sym typeface="Wingdings" panose="05000000000000000000" pitchFamily="2" charset="2"/>
              </a:rPr>
              <a:t>– </a:t>
            </a:r>
            <a:r>
              <a:rPr lang="cs-CZ" b="1" dirty="0" smtClean="0">
                <a:sym typeface="Wingdings" panose="05000000000000000000" pitchFamily="2" charset="2"/>
              </a:rPr>
              <a:t>mnohobuněčné</a:t>
            </a:r>
            <a:r>
              <a:rPr lang="cs-CZ" dirty="0" smtClean="0">
                <a:sym typeface="Wingdings" panose="05000000000000000000" pitchFamily="2" charset="2"/>
              </a:rPr>
              <a:t> organismy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vznik nejasný – mezistupeň se nezachoval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větší než </a:t>
            </a:r>
            <a:r>
              <a:rPr lang="cs-CZ" dirty="0" err="1" smtClean="0">
                <a:sym typeface="Wingdings" panose="05000000000000000000" pitchFamily="2" charset="2"/>
              </a:rPr>
              <a:t>prokaryotní</a:t>
            </a:r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řada organel</a:t>
            </a:r>
          </a:p>
          <a:p>
            <a:r>
              <a:rPr lang="cs-CZ" b="1" dirty="0" smtClean="0">
                <a:sym typeface="Wingdings" panose="05000000000000000000" pitchFamily="2" charset="2"/>
              </a:rPr>
              <a:t>složité jádro oddělené</a:t>
            </a:r>
            <a:r>
              <a:rPr lang="cs-CZ" dirty="0" smtClean="0">
                <a:sym typeface="Wingdings" panose="05000000000000000000" pitchFamily="2" charset="2"/>
              </a:rPr>
              <a:t> od cytoplazmy</a:t>
            </a:r>
          </a:p>
          <a:p>
            <a:r>
              <a:rPr lang="cs-CZ" b="1" dirty="0" smtClean="0">
                <a:sym typeface="Wingdings" panose="05000000000000000000" pitchFamily="2" charset="2"/>
              </a:rPr>
              <a:t>membránové organely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bílkovinné útvary tvořící </a:t>
            </a:r>
            <a:r>
              <a:rPr lang="cs-CZ" b="1" dirty="0" smtClean="0">
                <a:sym typeface="Wingdings" panose="05000000000000000000" pitchFamily="2" charset="2"/>
              </a:rPr>
              <a:t>cytoskelet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cytosol – protoplazma mezi organelami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7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Plastidy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 smtClean="0"/>
              <a:t>leukoplasty</a:t>
            </a:r>
            <a:r>
              <a:rPr lang="cs-CZ" dirty="0" smtClean="0"/>
              <a:t> – bez barviv</a:t>
            </a:r>
          </a:p>
          <a:p>
            <a:pPr marL="0" indent="0">
              <a:buNone/>
            </a:pPr>
            <a:r>
              <a:rPr lang="cs-CZ" b="1" dirty="0" smtClean="0"/>
              <a:t>chloroplasty</a:t>
            </a:r>
            <a:r>
              <a:rPr lang="cs-CZ" dirty="0" smtClean="0"/>
              <a:t> – </a:t>
            </a:r>
            <a:r>
              <a:rPr lang="cs-CZ" b="1" dirty="0" smtClean="0"/>
              <a:t>zelené</a:t>
            </a:r>
            <a:r>
              <a:rPr lang="cs-CZ" dirty="0" smtClean="0"/>
              <a:t> barvivo </a:t>
            </a:r>
            <a:r>
              <a:rPr lang="cs-CZ" b="1" dirty="0" smtClean="0"/>
              <a:t>chlorofyl</a:t>
            </a:r>
          </a:p>
          <a:p>
            <a:pPr marL="0" indent="0">
              <a:buNone/>
            </a:pPr>
            <a:r>
              <a:rPr lang="cs-CZ" b="1" dirty="0" smtClean="0"/>
              <a:t>chromoplasty</a:t>
            </a:r>
            <a:r>
              <a:rPr lang="cs-CZ" dirty="0" smtClean="0"/>
              <a:t> – </a:t>
            </a:r>
            <a:r>
              <a:rPr lang="cs-CZ" b="1" dirty="0" smtClean="0"/>
              <a:t>žlutá, červená a modrá </a:t>
            </a:r>
            <a:r>
              <a:rPr lang="cs-CZ" dirty="0" smtClean="0"/>
              <a:t>barviva - </a:t>
            </a:r>
            <a:r>
              <a:rPr lang="cs-CZ" b="1" dirty="0" smtClean="0"/>
              <a:t>karotenoidy</a:t>
            </a:r>
          </a:p>
          <a:p>
            <a:pPr marL="0" indent="0">
              <a:buNone/>
            </a:pPr>
            <a:r>
              <a:rPr lang="cs-CZ" dirty="0" smtClean="0"/>
              <a:t>- původ z </a:t>
            </a:r>
            <a:r>
              <a:rPr lang="cs-CZ" dirty="0" err="1" smtClean="0"/>
              <a:t>protoplastidů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3169853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0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Chromoplasty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40" y="1600200"/>
            <a:ext cx="63031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6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Chloroplasty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39144"/>
            <a:ext cx="57150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8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uvnitř </a:t>
            </a:r>
            <a:r>
              <a:rPr lang="cs-CZ" b="1" dirty="0" smtClean="0"/>
              <a:t>membránový systém </a:t>
            </a:r>
            <a:r>
              <a:rPr lang="cs-CZ" b="1" dirty="0" err="1" smtClean="0"/>
              <a:t>thylakoidů</a:t>
            </a:r>
            <a:endParaRPr lang="cs-CZ" b="1" dirty="0" smtClean="0"/>
          </a:p>
          <a:p>
            <a:r>
              <a:rPr lang="cs-CZ" dirty="0" err="1" smtClean="0"/>
              <a:t>thylakoidy</a:t>
            </a:r>
            <a:r>
              <a:rPr lang="cs-CZ" dirty="0" smtClean="0"/>
              <a:t> – </a:t>
            </a:r>
            <a:r>
              <a:rPr lang="cs-CZ" dirty="0" err="1" smtClean="0"/>
              <a:t>fotosystémy</a:t>
            </a:r>
            <a:r>
              <a:rPr lang="cs-CZ" dirty="0" smtClean="0"/>
              <a:t> s chlorofylem</a:t>
            </a:r>
          </a:p>
          <a:p>
            <a:r>
              <a:rPr lang="cs-CZ" b="1" dirty="0" smtClean="0"/>
              <a:t>fotosyntéza</a:t>
            </a:r>
            <a:endParaRPr lang="cs-CZ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367994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56699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1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mitochondrie a chloroplasty se </a:t>
            </a:r>
            <a:r>
              <a:rPr lang="cs-CZ" b="1" dirty="0" smtClean="0"/>
              <a:t>vyvinuly z </a:t>
            </a:r>
            <a:r>
              <a:rPr lang="cs-CZ" b="1" dirty="0" err="1" smtClean="0"/>
              <a:t>prokaryotních</a:t>
            </a:r>
            <a:r>
              <a:rPr lang="cs-CZ" b="1" dirty="0" smtClean="0"/>
              <a:t> symbiotických buněk</a:t>
            </a:r>
          </a:p>
          <a:p>
            <a:r>
              <a:rPr lang="cs-CZ" dirty="0" smtClean="0"/>
              <a:t>mitochondrie z aerobních bakterií</a:t>
            </a:r>
          </a:p>
          <a:p>
            <a:r>
              <a:rPr lang="cs-CZ" dirty="0" smtClean="0"/>
              <a:t>chloroplast z bakterií podobných sinicím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99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Plazmatická membrána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neobsahuje dýchací řetězec</a:t>
            </a:r>
          </a:p>
          <a:p>
            <a:r>
              <a:rPr lang="cs-CZ" dirty="0" smtClean="0"/>
              <a:t>přenos živin a iontů</a:t>
            </a:r>
          </a:p>
          <a:p>
            <a:r>
              <a:rPr lang="cs-CZ" dirty="0" smtClean="0"/>
              <a:t>schopnost fagocytózy – pohlcování cizích částeček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28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Cytoskelet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soustava </a:t>
            </a:r>
            <a:r>
              <a:rPr lang="cs-CZ" b="1" dirty="0" smtClean="0"/>
              <a:t>vláknitých bílkovin uvnitř cytoplazmy</a:t>
            </a:r>
          </a:p>
          <a:p>
            <a:r>
              <a:rPr lang="cs-CZ" dirty="0" smtClean="0"/>
              <a:t>opora a pohyb buňky</a:t>
            </a:r>
          </a:p>
          <a:p>
            <a:r>
              <a:rPr lang="cs-CZ" dirty="0" smtClean="0"/>
              <a:t>největší novinka u </a:t>
            </a:r>
            <a:r>
              <a:rPr lang="cs-CZ" dirty="0" err="1" smtClean="0"/>
              <a:t>eukaryot</a:t>
            </a:r>
            <a:endParaRPr lang="cs-CZ" dirty="0" smtClean="0"/>
          </a:p>
          <a:p>
            <a:r>
              <a:rPr lang="cs-CZ" b="1" dirty="0" smtClean="0"/>
              <a:t>mikrotubuly </a:t>
            </a:r>
          </a:p>
          <a:p>
            <a:pPr marL="0" indent="0">
              <a:buNone/>
            </a:pPr>
            <a:r>
              <a:rPr lang="cs-CZ" b="1" dirty="0" smtClean="0"/>
              <a:t>a </a:t>
            </a:r>
            <a:r>
              <a:rPr lang="cs-CZ" b="1" dirty="0" err="1" smtClean="0"/>
              <a:t>mikroflamenta</a:t>
            </a:r>
            <a:endParaRPr lang="cs-CZ" b="1" dirty="0" smtClean="0"/>
          </a:p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79" y="2984376"/>
            <a:ext cx="3582540" cy="346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6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mikrotubuly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duté trubičky</a:t>
            </a:r>
          </a:p>
          <a:p>
            <a:pPr>
              <a:buFontTx/>
              <a:buChar char="-"/>
            </a:pPr>
            <a:r>
              <a:rPr lang="cs-CZ" dirty="0" smtClean="0"/>
              <a:t>bílkovina tubulin</a:t>
            </a:r>
          </a:p>
          <a:p>
            <a:pPr>
              <a:buFontTx/>
              <a:buChar char="-"/>
            </a:pPr>
            <a:r>
              <a:rPr lang="cs-CZ" dirty="0" smtClean="0"/>
              <a:t>paprsky ze středu buňky</a:t>
            </a:r>
          </a:p>
          <a:p>
            <a:pPr>
              <a:buFontTx/>
              <a:buChar char="-"/>
            </a:pPr>
            <a:r>
              <a:rPr lang="cs-CZ" dirty="0" smtClean="0"/>
              <a:t>tvoří dělivé vřeténko</a:t>
            </a:r>
          </a:p>
          <a:p>
            <a:pPr>
              <a:buFontTx/>
              <a:buChar char="-"/>
            </a:pPr>
            <a:r>
              <a:rPr lang="cs-CZ" dirty="0" smtClean="0"/>
              <a:t>základ bičíků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7" y="116632"/>
            <a:ext cx="5715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40767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0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mikrofilamenty</a:t>
            </a:r>
          </a:p>
          <a:p>
            <a:pPr>
              <a:buFontTx/>
              <a:buChar char="-"/>
            </a:pPr>
            <a:r>
              <a:rPr lang="cs-CZ" dirty="0" smtClean="0"/>
              <a:t>bílkovina aktin</a:t>
            </a:r>
          </a:p>
          <a:p>
            <a:pPr>
              <a:buFontTx/>
              <a:buChar char="-"/>
            </a:pPr>
            <a:r>
              <a:rPr lang="cs-CZ" dirty="0" smtClean="0"/>
              <a:t>dvojité řetízky</a:t>
            </a:r>
          </a:p>
          <a:p>
            <a:pPr>
              <a:buFontTx/>
              <a:buChar char="-"/>
            </a:pPr>
            <a:r>
              <a:rPr lang="cs-CZ" dirty="0" smtClean="0"/>
              <a:t>tenčí než mikrotubuly</a:t>
            </a:r>
          </a:p>
          <a:p>
            <a:pPr>
              <a:buFontTx/>
              <a:buChar char="-"/>
            </a:pPr>
            <a:r>
              <a:rPr lang="cs-CZ" dirty="0" smtClean="0"/>
              <a:t>pohyb</a:t>
            </a:r>
          </a:p>
          <a:p>
            <a:pPr>
              <a:buFontTx/>
              <a:buChar char="-"/>
            </a:pPr>
            <a:r>
              <a:rPr lang="cs-CZ" dirty="0" smtClean="0"/>
              <a:t>přidružuje se i bílkovina </a:t>
            </a:r>
            <a:r>
              <a:rPr lang="cs-CZ" dirty="0" err="1" smtClean="0"/>
              <a:t>myosin</a:t>
            </a:r>
            <a:r>
              <a:rPr lang="cs-CZ" dirty="0" smtClean="0"/>
              <a:t> – štěpí DNA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4744"/>
            <a:ext cx="3686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09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Buněčný cyklus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posloupnost dějů od jednoho dělení k druhému</a:t>
            </a:r>
          </a:p>
          <a:p>
            <a:r>
              <a:rPr lang="cs-CZ" dirty="0" smtClean="0"/>
              <a:t>další fáze nastává až po dokončení fáze předcházející</a:t>
            </a:r>
          </a:p>
          <a:p>
            <a:pPr marL="0" indent="0">
              <a:buNone/>
            </a:pPr>
            <a:r>
              <a:rPr lang="cs-CZ" dirty="0" smtClean="0"/>
              <a:t>G1 fáze – růst a syntéza bílkovin</a:t>
            </a:r>
          </a:p>
          <a:p>
            <a:pPr marL="0" indent="0">
              <a:buNone/>
            </a:pPr>
            <a:r>
              <a:rPr lang="cs-CZ" dirty="0" smtClean="0"/>
              <a:t>S fáze – replikace DNA, syntéza bílkovin pro stavbu chromozomů</a:t>
            </a:r>
          </a:p>
          <a:p>
            <a:pPr marL="0" indent="0">
              <a:buNone/>
            </a:pPr>
            <a:r>
              <a:rPr lang="cs-CZ" dirty="0" smtClean="0"/>
              <a:t>G2 fáze – krátká</a:t>
            </a:r>
          </a:p>
          <a:p>
            <a:pPr marL="0" indent="0">
              <a:buNone/>
            </a:pPr>
            <a:r>
              <a:rPr lang="cs-CZ" dirty="0" smtClean="0"/>
              <a:t>M fáze – mitóza – dělení jádra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4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eukaryotní buňka rostlinná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38" y="1600200"/>
            <a:ext cx="781532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Mitóza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změny jádra a mikrotubulů</a:t>
            </a:r>
          </a:p>
          <a:p>
            <a:r>
              <a:rPr lang="cs-CZ" dirty="0" smtClean="0"/>
              <a:t>každý z nové dvojice chromozomů se dostane do jedné z buněk</a:t>
            </a:r>
          </a:p>
          <a:p>
            <a:r>
              <a:rPr lang="cs-CZ" dirty="0" smtClean="0"/>
              <a:t>počet i složení chromozomů stejné v dceřiné i mateřské buňce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93432"/>
            <a:ext cx="7050360" cy="256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6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Meióza a pohlavní rozmnožování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meióza – souvisí s pohlavním rozmnožováním</a:t>
            </a:r>
          </a:p>
          <a:p>
            <a:r>
              <a:rPr lang="cs-CZ" dirty="0" smtClean="0"/>
              <a:t>tělní buňky diploidní – 2 sady chromozomů </a:t>
            </a:r>
            <a:r>
              <a:rPr lang="cs-CZ" dirty="0" smtClean="0">
                <a:sym typeface="Wingdings" panose="05000000000000000000" pitchFamily="2" charset="2"/>
              </a:rPr>
              <a:t> homologické chromozomy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gamety – haploidní – jednoduchá sada chromozomů  splynutí jader  zygota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vznik gamet z diploidních buněk  meióza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4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629854" cy="410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9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pohlavního rozmnožování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nepohlavní rozmnožování – všechny organismy totožné</a:t>
            </a:r>
          </a:p>
          <a:p>
            <a:pPr>
              <a:buFontTx/>
              <a:buChar char="-"/>
            </a:pPr>
            <a:r>
              <a:rPr lang="cs-CZ" dirty="0" smtClean="0"/>
              <a:t>udržuje heterogenitu populace</a:t>
            </a:r>
          </a:p>
          <a:p>
            <a:pPr>
              <a:buFontTx/>
              <a:buChar char="-"/>
            </a:pPr>
            <a:r>
              <a:rPr lang="cs-CZ" dirty="0" smtClean="0"/>
              <a:t>kombinace genů, které nebyly v mateřském organismu</a:t>
            </a:r>
          </a:p>
          <a:p>
            <a:pPr>
              <a:buFontTx/>
              <a:buChar char="-"/>
            </a:pPr>
            <a:r>
              <a:rPr lang="cs-CZ" dirty="0" smtClean="0"/>
              <a:t>fungování přírodního výběru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21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Evoluční význam eukaryotní organizace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jednobuněčné organismy</a:t>
            </a:r>
          </a:p>
          <a:p>
            <a:pPr>
              <a:buFontTx/>
              <a:buChar char="-"/>
            </a:pPr>
            <a:r>
              <a:rPr lang="cs-CZ" dirty="0" smtClean="0"/>
              <a:t>rostliny – jednobuněčné řasy</a:t>
            </a:r>
          </a:p>
          <a:p>
            <a:pPr>
              <a:buFontTx/>
              <a:buChar char="-"/>
            </a:pPr>
            <a:r>
              <a:rPr lang="cs-CZ" dirty="0" smtClean="0"/>
              <a:t>živočichové – jednobuněční prvoci</a:t>
            </a:r>
          </a:p>
          <a:p>
            <a:pPr>
              <a:buFontTx/>
              <a:buChar char="-"/>
            </a:pPr>
            <a:r>
              <a:rPr lang="cs-CZ" dirty="0" smtClean="0"/>
              <a:t>houby – jednobuněčné kvasinky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 rozmanitost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31596" y="891952"/>
            <a:ext cx="18573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797" y="3054127"/>
            <a:ext cx="19621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797" y="499629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1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>
              <a:buFont typeface="Wingdings"/>
              <a:buChar char="à"/>
            </a:pPr>
            <a:r>
              <a:rPr lang="cs-CZ" dirty="0" smtClean="0">
                <a:sym typeface="Wingdings" panose="05000000000000000000" pitchFamily="2" charset="2"/>
              </a:rPr>
              <a:t>vznik mnohobuněčných organismů – tkáňové buňky</a:t>
            </a:r>
          </a:p>
          <a:p>
            <a:pPr marL="0" indent="0">
              <a:buNone/>
            </a:pPr>
            <a:r>
              <a:rPr lang="cs-CZ" b="1" u="sng" dirty="0" smtClean="0">
                <a:sym typeface="Wingdings" panose="05000000000000000000" pitchFamily="2" charset="2"/>
              </a:rPr>
              <a:t>živočišná buňka</a:t>
            </a:r>
          </a:p>
          <a:p>
            <a:pPr>
              <a:buFontTx/>
              <a:buChar char="-"/>
            </a:pPr>
            <a:r>
              <a:rPr lang="cs-CZ" b="1" dirty="0" smtClean="0">
                <a:sym typeface="Wingdings" panose="05000000000000000000" pitchFamily="2" charset="2"/>
              </a:rPr>
              <a:t>nemá plastidy, buněčnou stěnu, vakuoly, </a:t>
            </a:r>
            <a:r>
              <a:rPr lang="cs-CZ" dirty="0" smtClean="0">
                <a:sym typeface="Wingdings" panose="05000000000000000000" pitchFamily="2" charset="2"/>
              </a:rPr>
              <a:t>jeden </a:t>
            </a:r>
            <a:r>
              <a:rPr lang="cs-CZ" dirty="0" err="1" smtClean="0">
                <a:sym typeface="Wingdings" panose="05000000000000000000" pitchFamily="2" charset="2"/>
              </a:rPr>
              <a:t>diktyozóm</a:t>
            </a:r>
            <a:endParaRPr lang="cs-CZ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b="1" u="sng" dirty="0" smtClean="0"/>
              <a:t>rostlinná buňka</a:t>
            </a:r>
          </a:p>
          <a:p>
            <a:pPr>
              <a:buFontTx/>
              <a:buChar char="-"/>
            </a:pPr>
            <a:r>
              <a:rPr lang="cs-CZ" b="1" dirty="0" smtClean="0"/>
              <a:t>buněčná stěna s celulózou, plastidy, </a:t>
            </a:r>
            <a:r>
              <a:rPr lang="cs-CZ" dirty="0" smtClean="0"/>
              <a:t>více </a:t>
            </a:r>
            <a:r>
              <a:rPr lang="cs-CZ" dirty="0" err="1" smtClean="0"/>
              <a:t>diktyozómů</a:t>
            </a:r>
            <a:r>
              <a:rPr lang="cs-CZ" b="1" dirty="0" smtClean="0"/>
              <a:t>, velké vakuoly</a:t>
            </a:r>
          </a:p>
          <a:p>
            <a:pPr marL="0" indent="0">
              <a:buNone/>
            </a:pPr>
            <a:r>
              <a:rPr lang="cs-CZ" b="1" u="sng" dirty="0" smtClean="0"/>
              <a:t>buňka hub</a:t>
            </a:r>
          </a:p>
          <a:p>
            <a:pPr>
              <a:buFontTx/>
              <a:buChar char="-"/>
            </a:pPr>
            <a:r>
              <a:rPr lang="cs-CZ" dirty="0" smtClean="0"/>
              <a:t>netvoří pravé tkáně – podhoubí</a:t>
            </a:r>
          </a:p>
          <a:p>
            <a:pPr>
              <a:buFontTx/>
              <a:buChar char="-"/>
            </a:pPr>
            <a:r>
              <a:rPr lang="cs-CZ" b="1" dirty="0" smtClean="0"/>
              <a:t>neobsahuje </a:t>
            </a:r>
            <a:r>
              <a:rPr lang="cs-CZ" b="1" dirty="0" smtClean="0"/>
              <a:t>plastidy, buněčná stěna z chitinu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32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buňky mají různý tvar a funkci</a:t>
            </a:r>
          </a:p>
          <a:p>
            <a:r>
              <a:rPr lang="cs-CZ" dirty="0" smtClean="0"/>
              <a:t>všechny tyto buňky vznikly mitotickým dělením z jedné buňky – zygoty </a:t>
            </a:r>
            <a:r>
              <a:rPr lang="cs-CZ" dirty="0" smtClean="0">
                <a:sym typeface="Wingdings" panose="05000000000000000000" pitchFamily="2" charset="2"/>
              </a:rPr>
              <a:t> totožné genové vybavení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vše na svém místě, v pravý čas, vše navzájem připojeno  organismus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všechny buňky mají gen pro hemoglobin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ten pouze v červených krvinkách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94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855" y="75420"/>
            <a:ext cx="5544490" cy="678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0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lidském jádře – 100 tisíc genů</a:t>
            </a:r>
          </a:p>
          <a:p>
            <a:r>
              <a:rPr lang="cs-CZ" dirty="0" smtClean="0"/>
              <a:t>zbytek chromozomů – regulační funkce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2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eukaryotní buňka živočišná</a:t>
            </a:r>
            <a:endParaRPr lang="cs-CZ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97" y="1600200"/>
            <a:ext cx="778500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9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 a syntéza bílkovin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Jádro</a:t>
            </a:r>
            <a:r>
              <a:rPr lang="cs-CZ" dirty="0" smtClean="0"/>
              <a:t> = nukleus</a:t>
            </a:r>
          </a:p>
          <a:p>
            <a:pPr>
              <a:buFontTx/>
              <a:buChar char="-"/>
            </a:pPr>
            <a:r>
              <a:rPr lang="cs-CZ" dirty="0" smtClean="0"/>
              <a:t>obsahuje </a:t>
            </a:r>
            <a:r>
              <a:rPr lang="cs-CZ" b="1" dirty="0" smtClean="0"/>
              <a:t>DNA</a:t>
            </a:r>
            <a:r>
              <a:rPr lang="cs-CZ" dirty="0" smtClean="0"/>
              <a:t> – delší – u člověka </a:t>
            </a:r>
            <a:r>
              <a:rPr lang="cs-CZ" b="1" dirty="0" smtClean="0"/>
              <a:t>1 m</a:t>
            </a:r>
          </a:p>
          <a:p>
            <a:pPr>
              <a:buFontTx/>
              <a:buChar char="-"/>
            </a:pPr>
            <a:r>
              <a:rPr lang="cs-CZ" dirty="0" smtClean="0"/>
              <a:t>dvojité řetězce – </a:t>
            </a:r>
            <a:r>
              <a:rPr lang="cs-CZ" b="1" dirty="0" smtClean="0"/>
              <a:t>chromozomy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26384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01008"/>
            <a:ext cx="40481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1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Chromozom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9879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876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0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dirty="0" smtClean="0"/>
              <a:t>dvoušroubovice DNA</a:t>
            </a:r>
          </a:p>
          <a:p>
            <a:r>
              <a:rPr lang="cs-CZ" dirty="0" smtClean="0"/>
              <a:t>není cyklická</a:t>
            </a:r>
          </a:p>
          <a:p>
            <a:r>
              <a:rPr lang="cs-CZ" dirty="0" smtClean="0"/>
              <a:t>replikace může začít na více místech najednou</a:t>
            </a:r>
          </a:p>
          <a:p>
            <a:r>
              <a:rPr lang="cs-CZ" dirty="0" smtClean="0"/>
              <a:t>centromera– váže se na vlákna dělícího vřeténka při dělení</a:t>
            </a:r>
          </a:p>
          <a:p>
            <a:r>
              <a:rPr lang="cs-CZ" dirty="0" smtClean="0"/>
              <a:t>konce – </a:t>
            </a:r>
            <a:r>
              <a:rPr lang="cs-CZ" dirty="0" err="1" smtClean="0"/>
              <a:t>telomery</a:t>
            </a:r>
            <a:endParaRPr lang="cs-CZ" dirty="0" smtClean="0"/>
          </a:p>
          <a:p>
            <a:r>
              <a:rPr lang="cs-CZ" b="1" dirty="0" smtClean="0"/>
              <a:t>viditelné</a:t>
            </a:r>
            <a:r>
              <a:rPr lang="cs-CZ" dirty="0" smtClean="0"/>
              <a:t> v buňce jen </a:t>
            </a:r>
            <a:r>
              <a:rPr lang="cs-CZ" b="1" dirty="0" smtClean="0"/>
              <a:t>pokud se dělí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 zkrácení a ztluštění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06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jadérko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 nebo více</a:t>
            </a:r>
          </a:p>
          <a:p>
            <a:r>
              <a:rPr lang="cs-CZ" dirty="0" smtClean="0"/>
              <a:t>obsahují </a:t>
            </a:r>
            <a:r>
              <a:rPr lang="cs-CZ" b="1" dirty="0" smtClean="0"/>
              <a:t>RNA</a:t>
            </a:r>
          </a:p>
          <a:p>
            <a:r>
              <a:rPr lang="cs-CZ" dirty="0" smtClean="0"/>
              <a:t>kódují ribozomální RNA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25050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4013962" cy="328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4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jaderný obal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obaluje jádro</a:t>
            </a:r>
          </a:p>
          <a:p>
            <a:r>
              <a:rPr lang="cs-CZ" b="1" dirty="0" smtClean="0"/>
              <a:t>dvojitá membrána</a:t>
            </a:r>
          </a:p>
          <a:p>
            <a:r>
              <a:rPr lang="cs-CZ" b="1" dirty="0" smtClean="0"/>
              <a:t>póry</a:t>
            </a:r>
            <a:r>
              <a:rPr lang="cs-CZ" dirty="0" smtClean="0"/>
              <a:t> – výměna materiálu mezi jádrem a cytoplazmou</a:t>
            </a:r>
          </a:p>
          <a:p>
            <a:r>
              <a:rPr lang="cs-CZ" b="1" dirty="0" smtClean="0"/>
              <a:t>ribozomy ven z jádra </a:t>
            </a:r>
            <a:r>
              <a:rPr lang="cs-CZ" dirty="0" smtClean="0"/>
              <a:t>– volně nebo na endoplazmatickém retikulu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97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624</Words>
  <Application>Microsoft Office PowerPoint</Application>
  <PresentationFormat>Předvádění na obrazovce (4:3)</PresentationFormat>
  <Paragraphs>142</Paragraphs>
  <Slides>38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 systému Office</vt:lpstr>
      <vt:lpstr>EUKARYOTNÍ BUŇKA</vt:lpstr>
      <vt:lpstr>Prezentace aplikace PowerPoint</vt:lpstr>
      <vt:lpstr>eukaryotní buňka rostlinná</vt:lpstr>
      <vt:lpstr>eukaryotní buňka živočišná</vt:lpstr>
      <vt:lpstr>Jádro a syntéza bílkovin</vt:lpstr>
      <vt:lpstr>Chromozom</vt:lpstr>
      <vt:lpstr>Prezentace aplikace PowerPoint</vt:lpstr>
      <vt:lpstr>jadérko</vt:lpstr>
      <vt:lpstr>jaderný obal</vt:lpstr>
      <vt:lpstr>Prezentace aplikace PowerPoint</vt:lpstr>
      <vt:lpstr>Membránové organely</vt:lpstr>
      <vt:lpstr>Endoplazmatické retikulum</vt:lpstr>
      <vt:lpstr>Golgiho komplex (aparát)</vt:lpstr>
      <vt:lpstr>Prezentace aplikace PowerPoint</vt:lpstr>
      <vt:lpstr>Lyzozomy</vt:lpstr>
      <vt:lpstr>Vakuola</vt:lpstr>
      <vt:lpstr>Semiautonomní organely</vt:lpstr>
      <vt:lpstr>Mitochondrie</vt:lpstr>
      <vt:lpstr>Prezentace aplikace PowerPoint</vt:lpstr>
      <vt:lpstr>Plastidy</vt:lpstr>
      <vt:lpstr>Chromoplasty</vt:lpstr>
      <vt:lpstr>Chloroplasty</vt:lpstr>
      <vt:lpstr>Prezentace aplikace PowerPoint</vt:lpstr>
      <vt:lpstr>Prezentace aplikace PowerPoint</vt:lpstr>
      <vt:lpstr>Plazmatická membrána</vt:lpstr>
      <vt:lpstr>Cytoskelet</vt:lpstr>
      <vt:lpstr>Prezentace aplikace PowerPoint</vt:lpstr>
      <vt:lpstr>Prezentace aplikace PowerPoint</vt:lpstr>
      <vt:lpstr>Buněčný cyklus</vt:lpstr>
      <vt:lpstr>Mitóza</vt:lpstr>
      <vt:lpstr>Meióza a pohlavní rozmnožování</vt:lpstr>
      <vt:lpstr>Prezentace aplikace PowerPoint</vt:lpstr>
      <vt:lpstr>význam pohlavního rozmnožování</vt:lpstr>
      <vt:lpstr>Evoluční význam eukaryotní organizace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EUKARYOTNÍ BUŇKA</dc:title>
  <dc:creator>František</dc:creator>
  <cp:lastModifiedBy>Suchý, František</cp:lastModifiedBy>
  <cp:revision>30</cp:revision>
  <dcterms:created xsi:type="dcterms:W3CDTF">2014-10-13T19:25:56Z</dcterms:created>
  <dcterms:modified xsi:type="dcterms:W3CDTF">2018-10-19T10:55:23Z</dcterms:modified>
</cp:coreProperties>
</file>