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8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47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5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05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95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96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0767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516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36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03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CE13-E5BE-42E1-8F2A-D73E48321070}" type="datetimeFigureOut">
              <a:rPr lang="cs-CZ" smtClean="0"/>
              <a:t>5.10.2016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22882-41CD-4F53-B556-51B5E1F7AF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25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BAKTERIÁLNÍ CHROMOZOM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 JEHO FUNKCE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8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řetěz stočen do </a:t>
            </a:r>
            <a:r>
              <a:rPr lang="cs-CZ" b="1" dirty="0" smtClean="0"/>
              <a:t>dvoušroubovice</a:t>
            </a:r>
            <a:endParaRPr lang="cs-CZ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1" y="2281238"/>
            <a:ext cx="3308029" cy="381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86013"/>
            <a:ext cx="3528392" cy="335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08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pomocí enzymu DNA polymeráza</a:t>
            </a:r>
          </a:p>
          <a:p>
            <a:r>
              <a:rPr lang="cs-CZ" dirty="0" smtClean="0"/>
              <a:t>od počátku se DNA rozvíjí </a:t>
            </a:r>
            <a:r>
              <a:rPr lang="cs-CZ" dirty="0" smtClean="0">
                <a:sym typeface="Wingdings" panose="05000000000000000000" pitchFamily="2" charset="2"/>
              </a:rPr>
              <a:t> až na konec uzavřeného chromozomu bakterie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dvě dvoušroubovice – dva identické chromozomy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35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Nukleové kyseliny a syntéza bílkovin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bílkoviny a aminokyseliny – podobná rozmanitost jako u DNA</a:t>
            </a:r>
          </a:p>
          <a:p>
            <a:r>
              <a:rPr lang="cs-CZ" dirty="0" smtClean="0"/>
              <a:t>u bílkovin se projeví v chemických vlastnostech</a:t>
            </a:r>
          </a:p>
          <a:p>
            <a:r>
              <a:rPr lang="cs-CZ" dirty="0" smtClean="0"/>
              <a:t>posloupnost bází kóduje pořadí aminokyselin</a:t>
            </a:r>
          </a:p>
          <a:p>
            <a:r>
              <a:rPr lang="cs-CZ" dirty="0" smtClean="0"/>
              <a:t>4 báze v DNA – 20 aminokyselin</a:t>
            </a:r>
          </a:p>
          <a:p>
            <a:r>
              <a:rPr lang="cs-CZ" dirty="0" smtClean="0"/>
              <a:t>určeno trojicí sousedních bází – kodón</a:t>
            </a:r>
          </a:p>
          <a:p>
            <a:r>
              <a:rPr lang="cs-CZ" dirty="0" smtClean="0"/>
              <a:t>genetický kód – soubor všech trojic určující všech 20 aminokyselin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71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66770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68188"/>
            <a:ext cx="2627784" cy="27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543572"/>
            <a:ext cx="4079307" cy="140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3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gen</a:t>
            </a:r>
            <a:r>
              <a:rPr lang="cs-CZ" dirty="0" smtClean="0"/>
              <a:t> – </a:t>
            </a:r>
            <a:r>
              <a:rPr lang="cs-CZ" b="1" dirty="0" smtClean="0"/>
              <a:t>úsek na DNA, který odpovídá jedné bílkovině</a:t>
            </a:r>
            <a:r>
              <a:rPr lang="cs-CZ" dirty="0" smtClean="0"/>
              <a:t> – počátek 20. století – jednotka dědičnosti; o 50 let později teprve chemická podstata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09629"/>
            <a:ext cx="3333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70" y="3717032"/>
            <a:ext cx="358140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4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Informační RNA = </a:t>
            </a:r>
            <a:r>
              <a:rPr lang="cs-CZ" dirty="0" err="1" smtClean="0"/>
              <a:t>mRNA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vznik bílkovin je zprostředkován RNA</a:t>
            </a:r>
          </a:p>
          <a:p>
            <a:r>
              <a:rPr lang="cs-CZ" dirty="0" smtClean="0"/>
              <a:t>nositel zápisu pořadí aminokyselin v bílkovině</a:t>
            </a:r>
          </a:p>
          <a:p>
            <a:r>
              <a:rPr lang="cs-CZ" dirty="0" smtClean="0"/>
              <a:t>vzniká </a:t>
            </a:r>
            <a:r>
              <a:rPr lang="cs-CZ" b="1" dirty="0" smtClean="0"/>
              <a:t>přepisem = transkripcí </a:t>
            </a:r>
            <a:r>
              <a:rPr lang="cs-CZ" dirty="0" smtClean="0"/>
              <a:t>úseku DNA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09439"/>
            <a:ext cx="4572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299420"/>
            <a:ext cx="47625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3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podobný princip jako u replikace</a:t>
            </a:r>
          </a:p>
          <a:p>
            <a:r>
              <a:rPr lang="cs-CZ" dirty="0" smtClean="0"/>
              <a:t>katalyzuje enzymový komplex – RNA-</a:t>
            </a:r>
            <a:r>
              <a:rPr lang="cs-CZ" dirty="0" err="1" smtClean="0"/>
              <a:t>polymerása</a:t>
            </a:r>
            <a:endParaRPr lang="cs-CZ" dirty="0" smtClean="0"/>
          </a:p>
          <a:p>
            <a:r>
              <a:rPr lang="cs-CZ" dirty="0" smtClean="0"/>
              <a:t>naváže se na DNA v místě promotor </a:t>
            </a: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 err="1" smtClean="0">
                <a:sym typeface="Wingdings" panose="05000000000000000000" pitchFamily="2" charset="2"/>
              </a:rPr>
              <a:t>jednořetězcová</a:t>
            </a:r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 err="1" smtClean="0">
                <a:sym typeface="Wingdings" panose="05000000000000000000" pitchFamily="2" charset="2"/>
              </a:rPr>
              <a:t>mRNA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přenosová RNA – </a:t>
            </a:r>
            <a:r>
              <a:rPr lang="cs-CZ" dirty="0" err="1" smtClean="0">
                <a:sym typeface="Wingdings" panose="05000000000000000000" pitchFamily="2" charset="2"/>
              </a:rPr>
              <a:t>tRNA</a:t>
            </a:r>
            <a:r>
              <a:rPr lang="cs-CZ" dirty="0" smtClean="0">
                <a:sym typeface="Wingdings" panose="05000000000000000000" pitchFamily="2" charset="2"/>
              </a:rPr>
              <a:t> – nese trojici bází – tzv. </a:t>
            </a:r>
            <a:r>
              <a:rPr lang="cs-CZ" dirty="0" err="1" smtClean="0">
                <a:sym typeface="Wingdings" panose="05000000000000000000" pitchFamily="2" charset="2"/>
              </a:rPr>
              <a:t>antikodón</a:t>
            </a:r>
            <a:r>
              <a:rPr lang="cs-CZ" dirty="0" smtClean="0">
                <a:sym typeface="Wingdings" panose="05000000000000000000" pitchFamily="2" charset="2"/>
              </a:rPr>
              <a:t> – každá aminokyselina má svou přenosovou 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14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druhý konec RNA – aminokyselina</a:t>
            </a:r>
          </a:p>
          <a:p>
            <a:pPr marL="0" indent="0">
              <a:buNone/>
            </a:pPr>
            <a:r>
              <a:rPr lang="cs-CZ" dirty="0" smtClean="0"/>
              <a:t>=&gt; může vzniknout molekula bílkoviny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4032448" cy="405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066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děj probíhá v ribozomech – obsahují </a:t>
            </a:r>
            <a:r>
              <a:rPr lang="cs-CZ" dirty="0" err="1" smtClean="0"/>
              <a:t>rRNA</a:t>
            </a:r>
            <a:r>
              <a:rPr lang="cs-CZ" dirty="0" smtClean="0"/>
              <a:t> (ribozomální RNA)</a:t>
            </a:r>
          </a:p>
          <a:p>
            <a:r>
              <a:rPr lang="cs-CZ" dirty="0" smtClean="0"/>
              <a:t>každý dvě podjednotky – velká a malá</a:t>
            </a:r>
          </a:p>
          <a:p>
            <a:r>
              <a:rPr lang="cs-CZ" dirty="0" smtClean="0"/>
              <a:t>ve velké – </a:t>
            </a:r>
            <a:r>
              <a:rPr lang="cs-CZ" b="1" dirty="0" smtClean="0"/>
              <a:t>překlad = translace </a:t>
            </a:r>
            <a:r>
              <a:rPr lang="cs-CZ" dirty="0" smtClean="0"/>
              <a:t>– kodón a </a:t>
            </a:r>
            <a:r>
              <a:rPr lang="cs-CZ" dirty="0" err="1" smtClean="0"/>
              <a:t>antikodón</a:t>
            </a:r>
            <a:r>
              <a:rPr lang="cs-CZ" dirty="0" smtClean="0"/>
              <a:t> k sobě </a:t>
            </a:r>
            <a:r>
              <a:rPr lang="cs-CZ" dirty="0" smtClean="0">
                <a:sym typeface="Wingdings" panose="05000000000000000000" pitchFamily="2" charset="2"/>
              </a:rPr>
              <a:t> posun o tři báze  polypeptidové vazby molekula bílkoviny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50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" y="404664"/>
            <a:ext cx="913529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78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syntéza bílkovin a enzymů</a:t>
            </a:r>
          </a:p>
          <a:p>
            <a:r>
              <a:rPr lang="cs-CZ" dirty="0" smtClean="0"/>
              <a:t>rozmnožování a dědičnost</a:t>
            </a:r>
          </a:p>
          <a:p>
            <a:r>
              <a:rPr lang="cs-CZ" dirty="0" smtClean="0"/>
              <a:t>do poloviny 20. století otázky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b="1" dirty="0" smtClean="0">
                <a:sym typeface="Wingdings" panose="05000000000000000000" pitchFamily="2" charset="2"/>
              </a:rPr>
              <a:t>objev struktury a funkce nukleových kyselin 1953 James Watson, Francis Crick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847" y="908720"/>
            <a:ext cx="27241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5313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45496"/>
            <a:ext cx="27622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64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syntéza bílkovin vyžaduje:</a:t>
            </a:r>
          </a:p>
          <a:p>
            <a:pPr>
              <a:buFontTx/>
              <a:buChar char="-"/>
            </a:pPr>
            <a:r>
              <a:rPr lang="cs-CZ" b="1" dirty="0" smtClean="0"/>
              <a:t>přítomnost aminokyselin</a:t>
            </a:r>
          </a:p>
          <a:p>
            <a:pPr>
              <a:buFontTx/>
              <a:buChar char="-"/>
            </a:pPr>
            <a:r>
              <a:rPr lang="cs-CZ" b="1" dirty="0" smtClean="0"/>
              <a:t>enzymy</a:t>
            </a:r>
          </a:p>
          <a:p>
            <a:pPr>
              <a:buFontTx/>
              <a:buChar char="-"/>
            </a:pPr>
            <a:r>
              <a:rPr lang="cs-CZ" b="1" dirty="0" smtClean="0"/>
              <a:t>ATP</a:t>
            </a:r>
          </a:p>
          <a:p>
            <a:pPr>
              <a:buFontTx/>
              <a:buChar char="-"/>
            </a:pPr>
            <a:r>
              <a:rPr lang="cs-CZ" dirty="0" smtClean="0"/>
              <a:t>vzorová molekula </a:t>
            </a:r>
            <a:r>
              <a:rPr lang="cs-CZ" dirty="0" err="1" smtClean="0"/>
              <a:t>mRNA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molekuly </a:t>
            </a:r>
            <a:r>
              <a:rPr lang="cs-CZ" dirty="0" err="1" smtClean="0"/>
              <a:t>tRNA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84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Plazmidy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kruhová DNA mimo chromozom</a:t>
            </a:r>
          </a:p>
          <a:p>
            <a:r>
              <a:rPr lang="cs-CZ" dirty="0" smtClean="0"/>
              <a:t>vlastní geny nedůležité pro život</a:t>
            </a:r>
          </a:p>
          <a:p>
            <a:r>
              <a:rPr lang="cs-CZ" dirty="0" smtClean="0"/>
              <a:t>konjugace bakterií = spájení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3038"/>
            <a:ext cx="3604916" cy="4224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97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biologie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určí písmenko po písmenku </a:t>
            </a:r>
            <a:r>
              <a:rPr lang="cs-CZ" b="1" dirty="0" smtClean="0"/>
              <a:t>strukturu DNA</a:t>
            </a:r>
          </a:p>
          <a:p>
            <a:r>
              <a:rPr lang="cs-CZ" dirty="0" smtClean="0"/>
              <a:t>vloží do chromozomu nový gen</a:t>
            </a:r>
          </a:p>
          <a:p>
            <a:r>
              <a:rPr lang="cs-CZ" b="1" dirty="0" smtClean="0"/>
              <a:t>rozpozná vadný gen</a:t>
            </a:r>
          </a:p>
          <a:p>
            <a:r>
              <a:rPr lang="cs-CZ" dirty="0" smtClean="0"/>
              <a:t>úvahy o evoluci…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37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PLAZMATICKÁ MEMBRÁNA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7 </a:t>
            </a:r>
            <a:r>
              <a:rPr lang="cs-CZ" dirty="0" err="1" smtClean="0"/>
              <a:t>nm</a:t>
            </a:r>
            <a:r>
              <a:rPr lang="cs-CZ" dirty="0" smtClean="0"/>
              <a:t> tenká vrstvička</a:t>
            </a:r>
          </a:p>
          <a:p>
            <a:r>
              <a:rPr lang="cs-CZ" b="1" dirty="0" smtClean="0"/>
              <a:t>složená z fosfolipidů</a:t>
            </a:r>
            <a:endParaRPr lang="cs-CZ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4762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12975"/>
            <a:ext cx="3456384" cy="268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69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2 části:</a:t>
            </a:r>
          </a:p>
          <a:p>
            <a:pPr marL="0" indent="0">
              <a:buNone/>
            </a:pPr>
            <a:r>
              <a:rPr lang="cs-CZ" b="1" dirty="0" err="1" smtClean="0"/>
              <a:t>nesmáčivá</a:t>
            </a:r>
            <a:r>
              <a:rPr lang="cs-CZ" dirty="0" smtClean="0"/>
              <a:t> –– od vody se odvracejí, nepřichází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do styku s vodou</a:t>
            </a:r>
          </a:p>
          <a:p>
            <a:pPr marL="0" indent="0">
              <a:buNone/>
            </a:pPr>
            <a:r>
              <a:rPr lang="cs-CZ" b="1" dirty="0" err="1" smtClean="0"/>
              <a:t>smáčivá</a:t>
            </a:r>
            <a:r>
              <a:rPr lang="cs-CZ" dirty="0" smtClean="0"/>
              <a:t> – </a:t>
            </a:r>
            <a:r>
              <a:rPr lang="cs-CZ" dirty="0"/>
              <a:t>vrstva na </a:t>
            </a:r>
            <a:r>
              <a:rPr lang="cs-CZ" dirty="0" smtClean="0"/>
              <a:t>povrchu, </a:t>
            </a:r>
            <a:r>
              <a:rPr lang="cs-CZ" b="1" dirty="0" smtClean="0"/>
              <a:t>jsou v dotyku</a:t>
            </a:r>
          </a:p>
          <a:p>
            <a:pPr marL="0" indent="0">
              <a:buNone/>
            </a:pPr>
            <a:r>
              <a:rPr lang="cs-CZ" b="1" dirty="0"/>
              <a:t> </a:t>
            </a:r>
            <a:r>
              <a:rPr lang="cs-CZ" b="1" dirty="0" smtClean="0"/>
              <a:t>                 s vodou</a:t>
            </a:r>
          </a:p>
          <a:p>
            <a:pPr>
              <a:buFontTx/>
              <a:buChar char="-"/>
            </a:pPr>
            <a:r>
              <a:rPr lang="cs-CZ" dirty="0" smtClean="0"/>
              <a:t>zrcadlově souměrná dvojvrstva</a:t>
            </a:r>
          </a:p>
          <a:p>
            <a:pPr>
              <a:buFontTx/>
              <a:buChar char="-"/>
            </a:pPr>
            <a:r>
              <a:rPr lang="cs-CZ" dirty="0" smtClean="0"/>
              <a:t>nepropustné pro bílkoviny, živiny, ATP a produkty metabolismu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721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bílkovinné </a:t>
            </a:r>
            <a:r>
              <a:rPr lang="cs-CZ" dirty="0" smtClean="0"/>
              <a:t>přenašeče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výměna látek mezi buňkou a prostředím</a:t>
            </a:r>
          </a:p>
          <a:p>
            <a:r>
              <a:rPr lang="cs-CZ" dirty="0" smtClean="0"/>
              <a:t>napříč membránou – průnik určitých látek</a:t>
            </a:r>
          </a:p>
          <a:p>
            <a:r>
              <a:rPr lang="cs-CZ" dirty="0" smtClean="0"/>
              <a:t>získávají živiny i ze zředěných roztoků</a:t>
            </a:r>
            <a:r>
              <a:rPr lang="cs-CZ" dirty="0" smtClean="0">
                <a:sym typeface="Wingdings" panose="05000000000000000000" pitchFamily="2" charset="2"/>
              </a:rPr>
              <a:t> aktivní transport – vyžaduje ATP</a:t>
            </a:r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984" y="3356992"/>
            <a:ext cx="3744416" cy="339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67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iontové pumpy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101752"/>
            <a:ext cx="8229600" cy="32075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čerpají ionty</a:t>
            </a:r>
          </a:p>
          <a:p>
            <a:r>
              <a:rPr lang="cs-CZ" dirty="0" smtClean="0"/>
              <a:t>udržují rozdíly koncentrace iontů mezi buňkou a prostředím</a:t>
            </a:r>
          </a:p>
          <a:p>
            <a:r>
              <a:rPr lang="cs-CZ" dirty="0" smtClean="0"/>
              <a:t>v cytoplazmě více iontů draselných než sodných </a:t>
            </a:r>
            <a:r>
              <a:rPr lang="cs-CZ" dirty="0" smtClean="0">
                <a:sym typeface="Wingdings" panose="05000000000000000000" pitchFamily="2" charset="2"/>
              </a:rPr>
              <a:t> rozdíl elektrického potenciálu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cytoplazma negativně nabitá vůči prostředí</a:t>
            </a: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37" y="0"/>
            <a:ext cx="27622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571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63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dýchací řetěz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uvolňování energie při oxidaci živin</a:t>
            </a:r>
          </a:p>
          <a:p>
            <a:r>
              <a:rPr lang="cs-CZ" dirty="0" smtClean="0"/>
              <a:t>vázaná enzymová soustava – váže energii do ATP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2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bakteriální bičík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pohyb</a:t>
            </a:r>
          </a:p>
          <a:p>
            <a:r>
              <a:rPr lang="cs-CZ" dirty="0" smtClean="0"/>
              <a:t>14 </a:t>
            </a:r>
            <a:r>
              <a:rPr lang="cs-CZ" dirty="0" err="1" smtClean="0"/>
              <a:t>nm</a:t>
            </a:r>
            <a:r>
              <a:rPr lang="cs-CZ" dirty="0" smtClean="0"/>
              <a:t> spirálně stočené vlákno</a:t>
            </a:r>
          </a:p>
          <a:p>
            <a:r>
              <a:rPr lang="cs-CZ" dirty="0" smtClean="0"/>
              <a:t>mnohem delší než buňka</a:t>
            </a:r>
          </a:p>
          <a:p>
            <a:r>
              <a:rPr lang="cs-CZ" dirty="0" smtClean="0"/>
              <a:t>zakotven v plazmatické membráně </a:t>
            </a:r>
            <a:r>
              <a:rPr lang="cs-CZ" dirty="0" smtClean="0">
                <a:sym typeface="Wingdings" panose="05000000000000000000" pitchFamily="2" charset="2"/>
              </a:rPr>
              <a:t> otáčení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spotřeba energie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1 i více bičíků</a:t>
            </a:r>
            <a:endParaRPr lang="cs-CZ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236" y="3861048"/>
            <a:ext cx="4187145" cy="28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692696"/>
            <a:ext cx="2095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vždy levotočivý</a:t>
            </a:r>
          </a:p>
          <a:p>
            <a:r>
              <a:rPr lang="cs-CZ" dirty="0" smtClean="0"/>
              <a:t>může se ale pohybovat i vpravo – otáčení na místě</a:t>
            </a:r>
          </a:p>
          <a:p>
            <a:r>
              <a:rPr lang="cs-CZ" dirty="0" smtClean="0"/>
              <a:t>vlevo - pohyb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71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Nukleové kyseliny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obrovská molekula</a:t>
            </a:r>
          </a:p>
          <a:p>
            <a:r>
              <a:rPr lang="cs-CZ" dirty="0" smtClean="0"/>
              <a:t>jeden nevětvený řetězec</a:t>
            </a:r>
          </a:p>
          <a:p>
            <a:r>
              <a:rPr lang="cs-CZ" dirty="0" smtClean="0"/>
              <a:t>stavební jednotky - nukleotidy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6920"/>
            <a:ext cx="2963362" cy="320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38" y="3068960"/>
            <a:ext cx="3203562" cy="37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61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5485874" cy="590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4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BUNĚČNÁ STĚNA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16424"/>
          </a:xfrm>
        </p:spPr>
        <p:txBody>
          <a:bodyPr/>
          <a:lstStyle/>
          <a:p>
            <a:r>
              <a:rPr lang="cs-CZ" b="1" dirty="0" smtClean="0"/>
              <a:t>pevná slupka</a:t>
            </a:r>
          </a:p>
          <a:p>
            <a:r>
              <a:rPr lang="cs-CZ" dirty="0" smtClean="0"/>
              <a:t>vytváří ji buňka</a:t>
            </a:r>
          </a:p>
          <a:p>
            <a:r>
              <a:rPr lang="cs-CZ" dirty="0" smtClean="0"/>
              <a:t>složité cukry spojené peptidy </a:t>
            </a:r>
            <a:r>
              <a:rPr lang="cs-CZ" dirty="0" smtClean="0">
                <a:sym typeface="Wingdings" panose="05000000000000000000" pitchFamily="2" charset="2"/>
              </a:rPr>
              <a:t></a:t>
            </a:r>
            <a:r>
              <a:rPr lang="cs-CZ" b="1" dirty="0" err="1" smtClean="0">
                <a:sym typeface="Wingdings" panose="05000000000000000000" pitchFamily="2" charset="2"/>
              </a:rPr>
              <a:t>peptidoglykany</a:t>
            </a:r>
            <a:r>
              <a:rPr lang="cs-CZ" dirty="0" smtClean="0">
                <a:sym typeface="Wingdings" panose="05000000000000000000" pitchFamily="2" charset="2"/>
              </a:rPr>
              <a:t> – pouze u </a:t>
            </a:r>
            <a:r>
              <a:rPr lang="cs-CZ" dirty="0" err="1" smtClean="0">
                <a:sym typeface="Wingdings" panose="05000000000000000000" pitchFamily="2" charset="2"/>
              </a:rPr>
              <a:t>prokaryot</a:t>
            </a: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podmiňuje i tvar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není překážka pro pohyb iontů a molekul</a:t>
            </a:r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62345"/>
            <a:ext cx="3990109" cy="371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038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55" y="1600200"/>
            <a:ext cx="656829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32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důležitá pro přežití v zředěném prostředí</a:t>
            </a:r>
          </a:p>
          <a:p>
            <a:r>
              <a:rPr lang="cs-CZ" dirty="0" smtClean="0"/>
              <a:t>ve zředěnějším prostředí nasává do buňky vodu </a:t>
            </a:r>
            <a:r>
              <a:rPr lang="cs-CZ" dirty="0" smtClean="0">
                <a:sym typeface="Wingdings" panose="05000000000000000000" pitchFamily="2" charset="2"/>
              </a:rPr>
              <a:t> osmotický tlak z cytoplazmy – nedovoluje rozšiřovat plazmatickou membránu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02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difúze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 přecházení látek s vyšší koncentrací do míst o nižší koncentraci</a:t>
            </a:r>
            <a:r>
              <a:rPr lang="cs-CZ" dirty="0" smtClean="0">
                <a:sym typeface="Wingdings" panose="05000000000000000000" pitchFamily="2" charset="2"/>
              </a:rPr>
              <a:t> vyrovnání koncentrace</a:t>
            </a:r>
            <a:endParaRPr lang="cs-CZ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96443"/>
            <a:ext cx="762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osmóza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pasivní transport přes polopropustnou membránu</a:t>
            </a:r>
          </a:p>
          <a:p>
            <a:r>
              <a:rPr lang="cs-CZ" dirty="0" smtClean="0"/>
              <a:t>migruje voda a nikoliv jiné molekuly </a:t>
            </a:r>
            <a:r>
              <a:rPr lang="cs-CZ" dirty="0" smtClean="0">
                <a:sym typeface="Wingdings" panose="05000000000000000000" pitchFamily="2" charset="2"/>
              </a:rPr>
              <a:t> koncentrovanější roztok</a:t>
            </a:r>
            <a:endParaRPr lang="cs-CZ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6578"/>
            <a:ext cx="54102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5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Rozmnožování prokaryotických buněk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dělení</a:t>
            </a:r>
          </a:p>
          <a:p>
            <a:pPr>
              <a:buFontTx/>
              <a:buChar char="-"/>
            </a:pPr>
            <a:r>
              <a:rPr lang="cs-CZ" dirty="0" smtClean="0"/>
              <a:t>předchází mu replikace DNA</a:t>
            </a:r>
          </a:p>
          <a:p>
            <a:pPr>
              <a:buFontTx/>
              <a:buChar char="-"/>
            </a:pPr>
            <a:r>
              <a:rPr lang="cs-CZ" dirty="0" smtClean="0"/>
              <a:t>chromozomy přichyceny k plazmatické membráně – oddalují se </a:t>
            </a:r>
            <a:r>
              <a:rPr lang="cs-CZ" dirty="0" smtClean="0">
                <a:sym typeface="Wingdings" panose="05000000000000000000" pitchFamily="2" charset="2"/>
              </a:rPr>
              <a:t> vytváření přepážky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43815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15" y="452988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16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mohou se oddělit nebo tvoří řetízky</a:t>
            </a:r>
          </a:p>
          <a:p>
            <a:r>
              <a:rPr lang="cs-CZ" dirty="0" smtClean="0"/>
              <a:t>krátce po rozdělení – replikace DNA </a:t>
            </a:r>
            <a:r>
              <a:rPr lang="cs-CZ" dirty="0" smtClean="0">
                <a:sym typeface="Wingdings" panose="05000000000000000000" pitchFamily="2" charset="2"/>
              </a:rPr>
              <a:t> další dělení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generační doba – doba od jednoho k dalšímu dělení - 20 minut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9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tvorba </a:t>
            </a:r>
            <a:r>
              <a:rPr lang="cs-CZ" dirty="0" err="1" smtClean="0"/>
              <a:t>spór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= sporulace</a:t>
            </a:r>
          </a:p>
          <a:p>
            <a:pPr>
              <a:buFontTx/>
              <a:buChar char="-"/>
            </a:pPr>
            <a:r>
              <a:rPr lang="cs-CZ" dirty="0" smtClean="0"/>
              <a:t>diferenciace buňky</a:t>
            </a:r>
          </a:p>
          <a:p>
            <a:pPr>
              <a:buFontTx/>
              <a:buChar char="-"/>
            </a:pPr>
            <a:r>
              <a:rPr lang="cs-CZ" b="1" dirty="0" smtClean="0"/>
              <a:t>vysušený buněčný obsah </a:t>
            </a:r>
            <a:r>
              <a:rPr lang="cs-CZ" dirty="0" smtClean="0"/>
              <a:t>(protoplazma)</a:t>
            </a:r>
          </a:p>
          <a:p>
            <a:pPr>
              <a:buFontTx/>
              <a:buChar char="-"/>
            </a:pPr>
            <a:r>
              <a:rPr lang="cs-CZ" dirty="0" smtClean="0"/>
              <a:t>odolné vůči teplotě i záření</a:t>
            </a:r>
          </a:p>
          <a:p>
            <a:pPr>
              <a:buFontTx/>
              <a:buChar char="-"/>
            </a:pPr>
            <a:r>
              <a:rPr lang="cs-CZ" b="1" dirty="0" err="1" smtClean="0"/>
              <a:t>pasteurizace</a:t>
            </a:r>
            <a:r>
              <a:rPr lang="cs-CZ" b="1" dirty="0" smtClean="0"/>
              <a:t> – živé bakterie hynou do 20 minut</a:t>
            </a:r>
          </a:p>
          <a:p>
            <a:pPr>
              <a:buFontTx/>
              <a:buChar char="-"/>
            </a:pPr>
            <a:r>
              <a:rPr lang="cs-CZ" b="1" dirty="0" smtClean="0"/>
              <a:t>sterilizace – 120°C – usmrcení i </a:t>
            </a:r>
            <a:r>
              <a:rPr lang="cs-CZ" b="1" dirty="0" err="1" smtClean="0"/>
              <a:t>spór</a:t>
            </a:r>
            <a:endParaRPr lang="cs-CZ" b="1" dirty="0" smtClean="0"/>
          </a:p>
          <a:p>
            <a:pPr>
              <a:buFontTx/>
              <a:buChar char="-"/>
            </a:pPr>
            <a:r>
              <a:rPr lang="cs-CZ" dirty="0" smtClean="0"/>
              <a:t>při zvlhčení </a:t>
            </a:r>
            <a:r>
              <a:rPr lang="cs-CZ" dirty="0" err="1" smtClean="0"/>
              <a:t>spóra</a:t>
            </a:r>
            <a:r>
              <a:rPr lang="cs-CZ" dirty="0" smtClean="0"/>
              <a:t> vyklíčí – Clostridium, </a:t>
            </a:r>
            <a:r>
              <a:rPr lang="cs-CZ" dirty="0" err="1" smtClean="0"/>
              <a:t>Bacillus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284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87823"/>
            <a:ext cx="3384376" cy="270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36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cukr – ribóza, deoxyribóza</a:t>
            </a:r>
          </a:p>
          <a:p>
            <a:r>
              <a:rPr lang="cs-CZ" b="1" dirty="0" smtClean="0"/>
              <a:t>kyselina fosforečná</a:t>
            </a:r>
          </a:p>
          <a:p>
            <a:r>
              <a:rPr lang="cs-CZ" b="1" dirty="0" smtClean="0"/>
              <a:t>dusíkatá báze</a:t>
            </a:r>
          </a:p>
          <a:p>
            <a:pPr marL="0" indent="0">
              <a:buNone/>
            </a:pPr>
            <a:r>
              <a:rPr lang="cs-CZ" dirty="0" smtClean="0"/>
              <a:t>podle druhu cukru:</a:t>
            </a:r>
          </a:p>
          <a:p>
            <a:pPr marL="0" indent="0">
              <a:buNone/>
            </a:pPr>
            <a:r>
              <a:rPr lang="cs-CZ" b="1" dirty="0" smtClean="0"/>
              <a:t>RNA</a:t>
            </a:r>
          </a:p>
          <a:p>
            <a:pPr marL="0" indent="0">
              <a:buNone/>
            </a:pPr>
            <a:r>
              <a:rPr lang="cs-CZ" b="1" dirty="0" smtClean="0"/>
              <a:t>DNA</a:t>
            </a:r>
          </a:p>
          <a:p>
            <a:pPr marL="0" indent="0">
              <a:buNone/>
            </a:pPr>
            <a:r>
              <a:rPr lang="cs-CZ" dirty="0" smtClean="0"/>
              <a:t>- různé funkce, vzájemně se doplňují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60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dusíkaté báze:</a:t>
            </a:r>
          </a:p>
          <a:p>
            <a:pPr>
              <a:buFontTx/>
              <a:buChar char="-"/>
            </a:pPr>
            <a:r>
              <a:rPr lang="cs-CZ" dirty="0" smtClean="0"/>
              <a:t>adenin A</a:t>
            </a:r>
          </a:p>
          <a:p>
            <a:pPr>
              <a:buFontTx/>
              <a:buChar char="-"/>
            </a:pPr>
            <a:r>
              <a:rPr lang="cs-CZ" dirty="0" err="1" smtClean="0"/>
              <a:t>thymin</a:t>
            </a:r>
            <a:r>
              <a:rPr lang="cs-CZ" dirty="0" smtClean="0"/>
              <a:t> T (pouze v DNA)</a:t>
            </a:r>
          </a:p>
          <a:p>
            <a:pPr>
              <a:buFontTx/>
              <a:buChar char="-"/>
            </a:pPr>
            <a:r>
              <a:rPr lang="cs-CZ" dirty="0" smtClean="0"/>
              <a:t>uracil U (pouze v RNA)</a:t>
            </a:r>
          </a:p>
          <a:p>
            <a:pPr>
              <a:buFontTx/>
              <a:buChar char="-"/>
            </a:pPr>
            <a:r>
              <a:rPr lang="cs-CZ" dirty="0" smtClean="0"/>
              <a:t>cytosin C</a:t>
            </a:r>
          </a:p>
          <a:p>
            <a:pPr>
              <a:buFontTx/>
              <a:buChar char="-"/>
            </a:pPr>
            <a:r>
              <a:rPr lang="cs-CZ" dirty="0" smtClean="0"/>
              <a:t>guanin G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875155" cy="325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6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DEOXYRIBONUKLEOVÁ KYSELINA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bakteriální chromozom</a:t>
            </a:r>
          </a:p>
          <a:p>
            <a:r>
              <a:rPr lang="cs-CZ" b="1" dirty="0" smtClean="0"/>
              <a:t>nositelka dědičných vlastností všech organismů</a:t>
            </a:r>
          </a:p>
          <a:p>
            <a:r>
              <a:rPr lang="cs-CZ" dirty="0" smtClean="0"/>
              <a:t>za vhodných podmínek – kopírování </a:t>
            </a:r>
            <a:r>
              <a:rPr lang="cs-CZ" dirty="0" smtClean="0">
                <a:sym typeface="Wingdings" panose="05000000000000000000" pitchFamily="2" charset="2"/>
              </a:rPr>
              <a:t> nové totožné molekuly = replikace – rozmnožování buněk</a:t>
            </a:r>
          </a:p>
          <a:p>
            <a:r>
              <a:rPr lang="cs-CZ" dirty="0" smtClean="0">
                <a:sym typeface="Wingdings" panose="05000000000000000000" pitchFamily="2" charset="2"/>
              </a:rPr>
              <a:t>podmínky: nukleotidy, energie, enzymy a vzorová DNA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1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2337"/>
            <a:ext cx="8229600" cy="436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01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 chromozomu </a:t>
            </a:r>
            <a:r>
              <a:rPr lang="cs-CZ" b="1" dirty="0" err="1" smtClean="0"/>
              <a:t>dvouřetězcová</a:t>
            </a:r>
            <a:r>
              <a:rPr lang="cs-CZ" dirty="0" smtClean="0"/>
              <a:t> DNA – vazby mezi bázemi</a:t>
            </a:r>
          </a:p>
          <a:p>
            <a:r>
              <a:rPr lang="cs-CZ" dirty="0" smtClean="0"/>
              <a:t>komplementární báze:</a:t>
            </a:r>
          </a:p>
          <a:p>
            <a:pPr marL="0" indent="0">
              <a:buNone/>
            </a:pPr>
            <a:r>
              <a:rPr lang="cs-CZ" dirty="0" smtClean="0"/>
              <a:t>A – T</a:t>
            </a:r>
          </a:p>
          <a:p>
            <a:pPr marL="0" indent="0">
              <a:buNone/>
            </a:pPr>
            <a:r>
              <a:rPr lang="cs-CZ" dirty="0" smtClean="0"/>
              <a:t>T – A</a:t>
            </a:r>
          </a:p>
          <a:p>
            <a:pPr marL="0" indent="0">
              <a:buNone/>
            </a:pPr>
            <a:r>
              <a:rPr lang="cs-CZ" dirty="0" smtClean="0"/>
              <a:t>C – G</a:t>
            </a:r>
          </a:p>
          <a:p>
            <a:pPr marL="0" indent="0">
              <a:buNone/>
            </a:pPr>
            <a:r>
              <a:rPr lang="cs-CZ" dirty="0" smtClean="0"/>
              <a:t>G – C</a:t>
            </a:r>
          </a:p>
          <a:p>
            <a:pPr marL="0" indent="0">
              <a:buNone/>
            </a:pPr>
            <a:r>
              <a:rPr lang="cs-CZ" dirty="0" smtClean="0"/>
              <a:t>- každé bázi jednoho řetězce odpovídá komplementární báze v řetězci druhém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18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732" y="1600200"/>
            <a:ext cx="63045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9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739</Words>
  <Application>Microsoft Office PowerPoint</Application>
  <PresentationFormat>Předvádění na obrazovce (4:3)</PresentationFormat>
  <Paragraphs>135</Paragraphs>
  <Slides>39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BAKTERIÁLNÍ CHROMOZOM </vt:lpstr>
      <vt:lpstr>Prezentace aplikace PowerPoint</vt:lpstr>
      <vt:lpstr>Nukleové kyseliny</vt:lpstr>
      <vt:lpstr>Prezentace aplikace PowerPoint</vt:lpstr>
      <vt:lpstr>Prezentace aplikace PowerPoint</vt:lpstr>
      <vt:lpstr>DEOXYRIBONUKLEOVÁ KYSELINA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Nukleové kyseliny a syntéza bílkovin</vt:lpstr>
      <vt:lpstr>Prezentace aplikace PowerPoint</vt:lpstr>
      <vt:lpstr>Prezentace aplikace PowerPoint</vt:lpstr>
      <vt:lpstr>Informační RNA = mRNA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Plazmidy</vt:lpstr>
      <vt:lpstr>Molekulární biologie</vt:lpstr>
      <vt:lpstr>PLAZMATICKÁ MEMBRÁNA</vt:lpstr>
      <vt:lpstr>Prezentace aplikace PowerPoint</vt:lpstr>
      <vt:lpstr>bílkovinné přenašeče</vt:lpstr>
      <vt:lpstr>iontové pumpy</vt:lpstr>
      <vt:lpstr>dýchací řetěz</vt:lpstr>
      <vt:lpstr>bakteriální bičík</vt:lpstr>
      <vt:lpstr>Prezentace aplikace PowerPoint</vt:lpstr>
      <vt:lpstr>Prezentace aplikace PowerPoint</vt:lpstr>
      <vt:lpstr>BUNĚČNÁ STĚNA</vt:lpstr>
      <vt:lpstr>Prezentace aplikace PowerPoint</vt:lpstr>
      <vt:lpstr>Prezentace aplikace PowerPoint</vt:lpstr>
      <vt:lpstr>difúze</vt:lpstr>
      <vt:lpstr>osmóza</vt:lpstr>
      <vt:lpstr>Rozmnožování prokaryotických buněk</vt:lpstr>
      <vt:lpstr>Prezentace aplikace PowerPoint</vt:lpstr>
      <vt:lpstr>tvorba spór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BAKTERIÁLNÍ CHROMOZOM</dc:title>
  <dc:creator>František</dc:creator>
  <cp:lastModifiedBy>Suchý, František</cp:lastModifiedBy>
  <cp:revision>26</cp:revision>
  <dcterms:created xsi:type="dcterms:W3CDTF">2014-09-25T19:05:43Z</dcterms:created>
  <dcterms:modified xsi:type="dcterms:W3CDTF">2016-10-05T09:12:21Z</dcterms:modified>
</cp:coreProperties>
</file>