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70" r:id="rId4"/>
    <p:sldId id="277" r:id="rId5"/>
    <p:sldId id="274" r:id="rId6"/>
    <p:sldId id="275" r:id="rId7"/>
    <p:sldId id="278" r:id="rId8"/>
    <p:sldId id="276" r:id="rId9"/>
    <p:sldId id="279" r:id="rId10"/>
    <p:sldId id="271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72" r:id="rId19"/>
    <p:sldId id="265" r:id="rId20"/>
    <p:sldId id="266" r:id="rId21"/>
    <p:sldId id="267" r:id="rId22"/>
    <p:sldId id="268" r:id="rId2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3653" autoAdjust="0"/>
  </p:normalViewPr>
  <p:slideViewPr>
    <p:cSldViewPr>
      <p:cViewPr varScale="1">
        <p:scale>
          <a:sx n="90" d="100"/>
          <a:sy n="90" d="100"/>
        </p:scale>
        <p:origin x="-60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D9EB76-BA5F-4DB8-9BE3-0CAC6A7015F4}" type="datetimeFigureOut">
              <a:rPr lang="cs-CZ" smtClean="0"/>
              <a:t>25.9.2018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631E11-6490-478B-8875-3F83EF8218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7217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 senzomotorické vývojové stadium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(0 až 2 roky)</a:t>
            </a: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důležitými procesy v tomto stadiu jsou motorická aktivita (pohyby),  vnímání a  „experimentování“ </a:t>
            </a: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dítě začíná odlišovat sebe sama od objektů kolem, buduje se u něj pojem   stálosti objektu, což svědčí o mentální reprezentaci nepřítomného objektu</a:t>
            </a: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lokomoce – otevírá prostor k poznání</a:t>
            </a: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ruce již mohou sloužit k manipulaci: začíná chodit (rozvoj jemné motoriky)</a:t>
            </a: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rozvoj řeči, ale není to dominantní: první slova</a:t>
            </a: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elementární zvědavost: dítě zajímá prostor, který ho obklopuje (dudlík,…)</a:t>
            </a: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reflexivita: reakce bez úvahy, bez předchozího uvědomění, reflexní reakce</a:t>
            </a: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účelovost: více reakcí na něco, již jde za konečným cílem (př.: pláč – přijde matka)</a:t>
            </a:r>
          </a:p>
          <a:p>
            <a:pPr lvl="0"/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inf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zprostředkuje činnost dítěte a styk s okolím, přímé vnímání, motorické akty</a:t>
            </a: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vrozený reflex, procvičená odpověď – začlenění do kontextu povinností</a:t>
            </a: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4-8 měsíc předvídání následků svých činností – kruhová reakce (udělá pohyb, promyslí, udělá znovu, protože ví reakci)</a:t>
            </a: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 měsíců – začíná rozlišovat mezi prostředkem a cílem – něčím něčeho dosáhnout</a:t>
            </a: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trvalost předmětů – když zmizí hračka pod plenkou, zase tam bude, když odhrnu</a:t>
            </a:r>
          </a:p>
          <a:p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důležité pro pojem prostoru a příčinnosti – je i když to nevidím</a:t>
            </a:r>
          </a:p>
          <a:p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 předoperační vývojové stadium</a:t>
            </a:r>
            <a:b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- 2 až 7 nebo 8 let</a:t>
            </a:r>
            <a:b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a) </a:t>
            </a:r>
            <a:r>
              <a:rPr lang="cs-CZ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předpojmové</a:t>
            </a: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stadium (2 - 4 roky)</a:t>
            </a:r>
            <a:b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  - symbolická činnost: symboly a znaky, dokáže si už některé věci před-</a:t>
            </a:r>
            <a:b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    stavit (panenka – člověk)</a:t>
            </a:r>
            <a:b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  - imitační chování: role mámy vůči panence</a:t>
            </a:r>
            <a:b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  - osvojování vzorců chování: opakování, přehrávání</a:t>
            </a:r>
            <a:b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  - tranzitivní a </a:t>
            </a:r>
            <a:r>
              <a:rPr lang="cs-CZ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transduktivní</a:t>
            </a: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úsudky: na základě nepodstatných, povrchních nápadných znaků (doktor –</a:t>
            </a:r>
            <a:b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    bílý plášť)</a:t>
            </a:r>
          </a:p>
          <a:p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b) intuitivní stadium (4 – 7 nebo 8 let)</a:t>
            </a:r>
            <a:b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  - důležitými procesy v tomto stadiu jsou řeč, tvoření představ a jednodušší</a:t>
            </a:r>
            <a:b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    myšlení, děti se učí užívat jazyka, mentální reprezentace  objektů se tvoří</a:t>
            </a:r>
            <a:b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    pomocí představ a slov</a:t>
            </a:r>
            <a:b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  - myšlení dítěte je zatím egocentrické (v kognitivním, nikoli v mravním </a:t>
            </a:r>
            <a:b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    slova smyslu), vidí vše jen ze „svého hlediska“, nedokáže se na problém</a:t>
            </a:r>
            <a:b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    podívat z pozice druhého člověka</a:t>
            </a:r>
            <a:b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  - dítě ještě plně nechápe určitá pravidla činnosti, určité operace, zejména </a:t>
            </a:r>
            <a:b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    operace zvratné, reverzibilní, dokáže třídit objekty, ale převážně podle </a:t>
            </a:r>
            <a:b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    jedné charakteristiky, chápe sice některé vztahy, ale řeší je v přílišné </a:t>
            </a:r>
            <a:b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    závislosti na tom, co právě vnímá (názorné myšlení)</a:t>
            </a:r>
            <a:b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  - centrace: nádoby s vodou – 2 stejné a 1 větší – přelití vody – dítě řekne, </a:t>
            </a:r>
            <a:b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    že ve větší je míň vody i přesto, že přelití vidělo  - problém konzervace </a:t>
            </a:r>
            <a:b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    (neschopnost uchovat si množství při změně tvaru) - dítě zacentruje  </a:t>
            </a:r>
            <a:b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    pozornost na jeden znak, situaci, kterou nadřadí, ostatní pomíjí   </a:t>
            </a:r>
            <a:b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    (modelínové kuličky – stejné – jedna se rozválí na váleček – které je více – </a:t>
            </a:r>
            <a:b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    dítě ukáže na váleček,  knoflíky v řadě – menší rozestupy, větší rozestupy </a:t>
            </a:r>
            <a:b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    – kterých je více? – dítě ukáže na větší rozestupy)</a:t>
            </a:r>
          </a:p>
          <a:p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 vývojové stadium konkrétních operací</a:t>
            </a:r>
            <a:b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- 7 nebo 8 až 11 nebo 12 let</a:t>
            </a:r>
            <a:b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důležitými procesy v tomto stadiu jsou logické myšlení a operování </a:t>
            </a:r>
            <a:b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s abstraktními pojmy – i když zatím jen ve vztahu k objektům, které může </a:t>
            </a:r>
            <a:b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přímo vnímat svými smysly (ke konkrétním objektům)</a:t>
            </a:r>
            <a:b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dítě je schopno pochopit identitu, ověřuje si vratnost mentálních operací,</a:t>
            </a:r>
            <a:b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chápe stálost počtu objektů (kolem 6 let), stálost hmotnosti objektů (kolem</a:t>
            </a:r>
            <a:b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9 let)</a:t>
            </a:r>
            <a:b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dokáže třídit objekty podle několika charakteristik, experimentuje </a:t>
            </a:r>
            <a:b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s objekty, ne však systematicky</a:t>
            </a:r>
            <a:b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dítě dokáže věci kolem sebe popisovat, ale již méně dokáže vysvětlit, proč se </a:t>
            </a:r>
            <a:b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tak děje nebo proč je to či ono takové</a:t>
            </a:r>
            <a:b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začíná přemýšlet v určitém řádu, v určitých schématech, které mu</a:t>
            </a:r>
            <a:b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umožňuje řešit úkoly</a:t>
            </a:r>
            <a:b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opírá se především o zkušenost – metoda pokusů a omylů</a:t>
            </a:r>
          </a:p>
          <a:p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4. vývojové stadium formálních operací</a:t>
            </a:r>
            <a:b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- 11 nebo 12 a více let</a:t>
            </a:r>
            <a:b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důležitými procesy v tomto stadiu jsou abstraktní, formálně logické operace</a:t>
            </a:r>
            <a:b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</a:t>
            </a:r>
            <a:r>
              <a:rPr lang="cs-CZ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díte</a:t>
            </a: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 už nemusí opírat o smyslovou skutečnost, je schopno hypoteticko-</a:t>
            </a:r>
            <a:b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deduktivního usuzování </a:t>
            </a:r>
            <a:r>
              <a:rPr lang="cs-CZ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tpu</a:t>
            </a: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„jestliže…, pak…“ </a:t>
            </a:r>
            <a:b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při experimentování systematicky obměňuje proměnné, hledá pravidla,</a:t>
            </a:r>
            <a:b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dokáže se vyrovnávat se situacemi, s nimiž se dosud nesetkalo</a:t>
            </a:r>
            <a:b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operace se nyní spojují ve složitější struktury a dítě s nimi dokáže pracovat</a:t>
            </a:r>
            <a:b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oběma směry (přímo i vratně)</a:t>
            </a:r>
            <a:b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dítě je schopno organizace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631E11-6490-478B-8875-3F83EF821862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4955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5AC85-3212-4463-93C7-F4616AEFB39E}" type="datetimeFigureOut">
              <a:rPr lang="cs-CZ" smtClean="0"/>
              <a:pPr/>
              <a:t>25.9.2018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383D9-5221-4432-9599-5B0C01A6065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5AC85-3212-4463-93C7-F4616AEFB39E}" type="datetimeFigureOut">
              <a:rPr lang="cs-CZ" smtClean="0"/>
              <a:pPr/>
              <a:t>25.9.2018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383D9-5221-4432-9599-5B0C01A6065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5AC85-3212-4463-93C7-F4616AEFB39E}" type="datetimeFigureOut">
              <a:rPr lang="cs-CZ" smtClean="0"/>
              <a:pPr/>
              <a:t>25.9.2018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383D9-5221-4432-9599-5B0C01A6065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5AC85-3212-4463-93C7-F4616AEFB39E}" type="datetimeFigureOut">
              <a:rPr lang="cs-CZ" smtClean="0"/>
              <a:pPr/>
              <a:t>25.9.2018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383D9-5221-4432-9599-5B0C01A6065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5AC85-3212-4463-93C7-F4616AEFB39E}" type="datetimeFigureOut">
              <a:rPr lang="cs-CZ" smtClean="0"/>
              <a:pPr/>
              <a:t>25.9.2018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383D9-5221-4432-9599-5B0C01A6065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5AC85-3212-4463-93C7-F4616AEFB39E}" type="datetimeFigureOut">
              <a:rPr lang="cs-CZ" smtClean="0"/>
              <a:pPr/>
              <a:t>25.9.2018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383D9-5221-4432-9599-5B0C01A6065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5AC85-3212-4463-93C7-F4616AEFB39E}" type="datetimeFigureOut">
              <a:rPr lang="cs-CZ" smtClean="0"/>
              <a:pPr/>
              <a:t>25.9.2018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383D9-5221-4432-9599-5B0C01A6065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5AC85-3212-4463-93C7-F4616AEFB39E}" type="datetimeFigureOut">
              <a:rPr lang="cs-CZ" smtClean="0"/>
              <a:pPr/>
              <a:t>25.9.2018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383D9-5221-4432-9599-5B0C01A6065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5AC85-3212-4463-93C7-F4616AEFB39E}" type="datetimeFigureOut">
              <a:rPr lang="cs-CZ" smtClean="0"/>
              <a:pPr/>
              <a:t>25.9.2018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383D9-5221-4432-9599-5B0C01A6065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5AC85-3212-4463-93C7-F4616AEFB39E}" type="datetimeFigureOut">
              <a:rPr lang="cs-CZ" smtClean="0"/>
              <a:pPr/>
              <a:t>25.9.2018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383D9-5221-4432-9599-5B0C01A6065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5AC85-3212-4463-93C7-F4616AEFB39E}" type="datetimeFigureOut">
              <a:rPr lang="cs-CZ" smtClean="0"/>
              <a:pPr/>
              <a:t>25.9.2018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383D9-5221-4432-9599-5B0C01A6065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C5AC85-3212-4463-93C7-F4616AEFB39E}" type="datetimeFigureOut">
              <a:rPr lang="cs-CZ" smtClean="0"/>
              <a:pPr/>
              <a:t>25.9.2018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6383D9-5221-4432-9599-5B0C01A60655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9hBfnXACsOI&amp;feature=related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google.cz/imgres?imgurl=http://www.bu.edu/mih/images/Freud.jpg&amp;imgrefurl=http://www.bu.edu/mih/&amp;h=400&amp;w=294&amp;sz=8&amp;tbnid=Gl2qImk5yRQTUM:&amp;tbnh=124&amp;tbnw=91&amp;prev=/images?q=sigmund+freud+photo&amp;um=1&amp;start=2&amp;sa=X&amp;oi=images&amp;ct=image&amp;cd=2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Přístupy </a:t>
            </a:r>
            <a:r>
              <a:rPr lang="cs-CZ" dirty="0"/>
              <a:t>k výkladu lidské psychiky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Gestalt</a:t>
            </a:r>
            <a:r>
              <a:rPr lang="cs-CZ" dirty="0" smtClean="0"/>
              <a:t>/Celostní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Celek je něco jiného než suma částí, </a:t>
            </a:r>
            <a:br>
              <a:rPr lang="cs-CZ" dirty="0"/>
            </a:br>
            <a:r>
              <a:rPr lang="cs-CZ" dirty="0"/>
              <a:t>z nichž je složen. Celek je vyšší kvalita, má </a:t>
            </a:r>
            <a:r>
              <a:rPr lang="cs-CZ" dirty="0" smtClean="0"/>
              <a:t>prim </a:t>
            </a:r>
            <a:r>
              <a:rPr lang="cs-CZ" dirty="0"/>
              <a:t>nad částmi</a:t>
            </a:r>
            <a:r>
              <a:rPr lang="cs-CZ" dirty="0" smtClean="0"/>
              <a:t>.</a:t>
            </a:r>
          </a:p>
          <a:p>
            <a:r>
              <a:rPr lang="cs-CZ" dirty="0" smtClean="0"/>
              <a:t>CO TO ZNAMENÁ?</a:t>
            </a:r>
          </a:p>
          <a:p>
            <a:r>
              <a:rPr lang="cs-CZ" i="1" dirty="0" smtClean="0"/>
              <a:t>Psychické procesy jsou celky – neměli bychom je při psychologickém studiu rozkládat na části.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Behaviorální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Behavior</a:t>
            </a:r>
            <a:r>
              <a:rPr lang="cs-CZ" dirty="0" smtClean="0"/>
              <a:t> = chování</a:t>
            </a:r>
          </a:p>
          <a:p>
            <a:r>
              <a:rPr lang="cs-CZ" dirty="0" smtClean="0"/>
              <a:t>Psychologie  je věda o lidském chování</a:t>
            </a:r>
          </a:p>
          <a:p>
            <a:r>
              <a:rPr lang="cs-CZ" dirty="0" smtClean="0"/>
              <a:t>Odmítají </a:t>
            </a:r>
            <a:r>
              <a:rPr lang="cs-CZ" b="1" dirty="0" smtClean="0"/>
              <a:t>introspekci</a:t>
            </a:r>
          </a:p>
          <a:p>
            <a:r>
              <a:rPr lang="cs-CZ" dirty="0" smtClean="0"/>
              <a:t>Vychází z I. P. Pavlova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John </a:t>
            </a:r>
            <a:r>
              <a:rPr lang="cs-CZ" dirty="0" err="1" smtClean="0"/>
              <a:t>Watson</a:t>
            </a:r>
            <a:endParaRPr lang="cs-CZ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idx="1"/>
          </p:nvPr>
        </p:nvSpPr>
        <p:spPr bwMode="auto">
          <a:xfrm>
            <a:off x="457200" y="1600200"/>
            <a:ext cx="8229600" cy="4900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ct val="115000"/>
              </a:spcBef>
              <a:buSzPct val="130000"/>
              <a:buFont typeface="Wingdings" pitchFamily="2" charset="2"/>
              <a:buNone/>
            </a:pPr>
            <a:r>
              <a:rPr lang="cs-CZ" sz="2800" i="1" dirty="0">
                <a:solidFill>
                  <a:srgbClr val="4A210A"/>
                </a:solidFill>
                <a:latin typeface="Tahoma" pitchFamily="34" charset="0"/>
              </a:rPr>
              <a:t>„Dejte mi tucet zdravých dětí, dobře formovaných, a můj vlastní specifický svět k jejich výchově, a garantuji, že náhodně vyberu jedno z nich a vycvičím k tomu, aby se stalo libovolným typem specialisty, jaký si mohou vybrat – doktorem, právníkem, umělcem, vedoucím obchodu a ano, dokonce i žebrákem a zlodějem, bez ohledu na jeho nadání, sklony, tendence, schopnosti a rasu jeho předků.“</a:t>
            </a:r>
            <a:r>
              <a:rPr lang="cs-CZ" sz="2800" dirty="0">
                <a:solidFill>
                  <a:srgbClr val="4A210A"/>
                </a:solidFill>
                <a:latin typeface="Tahoma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Osobnost </a:t>
            </a:r>
          </a:p>
          <a:p>
            <a:pPr>
              <a:buNone/>
            </a:pPr>
            <a:r>
              <a:rPr lang="cs-CZ" dirty="0" smtClean="0">
                <a:latin typeface="Tahoma" pitchFamily="34" charset="0"/>
              </a:rPr>
              <a:t>	=  systém </a:t>
            </a:r>
            <a:r>
              <a:rPr lang="cs-CZ" dirty="0">
                <a:latin typeface="Tahoma" pitchFamily="34" charset="0"/>
              </a:rPr>
              <a:t>zvyků</a:t>
            </a:r>
            <a:r>
              <a:rPr lang="cs-CZ" dirty="0" smtClean="0">
                <a:latin typeface="Tahoma" pitchFamily="34" charset="0"/>
              </a:rPr>
              <a:t>, </a:t>
            </a:r>
            <a:r>
              <a:rPr lang="cs-CZ" dirty="0">
                <a:latin typeface="Tahoma" pitchFamily="34" charset="0"/>
              </a:rPr>
              <a:t>tendencí chovat se </a:t>
            </a:r>
            <a:br>
              <a:rPr lang="cs-CZ" dirty="0">
                <a:latin typeface="Tahoma" pitchFamily="34" charset="0"/>
              </a:rPr>
            </a:br>
            <a:r>
              <a:rPr lang="cs-CZ" dirty="0" smtClean="0">
                <a:latin typeface="Tahoma" pitchFamily="34" charset="0"/>
              </a:rPr>
              <a:t>	v </a:t>
            </a:r>
            <a:r>
              <a:rPr lang="cs-CZ" dirty="0">
                <a:latin typeface="Tahoma" pitchFamily="34" charset="0"/>
              </a:rPr>
              <a:t>určitých situacích určitým způsobem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Hlavní téma je učení</a:t>
            </a:r>
          </a:p>
          <a:p>
            <a:r>
              <a:rPr lang="cs-CZ" dirty="0" smtClean="0"/>
              <a:t>Model S – R</a:t>
            </a:r>
          </a:p>
          <a:p>
            <a:r>
              <a:rPr lang="cs-CZ" dirty="0" smtClean="0"/>
              <a:t>Stimul – Reakce</a:t>
            </a:r>
          </a:p>
          <a:p>
            <a:endParaRPr lang="cs-CZ" dirty="0"/>
          </a:p>
          <a:p>
            <a:pPr>
              <a:buNone/>
            </a:pPr>
            <a:r>
              <a:rPr lang="cs-CZ" dirty="0" smtClean="0"/>
              <a:t>Vše založeno na podmiňování</a:t>
            </a:r>
          </a:p>
          <a:p>
            <a:r>
              <a:rPr lang="cs-CZ" dirty="0" smtClean="0"/>
              <a:t>Klasické podmiňování</a:t>
            </a:r>
          </a:p>
          <a:p>
            <a:r>
              <a:rPr lang="cs-CZ" dirty="0" smtClean="0"/>
              <a:t>Instrumentální (Operativní) podmiňování</a:t>
            </a:r>
          </a:p>
          <a:p>
            <a:pPr>
              <a:buNone/>
            </a:pP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Sociální učení </a:t>
            </a:r>
          </a:p>
          <a:p>
            <a:pPr marL="0" indent="0">
              <a:buNone/>
            </a:pPr>
            <a:endParaRPr lang="cs-CZ" dirty="0"/>
          </a:p>
          <a:p>
            <a:pPr marL="514350" indent="-514350">
              <a:buAutoNum type="arabicPeriod"/>
            </a:pPr>
            <a:r>
              <a:rPr lang="cs-CZ" dirty="0" smtClean="0"/>
              <a:t>Posilováním</a:t>
            </a:r>
          </a:p>
          <a:p>
            <a:pPr marL="914400" lvl="1" indent="-514350">
              <a:buFontTx/>
              <a:buChar char="-"/>
            </a:pPr>
            <a:r>
              <a:rPr lang="cs-CZ" dirty="0" smtClean="0"/>
              <a:t>Odměna a trest</a:t>
            </a:r>
          </a:p>
          <a:p>
            <a:pPr marL="514350" indent="-514350">
              <a:buNone/>
            </a:pPr>
            <a:endParaRPr lang="cs-CZ" dirty="0"/>
          </a:p>
          <a:p>
            <a:pPr marL="514350" indent="-514350">
              <a:buNone/>
            </a:pPr>
            <a:r>
              <a:rPr lang="cs-CZ" dirty="0" smtClean="0"/>
              <a:t>2. Nápodoba, identifikace</a:t>
            </a:r>
            <a:endParaRPr lang="cs-CZ" dirty="0"/>
          </a:p>
          <a:p>
            <a:pPr marL="514350" indent="-514350">
              <a:buNone/>
            </a:pPr>
            <a:r>
              <a:rPr lang="cs-CZ" dirty="0" smtClean="0"/>
              <a:t>	</a:t>
            </a:r>
            <a:r>
              <a:rPr lang="cs-CZ" sz="2800" dirty="0" smtClean="0"/>
              <a:t>- 	Pozitivní vzory</a:t>
            </a:r>
          </a:p>
          <a:p>
            <a:pPr marL="514350" indent="-514350">
              <a:buNone/>
            </a:pPr>
            <a:r>
              <a:rPr lang="cs-CZ" sz="2800" dirty="0" smtClean="0">
                <a:hlinkClick r:id="rId2"/>
              </a:rPr>
              <a:t>video </a:t>
            </a:r>
            <a:r>
              <a:rPr lang="cs-CZ" sz="2800" dirty="0" err="1" smtClean="0">
                <a:hlinkClick r:id="rId2"/>
              </a:rPr>
              <a:t>albert</a:t>
            </a:r>
            <a:endParaRPr lang="cs-CZ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Představitele</a:t>
            </a:r>
          </a:p>
          <a:p>
            <a:pPr marL="609600" indent="-609600">
              <a:buNone/>
            </a:pPr>
            <a:r>
              <a:rPr lang="cs-CZ" sz="2800" dirty="0">
                <a:latin typeface="Tahoma" pitchFamily="34" charset="0"/>
              </a:rPr>
              <a:t>Ivan Petrovič PAVLOV</a:t>
            </a:r>
          </a:p>
          <a:p>
            <a:pPr marL="609600" indent="-609600">
              <a:buNone/>
            </a:pPr>
            <a:r>
              <a:rPr lang="cs-CZ" sz="2800" dirty="0">
                <a:latin typeface="Tahoma" pitchFamily="34" charset="0"/>
              </a:rPr>
              <a:t>John </a:t>
            </a:r>
            <a:r>
              <a:rPr lang="cs-CZ" sz="2800" dirty="0" err="1">
                <a:latin typeface="Tahoma" pitchFamily="34" charset="0"/>
              </a:rPr>
              <a:t>Broadus</a:t>
            </a:r>
            <a:r>
              <a:rPr lang="cs-CZ" sz="2800" dirty="0">
                <a:latin typeface="Tahoma" pitchFamily="34" charset="0"/>
              </a:rPr>
              <a:t> WATSON</a:t>
            </a:r>
          </a:p>
          <a:p>
            <a:pPr marL="609600" indent="-609600">
              <a:buNone/>
            </a:pPr>
            <a:r>
              <a:rPr lang="cs-CZ" sz="2800" dirty="0">
                <a:latin typeface="Tahoma" pitchFamily="34" charset="0"/>
              </a:rPr>
              <a:t>Edward </a:t>
            </a:r>
            <a:r>
              <a:rPr lang="cs-CZ" sz="2800" dirty="0" err="1">
                <a:latin typeface="Tahoma" pitchFamily="34" charset="0"/>
              </a:rPr>
              <a:t>Lee</a:t>
            </a:r>
            <a:r>
              <a:rPr lang="cs-CZ" sz="2800" dirty="0">
                <a:latin typeface="Tahoma" pitchFamily="34" charset="0"/>
              </a:rPr>
              <a:t> THORNDIKE</a:t>
            </a:r>
          </a:p>
          <a:p>
            <a:pPr marL="609600" indent="-609600">
              <a:buNone/>
            </a:pPr>
            <a:r>
              <a:rPr lang="cs-CZ" sz="2800" dirty="0" err="1" smtClean="0">
                <a:latin typeface="Tahoma" pitchFamily="34" charset="0"/>
              </a:rPr>
              <a:t>Burrhus</a:t>
            </a:r>
            <a:r>
              <a:rPr lang="cs-CZ" sz="2800" dirty="0" smtClean="0">
                <a:latin typeface="Tahoma" pitchFamily="34" charset="0"/>
              </a:rPr>
              <a:t> </a:t>
            </a:r>
            <a:r>
              <a:rPr lang="cs-CZ" sz="2800" dirty="0" err="1">
                <a:latin typeface="Tahoma" pitchFamily="34" charset="0"/>
              </a:rPr>
              <a:t>Frederic</a:t>
            </a:r>
            <a:r>
              <a:rPr lang="cs-CZ" sz="2800" dirty="0">
                <a:latin typeface="Tahoma" pitchFamily="34" charset="0"/>
              </a:rPr>
              <a:t> SKINNER</a:t>
            </a:r>
          </a:p>
          <a:p>
            <a:pPr lvl="1"/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Kognitivní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Cogito</a:t>
            </a:r>
            <a:r>
              <a:rPr lang="cs-CZ" dirty="0" smtClean="0"/>
              <a:t> = myslet</a:t>
            </a:r>
          </a:p>
          <a:p>
            <a:r>
              <a:rPr lang="cs-CZ" dirty="0" smtClean="0"/>
              <a:t>Reakce na Behaviorální směr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/>
              <a:t>Psychologie je věda o </a:t>
            </a:r>
            <a:r>
              <a:rPr lang="cs-CZ" b="1" dirty="0"/>
              <a:t>lidské mysli </a:t>
            </a:r>
            <a:r>
              <a:rPr lang="cs-CZ" dirty="0"/>
              <a:t>jako systému zpracování informací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Jean </a:t>
            </a:r>
            <a:r>
              <a:rPr lang="cs-CZ" dirty="0" err="1" smtClean="0"/>
              <a:t>Piaget</a:t>
            </a:r>
            <a:r>
              <a:rPr lang="cs-CZ" dirty="0" smtClean="0"/>
              <a:t> – švýcarský psycholog, zabýval se vývojem u dětí</a:t>
            </a:r>
          </a:p>
          <a:p>
            <a:pPr>
              <a:buNone/>
            </a:pPr>
            <a:endParaRPr lang="cs-CZ" sz="3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lnSpc>
                <a:spcPct val="115000"/>
              </a:lnSpc>
              <a:spcBef>
                <a:spcPct val="35000"/>
              </a:spcBef>
            </a:pPr>
            <a:r>
              <a:rPr lang="cs-CZ" dirty="0" smtClean="0"/>
              <a:t>Zpracování informací probíhá na základě předcházejících zkušeností</a:t>
            </a:r>
          </a:p>
          <a:p>
            <a:pPr marL="609600" indent="-609600">
              <a:lnSpc>
                <a:spcPct val="115000"/>
              </a:lnSpc>
              <a:spcBef>
                <a:spcPct val="35000"/>
              </a:spcBef>
            </a:pPr>
            <a:r>
              <a:rPr lang="cs-CZ" dirty="0" smtClean="0"/>
              <a:t>Zkušenosti jsou organizovány – </a:t>
            </a:r>
            <a:r>
              <a:rPr lang="cs-CZ" b="1" dirty="0" smtClean="0"/>
              <a:t>kognitivní mapy</a:t>
            </a:r>
          </a:p>
          <a:p>
            <a:endParaRPr lang="cs-CZ" dirty="0"/>
          </a:p>
        </p:txBody>
      </p:sp>
      <p:pic>
        <p:nvPicPr>
          <p:cNvPr id="4" name="Obrázek 3" descr="stažený soubo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00297" y="3571876"/>
            <a:ext cx="4262713" cy="31929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Experimentální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Zakladatel </a:t>
            </a:r>
            <a:r>
              <a:rPr lang="cs-CZ" dirty="0" err="1" smtClean="0"/>
              <a:t>Wilhelm</a:t>
            </a:r>
            <a:r>
              <a:rPr lang="cs-CZ" dirty="0" smtClean="0"/>
              <a:t> </a:t>
            </a:r>
            <a:r>
              <a:rPr lang="cs-CZ" dirty="0" err="1" smtClean="0"/>
              <a:t>Wundt</a:t>
            </a:r>
            <a:endParaRPr lang="cs-CZ" dirty="0" smtClean="0"/>
          </a:p>
          <a:p>
            <a:r>
              <a:rPr lang="cs-CZ" dirty="0" smtClean="0"/>
              <a:t>Předmětem zkoumání psychologie je </a:t>
            </a:r>
            <a:r>
              <a:rPr lang="cs-CZ" b="1" dirty="0" smtClean="0"/>
              <a:t>vědomí</a:t>
            </a:r>
          </a:p>
          <a:p>
            <a:r>
              <a:rPr lang="cs-CZ" dirty="0" smtClean="0"/>
              <a:t>Výzkumnou metodou – introspekce</a:t>
            </a:r>
          </a:p>
          <a:p>
            <a:r>
              <a:rPr lang="cs-CZ" dirty="0" smtClean="0"/>
              <a:t>Vědeckost - měření</a:t>
            </a:r>
            <a:endParaRPr lang="cs-CZ" dirty="0"/>
          </a:p>
          <a:p>
            <a:r>
              <a:rPr lang="cs-CZ" dirty="0" smtClean="0"/>
              <a:t>Zkoumání paměti, inteligence, individuálních rozdílů</a:t>
            </a:r>
          </a:p>
          <a:p>
            <a:r>
              <a:rPr lang="cs-CZ" dirty="0" smtClean="0"/>
              <a:t>Emoce jako reakce na tělesné změny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Humanistický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Kritická reakce na dosavadní psychologické směry</a:t>
            </a:r>
          </a:p>
          <a:p>
            <a:r>
              <a:rPr lang="cs-CZ" dirty="0" smtClean="0"/>
              <a:t>Psychologie by měla více brát ohled na člověka, zajímat se o něj</a:t>
            </a:r>
          </a:p>
          <a:p>
            <a:r>
              <a:rPr lang="cs-CZ" dirty="0" smtClean="0"/>
              <a:t>Psychologie </a:t>
            </a:r>
            <a:r>
              <a:rPr lang="cs-CZ" dirty="0"/>
              <a:t>je věda o osobnosti člověka coby subjektu svého života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/>
          <a:lstStyle/>
          <a:p>
            <a:pPr>
              <a:buNone/>
            </a:pPr>
            <a:r>
              <a:rPr lang="cs-CZ" dirty="0" smtClean="0"/>
              <a:t>Hlavní témata</a:t>
            </a:r>
          </a:p>
          <a:p>
            <a:pPr marL="609600" indent="-609600"/>
            <a:r>
              <a:rPr lang="cs-CZ" dirty="0"/>
              <a:t>Hledání smyslu lidské existence</a:t>
            </a:r>
          </a:p>
          <a:p>
            <a:pPr marL="609600" indent="-609600"/>
            <a:r>
              <a:rPr lang="cs-CZ" dirty="0"/>
              <a:t>Lidský potenciál a jeho rozvoj</a:t>
            </a:r>
          </a:p>
          <a:p>
            <a:pPr marL="609600" indent="-609600"/>
            <a:r>
              <a:rPr lang="cs-CZ" dirty="0"/>
              <a:t>Seberealizace </a:t>
            </a:r>
          </a:p>
          <a:p>
            <a:pPr marL="609600" indent="-609600">
              <a:buNone/>
            </a:pPr>
            <a:r>
              <a:rPr lang="cs-CZ" dirty="0" smtClean="0"/>
              <a:t>Představitelé</a:t>
            </a:r>
          </a:p>
          <a:p>
            <a:pPr marL="609600" indent="-609600"/>
            <a:r>
              <a:rPr lang="cs-CZ" dirty="0" smtClean="0"/>
              <a:t>Abraham </a:t>
            </a:r>
            <a:r>
              <a:rPr lang="cs-CZ" dirty="0" err="1" smtClean="0"/>
              <a:t>Harold</a:t>
            </a:r>
            <a:r>
              <a:rPr lang="cs-CZ" dirty="0" smtClean="0"/>
              <a:t> </a:t>
            </a:r>
            <a:r>
              <a:rPr lang="cs-CZ" dirty="0" err="1" smtClean="0"/>
              <a:t>Maslow</a:t>
            </a:r>
            <a:endParaRPr lang="cs-CZ" dirty="0" smtClean="0"/>
          </a:p>
          <a:p>
            <a:pPr marL="609600" indent="-609600"/>
            <a:r>
              <a:rPr lang="cs-CZ" dirty="0" smtClean="0"/>
              <a:t>Viktor E. </a:t>
            </a:r>
            <a:r>
              <a:rPr lang="cs-CZ" dirty="0" err="1" smtClean="0"/>
              <a:t>Frankl</a:t>
            </a:r>
            <a:endParaRPr lang="cs-CZ" dirty="0" smtClean="0"/>
          </a:p>
          <a:p>
            <a:pPr marL="609600" indent="-609600"/>
            <a:r>
              <a:rPr lang="cs-CZ" dirty="0" err="1" smtClean="0"/>
              <a:t>Carl</a:t>
            </a:r>
            <a:r>
              <a:rPr lang="cs-CZ" dirty="0" smtClean="0"/>
              <a:t> </a:t>
            </a:r>
            <a:r>
              <a:rPr lang="cs-CZ" dirty="0" err="1" smtClean="0"/>
              <a:t>Ransom</a:t>
            </a:r>
            <a:r>
              <a:rPr lang="cs-CZ" dirty="0" smtClean="0"/>
              <a:t> </a:t>
            </a:r>
            <a:r>
              <a:rPr lang="cs-CZ" dirty="0" err="1" smtClean="0"/>
              <a:t>Rogers</a:t>
            </a:r>
            <a:endParaRPr lang="cs-CZ" dirty="0" smtClean="0"/>
          </a:p>
          <a:p>
            <a:pPr marL="609600" indent="-609600"/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Maslow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4282" y="1600200"/>
            <a:ext cx="8472518" cy="4972072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Pyramida</a:t>
            </a:r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  <a:p>
            <a:pPr marL="609600" indent="-609600">
              <a:buFont typeface="Wingdings" pitchFamily="2" charset="2"/>
              <a:buNone/>
            </a:pPr>
            <a:r>
              <a:rPr lang="cs-CZ" sz="2800" dirty="0" smtClean="0"/>
              <a:t>5 pohnutek determinujících</a:t>
            </a:r>
          </a:p>
          <a:p>
            <a:pPr marL="609600" indent="-609600">
              <a:buFont typeface="Wingdings" pitchFamily="2" charset="2"/>
              <a:buNone/>
            </a:pPr>
            <a:r>
              <a:rPr lang="cs-CZ" sz="2800" dirty="0" smtClean="0"/>
              <a:t>chování a prožívání:</a:t>
            </a:r>
          </a:p>
          <a:p>
            <a:pPr marL="609600" indent="-609600">
              <a:buFontTx/>
              <a:buChar char="-"/>
            </a:pPr>
            <a:r>
              <a:rPr lang="cs-CZ" sz="2000" dirty="0" smtClean="0"/>
              <a:t>fyziologické potřeby</a:t>
            </a:r>
          </a:p>
          <a:p>
            <a:pPr marL="609600" indent="-609600">
              <a:buFontTx/>
              <a:buChar char="-"/>
            </a:pPr>
            <a:r>
              <a:rPr lang="cs-CZ" sz="2000" dirty="0" smtClean="0"/>
              <a:t>potřeba bezpečí</a:t>
            </a:r>
          </a:p>
          <a:p>
            <a:pPr marL="609600" indent="-609600">
              <a:buFontTx/>
              <a:buChar char="-"/>
            </a:pPr>
            <a:r>
              <a:rPr lang="cs-CZ" sz="2000" dirty="0" smtClean="0"/>
              <a:t>potřeba lásky</a:t>
            </a:r>
          </a:p>
          <a:p>
            <a:pPr marL="609600" indent="-609600">
              <a:buFontTx/>
              <a:buChar char="-"/>
            </a:pPr>
            <a:r>
              <a:rPr lang="cs-CZ" sz="2000" dirty="0" smtClean="0"/>
              <a:t>potřeba uznání</a:t>
            </a:r>
          </a:p>
          <a:p>
            <a:pPr marL="609600" indent="-609600">
              <a:buFontTx/>
              <a:buChar char="-"/>
            </a:pPr>
            <a:r>
              <a:rPr lang="cs-CZ" sz="2000" dirty="0" smtClean="0"/>
              <a:t>potřeba </a:t>
            </a:r>
            <a:r>
              <a:rPr lang="cs-CZ" sz="2000" dirty="0" err="1" smtClean="0"/>
              <a:t>sebeaktualizace</a:t>
            </a:r>
            <a:endParaRPr lang="cs-CZ" sz="2000" dirty="0"/>
          </a:p>
        </p:txBody>
      </p:sp>
      <p:pic>
        <p:nvPicPr>
          <p:cNvPr id="4" name="Obrázek 3" descr="MaMe_Maslowova_pyramid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69509" y="1214422"/>
            <a:ext cx="4912929" cy="35004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Hlubinný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5757874" cy="5257800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Sigmund </a:t>
            </a:r>
            <a:r>
              <a:rPr lang="cs-CZ" dirty="0" err="1" smtClean="0"/>
              <a:t>Freud</a:t>
            </a:r>
            <a:r>
              <a:rPr lang="cs-CZ" dirty="0" smtClean="0"/>
              <a:t> </a:t>
            </a:r>
          </a:p>
          <a:p>
            <a:r>
              <a:rPr lang="cs-CZ" dirty="0" smtClean="0"/>
              <a:t> zakladatel psychoanalýzy</a:t>
            </a:r>
          </a:p>
          <a:p>
            <a:endParaRPr lang="cs-CZ" dirty="0"/>
          </a:p>
          <a:p>
            <a:r>
              <a:rPr lang="cs-CZ" dirty="0" smtClean="0"/>
              <a:t>Rodák z </a:t>
            </a:r>
            <a:r>
              <a:rPr lang="cs-CZ" dirty="0" err="1" smtClean="0"/>
              <a:t>Příbora</a:t>
            </a:r>
            <a:r>
              <a:rPr lang="cs-CZ" dirty="0" smtClean="0"/>
              <a:t> na Moravě</a:t>
            </a:r>
          </a:p>
          <a:p>
            <a:pPr marL="609600" indent="-609600">
              <a:spcBef>
                <a:spcPct val="45000"/>
              </a:spcBef>
              <a:buNone/>
            </a:pPr>
            <a:r>
              <a:rPr lang="cs-CZ" dirty="0" smtClean="0"/>
              <a:t>lékař, léčba neurologických potíží </a:t>
            </a:r>
          </a:p>
          <a:p>
            <a:pPr marL="609600" indent="-609600">
              <a:spcBef>
                <a:spcPct val="45000"/>
              </a:spcBef>
              <a:buNone/>
            </a:pPr>
            <a:r>
              <a:rPr lang="cs-CZ" dirty="0" smtClean="0"/>
              <a:t>prostřednictvím hypnózy a následně metody volných asociací – objev nevědomí</a:t>
            </a:r>
          </a:p>
          <a:p>
            <a:pPr>
              <a:buNone/>
            </a:pPr>
            <a:r>
              <a:rPr lang="cs-CZ" dirty="0" smtClean="0"/>
              <a:t> </a:t>
            </a:r>
            <a:endParaRPr lang="cs-CZ" dirty="0"/>
          </a:p>
        </p:txBody>
      </p:sp>
      <p:pic>
        <p:nvPicPr>
          <p:cNvPr id="4" name="Picture 8" descr="http://www.bu.edu/mih/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15074" y="2000240"/>
            <a:ext cx="2428875" cy="33115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https://wikisofia.cz/images/7/78/Freud1.gif</a:t>
            </a:r>
          </a:p>
        </p:txBody>
      </p:sp>
    </p:spTree>
    <p:extLst>
      <p:ext uri="{BB962C8B-B14F-4D97-AF65-F5344CB8AC3E}">
        <p14:creationId xmlns:p14="http://schemas.microsoft.com/office/powerpoint/2010/main" val="3708346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blackWhite">
          <a:xfrm>
            <a:off x="395288" y="1196975"/>
            <a:ext cx="8353425" cy="5111750"/>
          </a:xfrm>
          <a:prstGeom prst="rect">
            <a:avLst/>
          </a:prstGeom>
          <a:solidFill>
            <a:schemeClr val="bg1"/>
          </a:solidFill>
          <a:ln w="9525">
            <a:solidFill>
              <a:srgbClr val="11111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cs-CZ" sz="3200" dirty="0"/>
              <a:t> </a:t>
            </a:r>
            <a:r>
              <a:rPr lang="cs-CZ" sz="3200" dirty="0">
                <a:solidFill>
                  <a:schemeClr val="tx1"/>
                </a:solidFill>
              </a:rPr>
              <a:t>Struktura osobnosti</a:t>
            </a:r>
          </a:p>
          <a:p>
            <a:pPr marL="609600" indent="-609600">
              <a:spcBef>
                <a:spcPct val="20000"/>
              </a:spcBef>
            </a:pPr>
            <a:endParaRPr lang="cs-CZ" sz="3200" dirty="0">
              <a:solidFill>
                <a:schemeClr val="tx1"/>
              </a:solidFill>
            </a:endParaRPr>
          </a:p>
          <a:p>
            <a:pPr marL="609600" indent="-609600">
              <a:lnSpc>
                <a:spcPct val="70000"/>
              </a:lnSpc>
            </a:pPr>
            <a:r>
              <a:rPr lang="cs-CZ" sz="3200" b="0" dirty="0">
                <a:solidFill>
                  <a:schemeClr val="tx1"/>
                </a:solidFill>
              </a:rPr>
              <a:t>		   </a:t>
            </a:r>
          </a:p>
          <a:p>
            <a:pPr marL="609600" indent="-609600">
              <a:lnSpc>
                <a:spcPct val="70000"/>
              </a:lnSpc>
            </a:pPr>
            <a:r>
              <a:rPr lang="cs-CZ" sz="3200" b="0" dirty="0">
                <a:solidFill>
                  <a:schemeClr val="tx1"/>
                </a:solidFill>
              </a:rPr>
              <a:t>	  	      </a:t>
            </a:r>
            <a:r>
              <a:rPr lang="cs-CZ" sz="2800" b="0" dirty="0">
                <a:solidFill>
                  <a:schemeClr val="tx1"/>
                </a:solidFill>
              </a:rPr>
              <a:t>Superego – svědomí, dobré x špatné</a:t>
            </a:r>
          </a:p>
          <a:p>
            <a:pPr marL="609600" indent="-609600">
              <a:lnSpc>
                <a:spcPct val="70000"/>
              </a:lnSpc>
            </a:pPr>
            <a:r>
              <a:rPr lang="cs-CZ" sz="2800" b="0" dirty="0">
                <a:solidFill>
                  <a:schemeClr val="tx1"/>
                </a:solidFill>
              </a:rPr>
              <a:t>	</a:t>
            </a:r>
          </a:p>
          <a:p>
            <a:pPr marL="609600" indent="-609600">
              <a:lnSpc>
                <a:spcPct val="70000"/>
              </a:lnSpc>
            </a:pPr>
            <a:r>
              <a:rPr lang="cs-CZ" sz="2800" b="0" dirty="0">
                <a:solidFill>
                  <a:schemeClr val="tx1"/>
                </a:solidFill>
              </a:rPr>
              <a:t>			   </a:t>
            </a:r>
          </a:p>
          <a:p>
            <a:pPr marL="609600" indent="-609600">
              <a:lnSpc>
                <a:spcPct val="70000"/>
              </a:lnSpc>
            </a:pPr>
            <a:r>
              <a:rPr lang="cs-CZ" sz="2800" b="0" dirty="0">
                <a:solidFill>
                  <a:schemeClr val="tx1"/>
                </a:solidFill>
              </a:rPr>
              <a:t>			 </a:t>
            </a:r>
          </a:p>
          <a:p>
            <a:pPr marL="609600" indent="-609600">
              <a:lnSpc>
                <a:spcPct val="70000"/>
              </a:lnSpc>
            </a:pPr>
            <a:r>
              <a:rPr lang="cs-CZ" sz="2800" b="0" dirty="0">
                <a:solidFill>
                  <a:schemeClr val="tx1"/>
                </a:solidFill>
              </a:rPr>
              <a:t>   			   Ego – vědomí, „teď a tady“</a:t>
            </a:r>
          </a:p>
          <a:p>
            <a:pPr marL="609600" indent="-609600">
              <a:lnSpc>
                <a:spcPct val="70000"/>
              </a:lnSpc>
            </a:pPr>
            <a:endParaRPr lang="cs-CZ" sz="2800" b="0" dirty="0">
              <a:solidFill>
                <a:schemeClr val="tx1"/>
              </a:solidFill>
            </a:endParaRPr>
          </a:p>
          <a:p>
            <a:pPr marL="609600" indent="-609600">
              <a:lnSpc>
                <a:spcPct val="70000"/>
              </a:lnSpc>
            </a:pPr>
            <a:endParaRPr lang="cs-CZ" sz="2800" b="0" dirty="0">
              <a:solidFill>
                <a:schemeClr val="tx1"/>
              </a:solidFill>
            </a:endParaRPr>
          </a:p>
          <a:p>
            <a:pPr marL="609600" indent="-609600">
              <a:lnSpc>
                <a:spcPct val="70000"/>
              </a:lnSpc>
            </a:pPr>
            <a:r>
              <a:rPr lang="cs-CZ" sz="2800" b="0" dirty="0">
                <a:solidFill>
                  <a:schemeClr val="tx1"/>
                </a:solidFill>
              </a:rPr>
              <a:t>				</a:t>
            </a:r>
          </a:p>
          <a:p>
            <a:pPr marL="609600" indent="-609600">
              <a:lnSpc>
                <a:spcPct val="70000"/>
              </a:lnSpc>
            </a:pPr>
            <a:r>
              <a:rPr lang="cs-CZ" sz="2800" b="0" dirty="0">
                <a:solidFill>
                  <a:schemeClr val="tx1"/>
                </a:solidFill>
              </a:rPr>
              <a:t>				Id – pud slasti a pud smrti</a:t>
            </a:r>
          </a:p>
        </p:txBody>
      </p:sp>
      <p:sp>
        <p:nvSpPr>
          <p:cNvPr id="5" name="AutoShape 8"/>
          <p:cNvSpPr>
            <a:spLocks noChangeArrowheads="1"/>
          </p:cNvSpPr>
          <p:nvPr/>
        </p:nvSpPr>
        <p:spPr bwMode="auto">
          <a:xfrm>
            <a:off x="827088" y="2205038"/>
            <a:ext cx="1727200" cy="3384550"/>
          </a:xfrm>
          <a:prstGeom prst="triangle">
            <a:avLst>
              <a:gd name="adj" fmla="val 50000"/>
            </a:avLst>
          </a:prstGeom>
          <a:solidFill>
            <a:srgbClr val="FFFF99"/>
          </a:solidFill>
          <a:ln w="9525">
            <a:solidFill>
              <a:srgbClr val="4A210A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1042988" y="4652963"/>
            <a:ext cx="2303462" cy="0"/>
          </a:xfrm>
          <a:prstGeom prst="line">
            <a:avLst/>
          </a:prstGeom>
          <a:noFill/>
          <a:ln w="9525">
            <a:solidFill>
              <a:srgbClr val="4A210A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7" name="Line 10"/>
          <p:cNvSpPr>
            <a:spLocks noChangeShapeType="1"/>
          </p:cNvSpPr>
          <p:nvPr/>
        </p:nvSpPr>
        <p:spPr bwMode="auto">
          <a:xfrm>
            <a:off x="1403350" y="3429000"/>
            <a:ext cx="1943100" cy="0"/>
          </a:xfrm>
          <a:prstGeom prst="line">
            <a:avLst/>
          </a:prstGeom>
          <a:noFill/>
          <a:ln w="9525">
            <a:solidFill>
              <a:srgbClr val="4A210A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blackWhite">
          <a:xfrm>
            <a:off x="468313" y="1125538"/>
            <a:ext cx="8280400" cy="5184775"/>
          </a:xfrm>
          <a:prstGeom prst="rect">
            <a:avLst/>
          </a:prstGeom>
          <a:noFill/>
          <a:ln w="9525">
            <a:solidFill>
              <a:srgbClr val="11111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spcBef>
                <a:spcPct val="20000"/>
              </a:spcBef>
              <a:buFont typeface="Wingdings" pitchFamily="2" charset="2"/>
              <a:buNone/>
            </a:pPr>
            <a:r>
              <a:rPr lang="cs-CZ" sz="3200" dirty="0">
                <a:solidFill>
                  <a:schemeClr val="tx1"/>
                </a:solidFill>
              </a:rPr>
              <a:t>Periodizace psychosexuálního vývoje</a:t>
            </a:r>
            <a:r>
              <a:rPr lang="cs-CZ" sz="3600" dirty="0">
                <a:solidFill>
                  <a:schemeClr val="tx1"/>
                </a:solidFill>
              </a:rPr>
              <a:t> 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endParaRPr lang="cs-CZ" sz="2800" b="0" dirty="0">
              <a:solidFill>
                <a:schemeClr val="tx1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35000"/>
              </a:spcBef>
              <a:buFont typeface="Wingdings" pitchFamily="2" charset="2"/>
              <a:buNone/>
            </a:pPr>
            <a:r>
              <a:rPr lang="cs-CZ" sz="2600" b="0" dirty="0">
                <a:solidFill>
                  <a:schemeClr val="tx1"/>
                </a:solidFill>
              </a:rPr>
              <a:t>Pud slasti je zdrojem hlavní životní energie</a:t>
            </a:r>
          </a:p>
          <a:p>
            <a:pPr marL="609600" indent="-609600">
              <a:lnSpc>
                <a:spcPct val="90000"/>
              </a:lnSpc>
              <a:spcBef>
                <a:spcPct val="35000"/>
              </a:spcBef>
              <a:buFont typeface="Wingdings" pitchFamily="2" charset="2"/>
              <a:buNone/>
            </a:pPr>
            <a:r>
              <a:rPr lang="cs-CZ" sz="2600" b="0" dirty="0">
                <a:solidFill>
                  <a:schemeClr val="tx1"/>
                </a:solidFill>
              </a:rPr>
              <a:t>Jeho uspokojování se v průběhu života vyvíjí</a:t>
            </a:r>
          </a:p>
          <a:p>
            <a:pPr marL="609600" indent="-609600">
              <a:lnSpc>
                <a:spcPct val="90000"/>
              </a:lnSpc>
              <a:spcBef>
                <a:spcPct val="35000"/>
              </a:spcBef>
              <a:buFont typeface="Wingdings" pitchFamily="2" charset="2"/>
              <a:buNone/>
            </a:pPr>
            <a:endParaRPr lang="cs-CZ" sz="2600" b="0" dirty="0">
              <a:solidFill>
                <a:schemeClr val="tx1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35000"/>
              </a:spcBef>
              <a:buFont typeface="Wingdings" pitchFamily="2" charset="2"/>
              <a:buAutoNum type="arabicParenR"/>
            </a:pPr>
            <a:r>
              <a:rPr lang="cs-CZ" sz="2600" b="0" dirty="0">
                <a:solidFill>
                  <a:schemeClr val="tx1"/>
                </a:solidFill>
              </a:rPr>
              <a:t>Orální </a:t>
            </a:r>
            <a:r>
              <a:rPr lang="cs-CZ" sz="2600" b="0" dirty="0" smtClean="0">
                <a:solidFill>
                  <a:schemeClr val="tx1"/>
                </a:solidFill>
              </a:rPr>
              <a:t>stádium (0 -1,5)</a:t>
            </a:r>
            <a:endParaRPr lang="cs-CZ" sz="2600" b="0" dirty="0">
              <a:solidFill>
                <a:schemeClr val="tx1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35000"/>
              </a:spcBef>
              <a:buFont typeface="Wingdings" pitchFamily="2" charset="2"/>
              <a:buAutoNum type="arabicParenR"/>
            </a:pPr>
            <a:r>
              <a:rPr lang="cs-CZ" sz="2600" b="0" dirty="0">
                <a:solidFill>
                  <a:schemeClr val="tx1"/>
                </a:solidFill>
              </a:rPr>
              <a:t>Anální </a:t>
            </a:r>
            <a:r>
              <a:rPr lang="cs-CZ" sz="2600" b="0" dirty="0" smtClean="0">
                <a:solidFill>
                  <a:schemeClr val="tx1"/>
                </a:solidFill>
              </a:rPr>
              <a:t>stádium (1,5 -3)</a:t>
            </a:r>
            <a:endParaRPr lang="cs-CZ" sz="2600" b="0" dirty="0">
              <a:solidFill>
                <a:schemeClr val="tx1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35000"/>
              </a:spcBef>
              <a:buFont typeface="Wingdings" pitchFamily="2" charset="2"/>
              <a:buAutoNum type="arabicParenR"/>
            </a:pPr>
            <a:r>
              <a:rPr lang="cs-CZ" sz="2600" b="0" dirty="0">
                <a:solidFill>
                  <a:schemeClr val="tx1"/>
                </a:solidFill>
              </a:rPr>
              <a:t>Falické </a:t>
            </a:r>
            <a:r>
              <a:rPr lang="cs-CZ" sz="2600" b="0" dirty="0" smtClean="0">
                <a:solidFill>
                  <a:schemeClr val="tx1"/>
                </a:solidFill>
              </a:rPr>
              <a:t>stádium (3 - 6)</a:t>
            </a:r>
            <a:endParaRPr lang="cs-CZ" sz="2600" b="0" dirty="0">
              <a:solidFill>
                <a:schemeClr val="tx1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35000"/>
              </a:spcBef>
              <a:buFont typeface="Wingdings" pitchFamily="2" charset="2"/>
              <a:buAutoNum type="arabicParenR"/>
            </a:pPr>
            <a:r>
              <a:rPr lang="cs-CZ" sz="2600" b="0" dirty="0">
                <a:solidFill>
                  <a:schemeClr val="tx1"/>
                </a:solidFill>
              </a:rPr>
              <a:t>Stádium </a:t>
            </a:r>
            <a:r>
              <a:rPr lang="cs-CZ" sz="2600" b="0" dirty="0" smtClean="0">
                <a:solidFill>
                  <a:schemeClr val="tx1"/>
                </a:solidFill>
              </a:rPr>
              <a:t>latence (6- 12)</a:t>
            </a:r>
            <a:endParaRPr lang="cs-CZ" sz="2600" b="0" dirty="0">
              <a:solidFill>
                <a:schemeClr val="tx1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35000"/>
              </a:spcBef>
              <a:buFont typeface="Wingdings" pitchFamily="2" charset="2"/>
              <a:buAutoNum type="arabicParenR"/>
            </a:pPr>
            <a:r>
              <a:rPr lang="cs-CZ" sz="2600" b="0" dirty="0">
                <a:solidFill>
                  <a:schemeClr val="tx1"/>
                </a:solidFill>
              </a:rPr>
              <a:t>Genitální </a:t>
            </a:r>
            <a:r>
              <a:rPr lang="cs-CZ" sz="2600" b="0" dirty="0" smtClean="0">
                <a:solidFill>
                  <a:schemeClr val="tx1"/>
                </a:solidFill>
              </a:rPr>
              <a:t>stádium (12 - …)</a:t>
            </a:r>
            <a:r>
              <a:rPr lang="cs-CZ" sz="2600" b="0" dirty="0">
                <a:solidFill>
                  <a:schemeClr val="tx1"/>
                </a:solidFill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Oidipův komplex</a:t>
            </a:r>
            <a:r>
              <a:rPr lang="cs-CZ" dirty="0"/>
              <a:t> (chlapci) a </a:t>
            </a:r>
            <a:r>
              <a:rPr lang="cs-CZ" b="1" dirty="0"/>
              <a:t>Elektřin konflikt</a:t>
            </a:r>
            <a:r>
              <a:rPr lang="cs-CZ" dirty="0"/>
              <a:t> (dívky) </a:t>
            </a:r>
          </a:p>
          <a:p>
            <a:r>
              <a:rPr lang="cs-CZ" dirty="0"/>
              <a:t>- dítě se zamilovává do rodiče opačného pohlaví a cítí nepřátelství vůči rodiči stejného pohlaví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41152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6115064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sz="3600" dirty="0" err="1" smtClean="0"/>
              <a:t>Carl</a:t>
            </a:r>
            <a:r>
              <a:rPr lang="cs-CZ" sz="3600" dirty="0" smtClean="0"/>
              <a:t> Gustav Jung</a:t>
            </a:r>
          </a:p>
          <a:p>
            <a:r>
              <a:rPr lang="cs-CZ" dirty="0"/>
              <a:t>Š</a:t>
            </a:r>
            <a:r>
              <a:rPr lang="cs-CZ" dirty="0" smtClean="0"/>
              <a:t>výcarský lékař</a:t>
            </a:r>
          </a:p>
          <a:p>
            <a:r>
              <a:rPr lang="cs-CZ" dirty="0" smtClean="0"/>
              <a:t>Žák </a:t>
            </a:r>
            <a:r>
              <a:rPr lang="cs-CZ" dirty="0" err="1" smtClean="0"/>
              <a:t>Freuda</a:t>
            </a:r>
            <a:endParaRPr lang="cs-CZ" dirty="0" smtClean="0"/>
          </a:p>
          <a:p>
            <a:endParaRPr lang="cs-CZ" dirty="0"/>
          </a:p>
          <a:p>
            <a:r>
              <a:rPr lang="cs-CZ" dirty="0" smtClean="0"/>
              <a:t>Používá metodu asociací</a:t>
            </a:r>
          </a:p>
          <a:p>
            <a:r>
              <a:rPr lang="cs-CZ" dirty="0" smtClean="0"/>
              <a:t>Zavádí pojem kolektivní nevědomí s archetypy.</a:t>
            </a:r>
          </a:p>
          <a:p>
            <a:r>
              <a:rPr lang="cs-CZ" dirty="0" smtClean="0"/>
              <a:t>Introvert extrovert</a:t>
            </a:r>
          </a:p>
          <a:p>
            <a:endParaRPr lang="cs-CZ" dirty="0"/>
          </a:p>
        </p:txBody>
      </p:sp>
      <p:pic>
        <p:nvPicPr>
          <p:cNvPr id="4" name="Obrázek 3" descr="jung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72198" y="2071678"/>
            <a:ext cx="2357454" cy="312618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Alfred Adler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A. Adler (1870 – 1937) zakladatel individuální psychologie žil ve Vídni jako dítě trpěl křivicí a cítil se znevýhodněný vůči svým </a:t>
            </a:r>
            <a:r>
              <a:rPr lang="cs-CZ" dirty="0" smtClean="0"/>
              <a:t>vrstevníkům</a:t>
            </a:r>
            <a:endParaRPr lang="cs-CZ" dirty="0"/>
          </a:p>
          <a:p>
            <a:r>
              <a:rPr lang="cs-CZ" dirty="0"/>
              <a:t> Komplex méněcennosti a jeho důsledky úsilí o nadřazenost – Sociální vs. antisociální zaměření </a:t>
            </a:r>
            <a:endParaRPr lang="cs-CZ" dirty="0" smtClean="0"/>
          </a:p>
          <a:p>
            <a:r>
              <a:rPr lang="cs-CZ" dirty="0" smtClean="0"/>
              <a:t>cílevědomost </a:t>
            </a:r>
          </a:p>
          <a:p>
            <a:r>
              <a:rPr lang="cs-CZ" dirty="0" smtClean="0"/>
              <a:t>sourozenecké </a:t>
            </a:r>
            <a:r>
              <a:rPr lang="cs-CZ" dirty="0"/>
              <a:t>konstelace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85817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1448</TotalTime>
  <Words>481</Words>
  <Application>Microsoft Office PowerPoint</Application>
  <PresentationFormat>Předvádění na obrazovce (4:3)</PresentationFormat>
  <Paragraphs>138</Paragraphs>
  <Slides>22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3" baseType="lpstr">
      <vt:lpstr>Motiv sady Office</vt:lpstr>
      <vt:lpstr>Přístupy k výkladu lidské psychiky</vt:lpstr>
      <vt:lpstr>Experimentální </vt:lpstr>
      <vt:lpstr>Hlubinný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Alfred Adler</vt:lpstr>
      <vt:lpstr>Gestalt/Celostní</vt:lpstr>
      <vt:lpstr>Behaviorální </vt:lpstr>
      <vt:lpstr>John Watson</vt:lpstr>
      <vt:lpstr>Prezentace aplikace PowerPoint</vt:lpstr>
      <vt:lpstr>Prezentace aplikace PowerPoint</vt:lpstr>
      <vt:lpstr>Prezentace aplikace PowerPoint</vt:lpstr>
      <vt:lpstr>Prezentace aplikace PowerPoint</vt:lpstr>
      <vt:lpstr>Kognitivní</vt:lpstr>
      <vt:lpstr>Prezentace aplikace PowerPoint</vt:lpstr>
      <vt:lpstr>Prezentace aplikace PowerPoint</vt:lpstr>
      <vt:lpstr>Humanistický</vt:lpstr>
      <vt:lpstr>Prezentace aplikace PowerPoint</vt:lpstr>
      <vt:lpstr>Maslow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Jan Salamon</dc:creator>
  <cp:lastModifiedBy>Pavlíková, Zdeňka</cp:lastModifiedBy>
  <cp:revision>60</cp:revision>
  <dcterms:created xsi:type="dcterms:W3CDTF">2013-09-18T07:24:54Z</dcterms:created>
  <dcterms:modified xsi:type="dcterms:W3CDTF">2018-09-25T09:28:08Z</dcterms:modified>
</cp:coreProperties>
</file>