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5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9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38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58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76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9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0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9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97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75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B592-8963-4097-BCC8-0DDE59CCF9C3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22FDA-6E83-4726-8141-BA925AA4C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0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PROKARYOTNÍ ORGANISMY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9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„klíč k zámku“</a:t>
            </a:r>
          </a:p>
          <a:p>
            <a:r>
              <a:rPr lang="cs-CZ" dirty="0" smtClean="0"/>
              <a:t>katalytická účinnost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ym typeface="Wingdings" panose="05000000000000000000" pitchFamily="2" charset="2"/>
              </a:rPr>
              <a:t>enzymy (katalyzátory)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velmi rychlé reakce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působí jen na určitý substrát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810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20492"/>
            <a:ext cx="34766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8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soubor reakcí katalyzovaných enzymy</a:t>
            </a:r>
          </a:p>
          <a:p>
            <a:r>
              <a:rPr lang="cs-CZ" dirty="0" smtClean="0"/>
              <a:t>produkt jedné enzymové reakce je substrátem pro další reakci</a:t>
            </a:r>
          </a:p>
          <a:p>
            <a:r>
              <a:rPr lang="cs-CZ" b="1" dirty="0" smtClean="0"/>
              <a:t>kvašení – z cukru etanol a CO</a:t>
            </a:r>
            <a:r>
              <a:rPr lang="cs-CZ" b="1" baseline="-25000" dirty="0" smtClean="0"/>
              <a:t>2 </a:t>
            </a:r>
            <a:r>
              <a:rPr lang="cs-CZ" dirty="0" smtClean="0"/>
              <a:t>– 11 meziproduktů </a:t>
            </a:r>
            <a:r>
              <a:rPr lang="cs-CZ" dirty="0" smtClean="0">
                <a:sym typeface="Wingdings" panose="05000000000000000000" pitchFamily="2" charset="2"/>
              </a:rPr>
              <a:t> metabolická dráha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1 000 enzymů v bakteriální buňce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reakce: katabolické – rozkladné – kvašení - energie</a:t>
            </a:r>
          </a:p>
          <a:p>
            <a:pPr marL="0" indent="0">
              <a:buNone/>
            </a:pPr>
            <a:r>
              <a:rPr lang="cs-CZ" b="1" dirty="0" smtClean="0">
                <a:sym typeface="Wingdings" panose="05000000000000000000" pitchFamily="2" charset="2"/>
              </a:rPr>
              <a:t>                  anabolické – z jednodušších složitější – tvorba bílkovin </a:t>
            </a:r>
            <a:r>
              <a:rPr lang="cs-CZ" dirty="0" smtClean="0">
                <a:sym typeface="Wingdings" panose="05000000000000000000" pitchFamily="2" charset="2"/>
              </a:rPr>
              <a:t>– syntéza buněčných složek (energie nutná)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2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každá buňka vyrobenou energii spotřebovává</a:t>
            </a:r>
          </a:p>
          <a:p>
            <a:r>
              <a:rPr lang="cs-CZ" b="1" dirty="0" smtClean="0"/>
              <a:t>výjimka: fotosyntéza</a:t>
            </a:r>
          </a:p>
          <a:p>
            <a:r>
              <a:rPr lang="cs-CZ" dirty="0" smtClean="0"/>
              <a:t>katabolické dráhy – </a:t>
            </a:r>
            <a:r>
              <a:rPr lang="cs-CZ" b="1" dirty="0" smtClean="0"/>
              <a:t>oxidační reakce – až k vodě a CO</a:t>
            </a:r>
            <a:r>
              <a:rPr lang="cs-CZ" b="1" baseline="-25000" dirty="0" smtClean="0"/>
              <a:t>2</a:t>
            </a:r>
            <a:r>
              <a:rPr lang="cs-CZ" b="1" dirty="0" smtClean="0"/>
              <a:t>, potřeba kyslíku </a:t>
            </a:r>
            <a:r>
              <a:rPr lang="cs-CZ" dirty="0" smtClean="0">
                <a:sym typeface="Wingdings" panose="05000000000000000000" pitchFamily="2" charset="2"/>
              </a:rPr>
              <a:t>aerobní metabolismus </a:t>
            </a:r>
            <a:r>
              <a:rPr lang="cs-CZ" b="1" u="sng" dirty="0" smtClean="0">
                <a:sym typeface="Wingdings" panose="05000000000000000000" pitchFamily="2" charset="2"/>
              </a:rPr>
              <a:t>BUNĚČNÉ DÝCHÁNÍ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spalování živin v buňce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b="1" dirty="0" smtClean="0">
                <a:sym typeface="Wingdings" panose="05000000000000000000" pitchFamily="2" charset="2"/>
              </a:rPr>
              <a:t>C</a:t>
            </a:r>
            <a:r>
              <a:rPr lang="cs-CZ" b="1" baseline="-25000" dirty="0" smtClean="0">
                <a:sym typeface="Wingdings" panose="05000000000000000000" pitchFamily="2" charset="2"/>
              </a:rPr>
              <a:t>6</a:t>
            </a:r>
            <a:r>
              <a:rPr lang="cs-CZ" b="1" dirty="0" smtClean="0">
                <a:sym typeface="Wingdings" panose="05000000000000000000" pitchFamily="2" charset="2"/>
              </a:rPr>
              <a:t>H</a:t>
            </a:r>
            <a:r>
              <a:rPr lang="cs-CZ" b="1" baseline="-25000" dirty="0" smtClean="0">
                <a:sym typeface="Wingdings" panose="05000000000000000000" pitchFamily="2" charset="2"/>
              </a:rPr>
              <a:t>12</a:t>
            </a:r>
            <a:r>
              <a:rPr lang="cs-CZ" b="1" dirty="0" smtClean="0">
                <a:sym typeface="Wingdings" panose="05000000000000000000" pitchFamily="2" charset="2"/>
              </a:rPr>
              <a:t>O</a:t>
            </a:r>
            <a:r>
              <a:rPr lang="cs-CZ" b="1" baseline="-25000" dirty="0" smtClean="0">
                <a:sym typeface="Wingdings" panose="05000000000000000000" pitchFamily="2" charset="2"/>
              </a:rPr>
              <a:t>6</a:t>
            </a:r>
            <a:r>
              <a:rPr lang="cs-CZ" b="1" dirty="0" smtClean="0">
                <a:sym typeface="Wingdings" panose="05000000000000000000" pitchFamily="2" charset="2"/>
              </a:rPr>
              <a:t> + 6O</a:t>
            </a:r>
            <a:r>
              <a:rPr lang="cs-CZ" b="1" baseline="-25000" dirty="0" smtClean="0">
                <a:sym typeface="Wingdings" panose="05000000000000000000" pitchFamily="2" charset="2"/>
              </a:rPr>
              <a:t>2</a:t>
            </a:r>
            <a:r>
              <a:rPr lang="cs-CZ" b="1" dirty="0" smtClean="0">
                <a:sym typeface="Wingdings" panose="05000000000000000000" pitchFamily="2" charset="2"/>
              </a:rPr>
              <a:t>  6CO</a:t>
            </a:r>
            <a:r>
              <a:rPr lang="cs-CZ" b="1" baseline="-25000" dirty="0" smtClean="0">
                <a:sym typeface="Wingdings" panose="05000000000000000000" pitchFamily="2" charset="2"/>
              </a:rPr>
              <a:t>2</a:t>
            </a:r>
            <a:r>
              <a:rPr lang="cs-CZ" b="1" dirty="0" smtClean="0">
                <a:sym typeface="Wingdings" panose="05000000000000000000" pitchFamily="2" charset="2"/>
              </a:rPr>
              <a:t> + 6H</a:t>
            </a:r>
            <a:r>
              <a:rPr lang="cs-CZ" b="1" baseline="-25000" dirty="0" smtClean="0">
                <a:sym typeface="Wingdings" panose="05000000000000000000" pitchFamily="2" charset="2"/>
              </a:rPr>
              <a:t>2</a:t>
            </a:r>
            <a:r>
              <a:rPr lang="cs-CZ" b="1" dirty="0" smtClean="0">
                <a:sym typeface="Wingdings" panose="05000000000000000000" pitchFamily="2" charset="2"/>
              </a:rPr>
              <a:t>O + energie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06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dýchací řetězec</a:t>
            </a:r>
          </a:p>
          <a:p>
            <a:r>
              <a:rPr lang="cs-CZ" dirty="0" smtClean="0"/>
              <a:t>dehydrogenace – odtržení dvou atomů vodíku od řetězce a navázání kyslíku </a:t>
            </a:r>
            <a:r>
              <a:rPr lang="cs-CZ" dirty="0" smtClean="0">
                <a:sym typeface="Wingdings" panose="05000000000000000000" pitchFamily="2" charset="2"/>
              </a:rPr>
              <a:t> energie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buňky jsou schopny zoxidovat cukry, tuky i bílkoviny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5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anaerobní metabolismus</a:t>
            </a:r>
          </a:p>
          <a:p>
            <a:pPr>
              <a:buFontTx/>
              <a:buChar char="-"/>
            </a:pPr>
            <a:r>
              <a:rPr lang="cs-CZ" b="1" dirty="0" smtClean="0"/>
              <a:t>bez kyslíku</a:t>
            </a:r>
          </a:p>
          <a:p>
            <a:pPr>
              <a:buFontTx/>
              <a:buChar char="-"/>
            </a:pPr>
            <a:r>
              <a:rPr lang="cs-CZ" b="1" dirty="0" smtClean="0"/>
              <a:t>kvašení</a:t>
            </a:r>
          </a:p>
          <a:p>
            <a:pPr>
              <a:buFontTx/>
              <a:buChar char="-"/>
            </a:pPr>
            <a:r>
              <a:rPr lang="cs-CZ" b="1" dirty="0" smtClean="0"/>
              <a:t>menší výtěžek energie</a:t>
            </a:r>
          </a:p>
          <a:p>
            <a:pPr>
              <a:buFontTx/>
              <a:buChar char="-"/>
            </a:pPr>
            <a:r>
              <a:rPr lang="cs-CZ" dirty="0" smtClean="0"/>
              <a:t>produkty různé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6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3779912" y="40050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adenosintrifosforečná</a:t>
            </a:r>
            <a:r>
              <a:rPr lang="cs-CZ" dirty="0" smtClean="0"/>
              <a:t> kyselina = </a:t>
            </a:r>
            <a:r>
              <a:rPr lang="cs-CZ" b="1" dirty="0" smtClean="0"/>
              <a:t>ATP</a:t>
            </a:r>
          </a:p>
          <a:p>
            <a:pPr marL="0" indent="0">
              <a:buNone/>
            </a:pPr>
            <a:r>
              <a:rPr lang="cs-CZ" dirty="0" smtClean="0"/>
              <a:t>uvolnění energie odštěpením poslední molekula </a:t>
            </a:r>
            <a:r>
              <a:rPr lang="cs-CZ" dirty="0" err="1" smtClean="0"/>
              <a:t>kys</a:t>
            </a:r>
            <a:r>
              <a:rPr lang="cs-CZ" dirty="0" smtClean="0"/>
              <a:t>. fosforečné </a:t>
            </a:r>
            <a:r>
              <a:rPr lang="cs-CZ" dirty="0" smtClean="0">
                <a:sym typeface="Wingdings" panose="05000000000000000000" pitchFamily="2" charset="2"/>
              </a:rPr>
              <a:t> ADP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b="1" dirty="0" smtClean="0">
                <a:sym typeface="Wingdings" panose="05000000000000000000" pitchFamily="2" charset="2"/>
              </a:rPr>
              <a:t>ATP+ H</a:t>
            </a:r>
            <a:r>
              <a:rPr lang="cs-CZ" b="1" baseline="-25000" dirty="0" smtClean="0">
                <a:sym typeface="Wingdings" panose="05000000000000000000" pitchFamily="2" charset="2"/>
              </a:rPr>
              <a:t>2</a:t>
            </a:r>
            <a:r>
              <a:rPr lang="cs-CZ" b="1" dirty="0" smtClean="0">
                <a:sym typeface="Wingdings" panose="05000000000000000000" pitchFamily="2" charset="2"/>
              </a:rPr>
              <a:t>O  ADP + P + energie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obnova zpětnou reakcí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energie v buňce – ATP a teplo</a:t>
            </a:r>
          </a:p>
          <a:p>
            <a:pPr marL="0" indent="0">
              <a:buNone/>
            </a:pPr>
            <a:r>
              <a:rPr lang="cs-CZ" b="1" dirty="0" smtClean="0">
                <a:sym typeface="Wingdings" panose="05000000000000000000" pitchFamily="2" charset="2"/>
              </a:rPr>
              <a:t>buněčné dýchání – 36 ATP, kvašení - 2 ATP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296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Anabolické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protiklad katabolických</a:t>
            </a:r>
          </a:p>
          <a:p>
            <a:r>
              <a:rPr lang="cs-CZ" b="1" dirty="0" smtClean="0"/>
              <a:t>z</a:t>
            </a:r>
            <a:r>
              <a:rPr lang="cs-CZ" dirty="0" smtClean="0"/>
              <a:t> látek </a:t>
            </a:r>
            <a:r>
              <a:rPr lang="cs-CZ" b="1" dirty="0" smtClean="0"/>
              <a:t>jednodušších složitější </a:t>
            </a:r>
            <a:r>
              <a:rPr lang="cs-CZ" dirty="0" smtClean="0"/>
              <a:t>– </a:t>
            </a:r>
            <a:r>
              <a:rPr lang="cs-CZ" b="1" dirty="0" smtClean="0"/>
              <a:t>energie se spotřebovává</a:t>
            </a:r>
          </a:p>
          <a:p>
            <a:r>
              <a:rPr lang="cs-CZ" dirty="0" smtClean="0"/>
              <a:t>předpoklad růstu</a:t>
            </a:r>
          </a:p>
          <a:p>
            <a:r>
              <a:rPr lang="cs-CZ" b="1" dirty="0" smtClean="0"/>
              <a:t>fotosyntéza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268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FOTOSYNTÉZA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syntéza organických látek z anorganických za pomocí světelné energie</a:t>
            </a:r>
          </a:p>
          <a:p>
            <a:r>
              <a:rPr lang="cs-CZ" b="1" dirty="0" smtClean="0"/>
              <a:t>zelené rostliny a sinice</a:t>
            </a:r>
          </a:p>
          <a:p>
            <a:r>
              <a:rPr lang="cs-CZ" dirty="0" smtClean="0"/>
              <a:t>energie ze slunečního záření k syntéze cukrů z oxidu uhličitého a vody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6CO</a:t>
            </a:r>
            <a:r>
              <a:rPr lang="cs-CZ" baseline="-25000" dirty="0" smtClean="0"/>
              <a:t>2</a:t>
            </a:r>
            <a:r>
              <a:rPr lang="cs-CZ" dirty="0" smtClean="0"/>
              <a:t> + 6H</a:t>
            </a:r>
            <a:r>
              <a:rPr lang="cs-CZ" baseline="-25000" dirty="0" smtClean="0"/>
              <a:t>2</a:t>
            </a:r>
            <a:r>
              <a:rPr lang="cs-CZ" dirty="0" smtClean="0"/>
              <a:t>O </a:t>
            </a:r>
            <a:r>
              <a:rPr lang="cs-CZ" dirty="0" smtClean="0">
                <a:sym typeface="Wingdings" panose="05000000000000000000" pitchFamily="2" charset="2"/>
              </a:rPr>
              <a:t> C</a:t>
            </a:r>
            <a:r>
              <a:rPr lang="cs-CZ" baseline="-25000" dirty="0" smtClean="0">
                <a:sym typeface="Wingdings" panose="05000000000000000000" pitchFamily="2" charset="2"/>
              </a:rPr>
              <a:t>6</a:t>
            </a:r>
            <a:r>
              <a:rPr lang="cs-CZ" dirty="0" smtClean="0">
                <a:sym typeface="Wingdings" panose="05000000000000000000" pitchFamily="2" charset="2"/>
              </a:rPr>
              <a:t>H</a:t>
            </a:r>
            <a:r>
              <a:rPr lang="cs-CZ" baseline="-25000" dirty="0" smtClean="0">
                <a:sym typeface="Wingdings" panose="05000000000000000000" pitchFamily="2" charset="2"/>
              </a:rPr>
              <a:t>12</a:t>
            </a:r>
            <a:r>
              <a:rPr lang="cs-CZ" dirty="0" smtClean="0">
                <a:sym typeface="Wingdings" panose="05000000000000000000" pitchFamily="2" charset="2"/>
              </a:rPr>
              <a:t>O</a:t>
            </a:r>
            <a:r>
              <a:rPr lang="cs-CZ" baseline="-25000" dirty="0" smtClean="0">
                <a:sym typeface="Wingdings" panose="05000000000000000000" pitchFamily="2" charset="2"/>
              </a:rPr>
              <a:t>6</a:t>
            </a:r>
            <a:r>
              <a:rPr lang="cs-CZ" dirty="0" smtClean="0">
                <a:sym typeface="Wingdings" panose="05000000000000000000" pitchFamily="2" charset="2"/>
              </a:rPr>
              <a:t> + 6O</a:t>
            </a:r>
            <a:r>
              <a:rPr lang="cs-CZ" baseline="-25000" dirty="0" smtClean="0">
                <a:sym typeface="Wingdings" panose="05000000000000000000" pitchFamily="2" charset="2"/>
              </a:rPr>
              <a:t>2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31958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celkový děj složitý</a:t>
            </a:r>
          </a:p>
          <a:p>
            <a:r>
              <a:rPr lang="cs-CZ" dirty="0" smtClean="0"/>
              <a:t>nejdůležitější: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2H</a:t>
            </a:r>
            <a:r>
              <a:rPr lang="cs-CZ" baseline="-25000" dirty="0" smtClean="0"/>
              <a:t>2</a:t>
            </a:r>
            <a:r>
              <a:rPr lang="cs-CZ" dirty="0" smtClean="0"/>
              <a:t>O + energie </a:t>
            </a:r>
            <a:r>
              <a:rPr lang="cs-CZ" dirty="0" smtClean="0">
                <a:sym typeface="Wingdings" panose="05000000000000000000" pitchFamily="2" charset="2"/>
              </a:rPr>
              <a:t> O</a:t>
            </a:r>
            <a:r>
              <a:rPr lang="cs-CZ" baseline="-25000" dirty="0" smtClean="0">
                <a:sym typeface="Wingdings" panose="05000000000000000000" pitchFamily="2" charset="2"/>
              </a:rPr>
              <a:t>2</a:t>
            </a:r>
            <a:r>
              <a:rPr lang="cs-CZ" dirty="0" smtClean="0">
                <a:sym typeface="Wingdings" panose="05000000000000000000" pitchFamily="2" charset="2"/>
              </a:rPr>
              <a:t> + 4H (vázané)</a:t>
            </a:r>
          </a:p>
          <a:p>
            <a:pPr marL="0" indent="0">
              <a:buNone/>
            </a:pPr>
            <a:r>
              <a:rPr lang="cs-CZ" b="1" dirty="0" err="1" smtClean="0">
                <a:sym typeface="Wingdings" panose="05000000000000000000" pitchFamily="2" charset="2"/>
              </a:rPr>
              <a:t>fotosystém</a:t>
            </a:r>
            <a:endParaRPr lang="cs-CZ" b="1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b="1" dirty="0" smtClean="0">
                <a:sym typeface="Wingdings" panose="05000000000000000000" pitchFamily="2" charset="2"/>
              </a:rPr>
              <a:t>bílkoviny, chlorofyl </a:t>
            </a:r>
            <a:r>
              <a:rPr lang="cs-CZ" dirty="0" smtClean="0">
                <a:sym typeface="Wingdings" panose="05000000000000000000" pitchFamily="2" charset="2"/>
              </a:rPr>
              <a:t>(pohlcení světla a využití energie z něj)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 membráně nitrobuněčných váčků</a:t>
            </a:r>
          </a:p>
          <a:p>
            <a:pPr>
              <a:buFontTx/>
              <a:buChar char="-"/>
            </a:pPr>
            <a:r>
              <a:rPr lang="cs-CZ" b="1" dirty="0" smtClean="0">
                <a:sym typeface="Wingdings" panose="05000000000000000000" pitchFamily="2" charset="2"/>
              </a:rPr>
              <a:t>opačný děj k buněčnému dýchání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665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fotosyntézy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doplňuje </a:t>
            </a:r>
            <a:r>
              <a:rPr lang="cs-CZ" b="1" dirty="0" smtClean="0"/>
              <a:t>organické látky jako zdroj potravy</a:t>
            </a:r>
          </a:p>
          <a:p>
            <a:r>
              <a:rPr lang="cs-CZ" b="1" dirty="0" smtClean="0"/>
              <a:t>zdroj kyslíku </a:t>
            </a:r>
            <a:r>
              <a:rPr lang="cs-CZ" dirty="0" smtClean="0"/>
              <a:t>- získávání energie dýcháním</a:t>
            </a:r>
          </a:p>
          <a:p>
            <a:r>
              <a:rPr lang="cs-CZ" b="1" dirty="0" smtClean="0"/>
              <a:t>přeměna na ozón</a:t>
            </a:r>
          </a:p>
          <a:p>
            <a:r>
              <a:rPr lang="cs-CZ" b="1" dirty="0" smtClean="0"/>
              <a:t>ochrana před UV zářením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996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PROKARYOTNÍ 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bakterie se liší od ostatních buněk</a:t>
            </a:r>
          </a:p>
          <a:p>
            <a:r>
              <a:rPr lang="cs-CZ" dirty="0" smtClean="0"/>
              <a:t>jednodušší uspořádání DNA</a:t>
            </a:r>
          </a:p>
          <a:p>
            <a:pPr>
              <a:buFont typeface="Wingdings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Prokaryota</a:t>
            </a:r>
            <a:endParaRPr lang="cs-CZ" b="1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cs-CZ" b="1" dirty="0" smtClean="0"/>
              <a:t> </a:t>
            </a:r>
            <a:r>
              <a:rPr lang="cs-CZ" b="1" dirty="0" err="1" smtClean="0"/>
              <a:t>Eukaryota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Prokaryota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3,9 mld. let</a:t>
            </a:r>
          </a:p>
          <a:p>
            <a:pPr>
              <a:buFontTx/>
              <a:buChar char="-"/>
            </a:pPr>
            <a:r>
              <a:rPr lang="cs-CZ" b="1" dirty="0" smtClean="0"/>
              <a:t>1,5 mld. let - </a:t>
            </a:r>
            <a:r>
              <a:rPr lang="cs-CZ" b="1" dirty="0" err="1" smtClean="0"/>
              <a:t>Eukaryota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903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PROKARYOTNÍ BUŇKA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50736" cy="471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129" y="980728"/>
            <a:ext cx="8229600" cy="1143000"/>
          </a:xfrm>
        </p:spPr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328592" cy="66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7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PROKARYOTNÍ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1 µm</a:t>
            </a:r>
          </a:p>
          <a:p>
            <a:r>
              <a:rPr lang="cs-CZ" b="1" dirty="0" smtClean="0"/>
              <a:t>kulovitá či protáhlá</a:t>
            </a:r>
          </a:p>
          <a:p>
            <a:r>
              <a:rPr lang="cs-CZ" b="1" dirty="0" smtClean="0"/>
              <a:t>cytoplazma s 1 chromozomem - DNA</a:t>
            </a:r>
          </a:p>
          <a:p>
            <a:r>
              <a:rPr lang="cs-CZ" b="1" dirty="0" err="1" smtClean="0"/>
              <a:t>ribozómy</a:t>
            </a:r>
            <a:r>
              <a:rPr lang="cs-CZ" dirty="0" smtClean="0"/>
              <a:t> – obsahují </a:t>
            </a:r>
            <a:r>
              <a:rPr lang="cs-CZ" b="1" dirty="0" smtClean="0"/>
              <a:t>RNA – syntéza bílkovin</a:t>
            </a:r>
          </a:p>
          <a:p>
            <a:r>
              <a:rPr lang="cs-CZ" b="1" smtClean="0"/>
              <a:t>cytoplazmatická </a:t>
            </a:r>
            <a:r>
              <a:rPr lang="cs-CZ" b="1" dirty="0" smtClean="0"/>
              <a:t>membrána</a:t>
            </a:r>
          </a:p>
          <a:p>
            <a:r>
              <a:rPr lang="cs-CZ" b="1" dirty="0" smtClean="0"/>
              <a:t>buněčná stěna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719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Kulovité bakterie - koky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3746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rotáhlé bakterie - tyčinky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koky</a:t>
            </a:r>
            <a:r>
              <a:rPr lang="cs-CZ" b="1" dirty="0" smtClean="0"/>
              <a:t>- kok, diplokok, stafylokok, streptokok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u="sng" dirty="0" smtClean="0"/>
              <a:t>tyčinky</a:t>
            </a:r>
            <a:r>
              <a:rPr lang="cs-CZ" b="1" dirty="0" smtClean="0"/>
              <a:t> – bacily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u="sng" dirty="0" smtClean="0"/>
              <a:t>jiné</a:t>
            </a:r>
            <a:r>
              <a:rPr lang="cs-CZ" dirty="0" smtClean="0"/>
              <a:t> – vibria, spirily, treponemy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4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CYTOPLAZMA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vodný roztok s </a:t>
            </a:r>
            <a:r>
              <a:rPr lang="cs-CZ" b="1" dirty="0" err="1" smtClean="0"/>
              <a:t>anorg</a:t>
            </a:r>
            <a:r>
              <a:rPr lang="cs-CZ" dirty="0" smtClean="0"/>
              <a:t>. ionty, bílkovinami </a:t>
            </a:r>
            <a:r>
              <a:rPr lang="cs-CZ" b="1" dirty="0" smtClean="0"/>
              <a:t>a</a:t>
            </a:r>
            <a:r>
              <a:rPr lang="cs-CZ" dirty="0" smtClean="0"/>
              <a:t> rozpuštěnými </a:t>
            </a:r>
            <a:r>
              <a:rPr lang="cs-CZ" b="1" dirty="0" err="1" smtClean="0"/>
              <a:t>org</a:t>
            </a:r>
            <a:r>
              <a:rPr lang="cs-CZ" b="1" dirty="0" smtClean="0"/>
              <a:t>. látkami</a:t>
            </a:r>
          </a:p>
          <a:p>
            <a:r>
              <a:rPr lang="cs-CZ" dirty="0" smtClean="0"/>
              <a:t>K</a:t>
            </a:r>
            <a:r>
              <a:rPr lang="cs-CZ" baseline="30000" dirty="0" smtClean="0"/>
              <a:t>+</a:t>
            </a:r>
            <a:r>
              <a:rPr lang="cs-CZ" dirty="0" smtClean="0"/>
              <a:t>, Mg</a:t>
            </a:r>
            <a:r>
              <a:rPr lang="cs-CZ" baseline="30000" dirty="0" smtClean="0"/>
              <a:t>2+</a:t>
            </a:r>
            <a:r>
              <a:rPr lang="cs-CZ" dirty="0" smtClean="0"/>
              <a:t>, Ca</a:t>
            </a:r>
            <a:r>
              <a:rPr lang="cs-CZ" baseline="30000" dirty="0" smtClean="0"/>
              <a:t>2+</a:t>
            </a:r>
            <a:r>
              <a:rPr lang="cs-CZ" dirty="0" smtClean="0"/>
              <a:t>, Cl</a:t>
            </a:r>
            <a:r>
              <a:rPr lang="cs-CZ" baseline="30000" dirty="0" smtClean="0"/>
              <a:t>-</a:t>
            </a:r>
            <a:r>
              <a:rPr lang="cs-CZ" dirty="0" smtClean="0"/>
              <a:t>, HCO</a:t>
            </a:r>
            <a:r>
              <a:rPr lang="cs-CZ" baseline="-25000" dirty="0" smtClean="0"/>
              <a:t>3</a:t>
            </a:r>
            <a:r>
              <a:rPr lang="cs-CZ" baseline="30000" dirty="0" smtClean="0"/>
              <a:t>-</a:t>
            </a:r>
          </a:p>
          <a:p>
            <a:r>
              <a:rPr lang="cs-CZ" b="1" dirty="0" smtClean="0"/>
              <a:t>cukry, aminokyseliny </a:t>
            </a:r>
            <a:r>
              <a:rPr lang="cs-CZ" dirty="0" smtClean="0"/>
              <a:t>– meziprodukty metabolismu</a:t>
            </a:r>
          </a:p>
          <a:p>
            <a:r>
              <a:rPr lang="cs-CZ" dirty="0" smtClean="0"/>
              <a:t>bílkoviny – přeměna látek, výměna látek mezi buňkou a prostředím, dráždivost, pohyb…</a:t>
            </a:r>
          </a:p>
          <a:p>
            <a:pPr marL="0" indent="0">
              <a:buNone/>
            </a:pPr>
            <a:r>
              <a:rPr lang="cs-CZ" dirty="0" smtClean="0"/>
              <a:t>- slučování aminokyselin a C,H,O,P,N,S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4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spojení aminokyselin </a:t>
            </a:r>
            <a:r>
              <a:rPr lang="cs-CZ" dirty="0" smtClean="0"/>
              <a:t>polypeptidovou vazbou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>
              <a:buFont typeface="Wingdings"/>
              <a:buChar char="à"/>
            </a:pPr>
            <a:r>
              <a:rPr lang="cs-CZ" dirty="0" smtClean="0"/>
              <a:t> </a:t>
            </a:r>
            <a:r>
              <a:rPr lang="cs-CZ" b="1" dirty="0" smtClean="0"/>
              <a:t>peptidy</a:t>
            </a:r>
          </a:p>
          <a:p>
            <a:pPr>
              <a:buFont typeface="Wingdings"/>
              <a:buChar char="à"/>
            </a:pPr>
            <a:r>
              <a:rPr lang="cs-CZ" b="1" dirty="0"/>
              <a:t> </a:t>
            </a:r>
            <a:r>
              <a:rPr lang="cs-CZ" b="1" dirty="0" smtClean="0"/>
              <a:t>polypeptidový řetězec- </a:t>
            </a:r>
            <a:r>
              <a:rPr lang="cs-CZ" dirty="0" smtClean="0"/>
              <a:t>tvar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920880" cy="18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449</Words>
  <Application>Microsoft Office PowerPoint</Application>
  <PresentationFormat>Předvádění na obrazovce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PROKARYOTNÍ ORGANISMY</vt:lpstr>
      <vt:lpstr>PROKARYOTNÍ ORGANISMY</vt:lpstr>
      <vt:lpstr>PROKARYOTNÍ BUŇKA</vt:lpstr>
      <vt:lpstr>Prezentace aplikace PowerPoint</vt:lpstr>
      <vt:lpstr>STAVBA PROKARYOTNÍ BUŇKY</vt:lpstr>
      <vt:lpstr>Kulovité bakterie - koky</vt:lpstr>
      <vt:lpstr>protáhlé bakterie - tyčinky</vt:lpstr>
      <vt:lpstr>CYTOPLAZMA</vt:lpstr>
      <vt:lpstr>BÍLKOVINY</vt:lpstr>
      <vt:lpstr>Prezentace aplikace PowerPoint</vt:lpstr>
      <vt:lpstr>METABOLISMUS</vt:lpstr>
      <vt:lpstr>Prezentace aplikace PowerPoint</vt:lpstr>
      <vt:lpstr>Prezentace aplikace PowerPoint</vt:lpstr>
      <vt:lpstr>Prezentace aplikace PowerPoint</vt:lpstr>
      <vt:lpstr>PŘENOS ENERGIE</vt:lpstr>
      <vt:lpstr>Anabolické děje</vt:lpstr>
      <vt:lpstr>FOTOSYNTÉZA</vt:lpstr>
      <vt:lpstr>Prezentace aplikace PowerPoint</vt:lpstr>
      <vt:lpstr>Význam fotosyntézy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PROKARYOTNÍ ORGANISMY</dc:title>
  <dc:creator>Uživatel</dc:creator>
  <cp:lastModifiedBy>Suchý, František</cp:lastModifiedBy>
  <cp:revision>25</cp:revision>
  <dcterms:created xsi:type="dcterms:W3CDTF">2014-07-15T09:21:25Z</dcterms:created>
  <dcterms:modified xsi:type="dcterms:W3CDTF">2017-10-12T10:27:23Z</dcterms:modified>
</cp:coreProperties>
</file>