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3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0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7F94-F2F7-4E46-9A5F-6A75B287544E}" type="datetimeFigureOut">
              <a:rPr lang="cs-CZ" smtClean="0"/>
              <a:t>20.9.2017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1AAD-F903-4674-A242-FA76C0F10F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428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7F94-F2F7-4E46-9A5F-6A75B287544E}" type="datetimeFigureOut">
              <a:rPr lang="cs-CZ" smtClean="0"/>
              <a:t>20.9.2017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1AAD-F903-4674-A242-FA76C0F10F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9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7F94-F2F7-4E46-9A5F-6A75B287544E}" type="datetimeFigureOut">
              <a:rPr lang="cs-CZ" smtClean="0"/>
              <a:t>20.9.2017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1AAD-F903-4674-A242-FA76C0F10F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464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7F94-F2F7-4E46-9A5F-6A75B287544E}" type="datetimeFigureOut">
              <a:rPr lang="cs-CZ" smtClean="0"/>
              <a:t>20.9.2017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1AAD-F903-4674-A242-FA76C0F10F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768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7F94-F2F7-4E46-9A5F-6A75B287544E}" type="datetimeFigureOut">
              <a:rPr lang="cs-CZ" smtClean="0"/>
              <a:t>20.9.2017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1AAD-F903-4674-A242-FA76C0F10F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693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7F94-F2F7-4E46-9A5F-6A75B287544E}" type="datetimeFigureOut">
              <a:rPr lang="cs-CZ" smtClean="0"/>
              <a:t>20.9.2017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1AAD-F903-4674-A242-FA76C0F10F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74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7F94-F2F7-4E46-9A5F-6A75B287544E}" type="datetimeFigureOut">
              <a:rPr lang="cs-CZ" smtClean="0"/>
              <a:t>20.9.2017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1AAD-F903-4674-A242-FA76C0F10F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885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7F94-F2F7-4E46-9A5F-6A75B287544E}" type="datetimeFigureOut">
              <a:rPr lang="cs-CZ" smtClean="0"/>
              <a:t>20.9.2017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1AAD-F903-4674-A242-FA76C0F10F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698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7F94-F2F7-4E46-9A5F-6A75B287544E}" type="datetimeFigureOut">
              <a:rPr lang="cs-CZ" smtClean="0"/>
              <a:t>20.9.2017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1AAD-F903-4674-A242-FA76C0F10F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336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7F94-F2F7-4E46-9A5F-6A75B287544E}" type="datetimeFigureOut">
              <a:rPr lang="cs-CZ" smtClean="0"/>
              <a:t>20.9.2017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1AAD-F903-4674-A242-FA76C0F10F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1847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7F94-F2F7-4E46-9A5F-6A75B287544E}" type="datetimeFigureOut">
              <a:rPr lang="cs-CZ" smtClean="0"/>
              <a:t>20.9.2017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1AAD-F903-4674-A242-FA76C0F10F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89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27F94-F2F7-4E46-9A5F-6A75B287544E}" type="datetimeFigureOut">
              <a:rPr lang="cs-CZ" smtClean="0"/>
              <a:t>20.9.2017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11AAD-F903-4674-A242-FA76C0F10F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91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VIRY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282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349" y="1600200"/>
            <a:ext cx="525930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23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dirty="0" smtClean="0"/>
              <a:t>parazitují na </a:t>
            </a:r>
            <a:r>
              <a:rPr lang="cs-CZ" dirty="0" err="1" smtClean="0"/>
              <a:t>prokaryotních</a:t>
            </a:r>
            <a:r>
              <a:rPr lang="cs-CZ" dirty="0" smtClean="0"/>
              <a:t> i eukaryotních buňkách</a:t>
            </a:r>
          </a:p>
          <a:p>
            <a:r>
              <a:rPr lang="cs-CZ" b="1" dirty="0" smtClean="0"/>
              <a:t>bakteriální viry = bakteriofágy </a:t>
            </a:r>
            <a:r>
              <a:rPr lang="cs-CZ" dirty="0" smtClean="0"/>
              <a:t>– možno je namnožit</a:t>
            </a:r>
          </a:p>
          <a:p>
            <a:r>
              <a:rPr lang="cs-CZ" dirty="0" smtClean="0"/>
              <a:t>pokusný model molekulární biologie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39197"/>
            <a:ext cx="43719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24250"/>
            <a:ext cx="44196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0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obal ve tvaru mnohostěnu</a:t>
            </a:r>
          </a:p>
          <a:p>
            <a:r>
              <a:rPr lang="cs-CZ" dirty="0" smtClean="0"/>
              <a:t>stažitelný krček s příchytnými vlákny</a:t>
            </a:r>
          </a:p>
          <a:p>
            <a:r>
              <a:rPr lang="cs-CZ" dirty="0" smtClean="0"/>
              <a:t>najití </a:t>
            </a:r>
            <a:r>
              <a:rPr lang="cs-CZ" b="1" dirty="0" smtClean="0"/>
              <a:t>speciálních struktur bakterie </a:t>
            </a:r>
            <a:r>
              <a:rPr lang="cs-CZ" dirty="0" smtClean="0"/>
              <a:t>– </a:t>
            </a:r>
            <a:r>
              <a:rPr lang="cs-CZ" b="1" dirty="0" smtClean="0"/>
              <a:t>krček se smrští </a:t>
            </a:r>
            <a:r>
              <a:rPr lang="cs-CZ" b="1" dirty="0" smtClean="0">
                <a:sym typeface="Wingdings" panose="05000000000000000000" pitchFamily="2" charset="2"/>
              </a:rPr>
              <a:t> DNA do bakterie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653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fágová </a:t>
            </a:r>
            <a:r>
              <a:rPr lang="cs-CZ" b="1" dirty="0" smtClean="0"/>
              <a:t>DNA</a:t>
            </a:r>
            <a:r>
              <a:rPr lang="cs-CZ" dirty="0" smtClean="0"/>
              <a:t> nevyvolá vznik fágů a rozpad buňky, ale </a:t>
            </a:r>
            <a:r>
              <a:rPr lang="cs-CZ" b="1" dirty="0" smtClean="0"/>
              <a:t>začlení se do bakteriálního </a:t>
            </a:r>
            <a:r>
              <a:rPr lang="cs-CZ" b="1" dirty="0" smtClean="0"/>
              <a:t>DNA</a:t>
            </a:r>
            <a:r>
              <a:rPr lang="cs-CZ" dirty="0" smtClean="0">
                <a:sym typeface="Wingdings" panose="05000000000000000000" pitchFamily="2" charset="2"/>
              </a:rPr>
              <a:t> </a:t>
            </a:r>
            <a:r>
              <a:rPr lang="cs-CZ" dirty="0" smtClean="0">
                <a:sym typeface="Wingdings" panose="05000000000000000000" pitchFamily="2" charset="2"/>
              </a:rPr>
              <a:t>replikuje se s každým dělením</a:t>
            </a:r>
          </a:p>
          <a:p>
            <a:r>
              <a:rPr lang="cs-CZ" b="1" dirty="0" smtClean="0">
                <a:sym typeface="Wingdings" panose="05000000000000000000" pitchFamily="2" charset="2"/>
              </a:rPr>
              <a:t>při zvýšení teploty se </a:t>
            </a:r>
            <a:r>
              <a:rPr lang="cs-CZ" b="1" dirty="0" err="1" smtClean="0">
                <a:sym typeface="Wingdings" panose="05000000000000000000" pitchFamily="2" charset="2"/>
              </a:rPr>
              <a:t>vyštěpí</a:t>
            </a:r>
            <a:r>
              <a:rPr lang="cs-CZ" b="1" dirty="0" smtClean="0">
                <a:sym typeface="Wingdings" panose="05000000000000000000" pitchFamily="2" charset="2"/>
              </a:rPr>
              <a:t>  virová infekce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1387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4515"/>
            <a:ext cx="8229600" cy="389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8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VIRŮ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DNA viry, RNA viry</a:t>
            </a:r>
          </a:p>
          <a:p>
            <a:pPr marL="0" indent="0">
              <a:buNone/>
            </a:pPr>
            <a:r>
              <a:rPr lang="cs-CZ" b="1" u="sng" dirty="0" smtClean="0"/>
              <a:t>podle typu buňky</a:t>
            </a:r>
          </a:p>
          <a:p>
            <a:pPr>
              <a:buFontTx/>
              <a:buChar char="-"/>
            </a:pPr>
            <a:r>
              <a:rPr lang="cs-CZ" b="1" dirty="0" smtClean="0"/>
              <a:t>bakteriofágy</a:t>
            </a:r>
          </a:p>
          <a:p>
            <a:pPr>
              <a:buFontTx/>
              <a:buChar char="-"/>
            </a:pPr>
            <a:r>
              <a:rPr lang="cs-CZ" b="1" dirty="0" smtClean="0"/>
              <a:t>rostlinné viry</a:t>
            </a:r>
          </a:p>
          <a:p>
            <a:pPr>
              <a:buFontTx/>
              <a:buChar char="-"/>
            </a:pPr>
            <a:r>
              <a:rPr lang="cs-CZ" b="1" dirty="0" smtClean="0"/>
              <a:t>živočišné viry - </a:t>
            </a:r>
            <a:r>
              <a:rPr lang="cs-CZ" b="1" dirty="0" err="1" smtClean="0"/>
              <a:t>onkoviry</a:t>
            </a:r>
            <a:endParaRPr lang="cs-CZ" b="1" dirty="0" smtClean="0"/>
          </a:p>
          <a:p>
            <a:pPr>
              <a:buFontTx/>
              <a:buChar char="-"/>
            </a:pPr>
            <a:r>
              <a:rPr lang="cs-CZ" b="1" dirty="0" err="1" smtClean="0"/>
              <a:t>mykoviry</a:t>
            </a:r>
            <a:endParaRPr lang="cs-CZ" b="1" dirty="0" smtClean="0"/>
          </a:p>
          <a:p>
            <a:pPr>
              <a:buFontTx/>
              <a:buChar char="-"/>
            </a:pPr>
            <a:r>
              <a:rPr lang="cs-CZ" b="1" dirty="0" smtClean="0"/>
              <a:t>retroviry</a:t>
            </a:r>
          </a:p>
          <a:p>
            <a:pPr>
              <a:buFontTx/>
              <a:buChar char="-"/>
            </a:pPr>
            <a:r>
              <a:rPr lang="cs-CZ" b="1" dirty="0" smtClean="0"/>
              <a:t>viroidy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6318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retroviry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dokáží se vštěpit i DNA eukaryotních buněk</a:t>
            </a:r>
          </a:p>
          <a:p>
            <a:r>
              <a:rPr lang="cs-CZ" dirty="0" smtClean="0"/>
              <a:t>nezbytná součást životního cyklu</a:t>
            </a:r>
          </a:p>
          <a:p>
            <a:r>
              <a:rPr lang="cs-CZ" b="1" dirty="0" smtClean="0"/>
              <a:t>RNA-viry</a:t>
            </a:r>
          </a:p>
          <a:p>
            <a:r>
              <a:rPr lang="cs-CZ" dirty="0" smtClean="0"/>
              <a:t>enzym zpětná (reverzní) </a:t>
            </a:r>
            <a:r>
              <a:rPr lang="cs-CZ" dirty="0" err="1" smtClean="0"/>
              <a:t>transkriptása</a:t>
            </a:r>
            <a:r>
              <a:rPr lang="cs-CZ" dirty="0" smtClean="0"/>
              <a:t> – </a:t>
            </a:r>
            <a:r>
              <a:rPr lang="cs-CZ" b="1" dirty="0" smtClean="0"/>
              <a:t>přepíše virovou RNA na DNA </a:t>
            </a:r>
            <a:r>
              <a:rPr lang="cs-CZ" dirty="0" smtClean="0">
                <a:sym typeface="Wingdings" panose="05000000000000000000" pitchFamily="2" charset="2"/>
              </a:rPr>
              <a:t> včlenění do chromozomu – replikace</a:t>
            </a:r>
          </a:p>
          <a:p>
            <a:r>
              <a:rPr lang="cs-CZ" b="1" dirty="0" smtClean="0">
                <a:sym typeface="Wingdings" panose="05000000000000000000" pitchFamily="2" charset="2"/>
              </a:rPr>
              <a:t>syntéza RNA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9032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virus HIV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původce </a:t>
            </a:r>
            <a:r>
              <a:rPr lang="cs-CZ" b="1" dirty="0" smtClean="0"/>
              <a:t>AIDS – syndrom získané nedostatečné imunity</a:t>
            </a:r>
          </a:p>
          <a:p>
            <a:r>
              <a:rPr lang="cs-CZ" dirty="0" smtClean="0"/>
              <a:t>napadá </a:t>
            </a:r>
            <a:r>
              <a:rPr lang="cs-CZ" b="1" dirty="0" smtClean="0"/>
              <a:t>lymfocyty</a:t>
            </a:r>
            <a:r>
              <a:rPr lang="cs-CZ" dirty="0" smtClean="0"/>
              <a:t> (součást imunitního systému) – pomocné lymfocyty T</a:t>
            </a:r>
          </a:p>
          <a:p>
            <a:r>
              <a:rPr lang="cs-CZ" dirty="0" smtClean="0"/>
              <a:t>dlouhou dobu v jádře lymfocytu, produkuje viriony – je </a:t>
            </a:r>
            <a:r>
              <a:rPr lang="cs-CZ" b="1" dirty="0" smtClean="0"/>
              <a:t>infekční</a:t>
            </a:r>
            <a:r>
              <a:rPr lang="cs-CZ" dirty="0" smtClean="0"/>
              <a:t>, může </a:t>
            </a:r>
            <a:r>
              <a:rPr lang="cs-CZ" b="1" dirty="0" smtClean="0"/>
              <a:t>nakazit jiné osoby</a:t>
            </a:r>
            <a:r>
              <a:rPr lang="cs-CZ" dirty="0" smtClean="0"/>
              <a:t>, i když bez příznaků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577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cs-CZ" b="1" dirty="0" smtClean="0"/>
              <a:t>přenos – pohlavním stykem i  krví</a:t>
            </a:r>
          </a:p>
          <a:p>
            <a:r>
              <a:rPr lang="cs-CZ" dirty="0" smtClean="0"/>
              <a:t>propuknutí AIDS:</a:t>
            </a:r>
          </a:p>
          <a:p>
            <a:pPr>
              <a:buFontTx/>
              <a:buChar char="-"/>
            </a:pPr>
            <a:r>
              <a:rPr lang="cs-CZ" dirty="0" smtClean="0"/>
              <a:t>výrazné snížení imunity</a:t>
            </a:r>
          </a:p>
          <a:p>
            <a:pPr>
              <a:buFontTx/>
              <a:buChar char="-"/>
            </a:pPr>
            <a:r>
              <a:rPr lang="cs-CZ" b="1" dirty="0" smtClean="0"/>
              <a:t>celkové vyčerpání </a:t>
            </a:r>
            <a:r>
              <a:rPr lang="cs-CZ" dirty="0" smtClean="0">
                <a:sym typeface="Wingdings" panose="05000000000000000000" pitchFamily="2" charset="2"/>
              </a:rPr>
              <a:t> smrt</a:t>
            </a:r>
          </a:p>
          <a:p>
            <a:pPr>
              <a:buFontTx/>
              <a:buChar char="-"/>
            </a:pPr>
            <a:r>
              <a:rPr lang="cs-CZ" b="1" dirty="0" smtClean="0">
                <a:sym typeface="Wingdings" panose="05000000000000000000" pitchFamily="2" charset="2"/>
              </a:rPr>
              <a:t>léky</a:t>
            </a:r>
            <a:r>
              <a:rPr lang="cs-CZ" dirty="0" smtClean="0">
                <a:sym typeface="Wingdings" panose="05000000000000000000" pitchFamily="2" charset="2"/>
              </a:rPr>
              <a:t> pouze </a:t>
            </a:r>
            <a:r>
              <a:rPr lang="cs-CZ" b="1" dirty="0" smtClean="0">
                <a:sym typeface="Wingdings" panose="05000000000000000000" pitchFamily="2" charset="2"/>
              </a:rPr>
              <a:t>oddalují nástup choroby</a:t>
            </a:r>
            <a:r>
              <a:rPr lang="cs-CZ" dirty="0" smtClean="0">
                <a:sym typeface="Wingdings" panose="05000000000000000000" pitchFamily="2" charset="2"/>
              </a:rPr>
              <a:t>, zmírní průběh</a:t>
            </a:r>
          </a:p>
          <a:p>
            <a:pPr>
              <a:buFontTx/>
              <a:buChar char="-"/>
            </a:pPr>
            <a:r>
              <a:rPr lang="cs-CZ" b="1" dirty="0" smtClean="0">
                <a:sym typeface="Wingdings" panose="05000000000000000000" pitchFamily="2" charset="2"/>
              </a:rPr>
              <a:t>prevence: bezpečný sex, vyhýbání se narkomanii</a:t>
            </a:r>
          </a:p>
          <a:p>
            <a:pPr>
              <a:buFontTx/>
              <a:buChar char="-"/>
            </a:pPr>
            <a:r>
              <a:rPr lang="cs-CZ" dirty="0" smtClean="0">
                <a:sym typeface="Wingdings" panose="05000000000000000000" pitchFamily="2" charset="2"/>
              </a:rPr>
              <a:t>hlavně rozvojové země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491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289"/>
            <a:ext cx="3298701" cy="312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19454"/>
            <a:ext cx="6683896" cy="3759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58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VIRUS = jed</a:t>
            </a:r>
          </a:p>
          <a:p>
            <a:r>
              <a:rPr lang="cs-CZ" dirty="0" smtClean="0"/>
              <a:t>molekulární biologie určila:</a:t>
            </a:r>
          </a:p>
          <a:p>
            <a:pPr marL="0" indent="0">
              <a:buNone/>
            </a:pPr>
            <a:r>
              <a:rPr lang="cs-CZ" dirty="0" smtClean="0"/>
              <a:t> jejich strukturu</a:t>
            </a:r>
          </a:p>
          <a:p>
            <a:pPr marL="0" indent="0">
              <a:buNone/>
            </a:pPr>
            <a:r>
              <a:rPr lang="cs-CZ" dirty="0" smtClean="0"/>
              <a:t>způsob rozmnožování v buňce</a:t>
            </a:r>
          </a:p>
          <a:p>
            <a:pPr marL="0" indent="0">
              <a:buNone/>
            </a:pPr>
            <a:r>
              <a:rPr lang="cs-CZ" dirty="0" smtClean="0"/>
              <a:t>mechanismy působeni virus </a:t>
            </a:r>
            <a:r>
              <a:rPr lang="cs-CZ" dirty="0" smtClean="0">
                <a:sym typeface="Wingdings" panose="05000000000000000000" pitchFamily="2" charset="2"/>
              </a:rPr>
              <a:t> buňka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1713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Onkoviry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způsobují </a:t>
            </a:r>
            <a:r>
              <a:rPr lang="cs-CZ" b="1" dirty="0" smtClean="0"/>
              <a:t>nádorový růst = rakovinu</a:t>
            </a:r>
          </a:p>
          <a:p>
            <a:r>
              <a:rPr lang="cs-CZ" b="1" dirty="0" smtClean="0"/>
              <a:t>nezadržitelné dělení </a:t>
            </a:r>
            <a:r>
              <a:rPr lang="cs-CZ" dirty="0" smtClean="0"/>
              <a:t>nebo neregulují buněčný cyklus</a:t>
            </a:r>
          </a:p>
          <a:p>
            <a:r>
              <a:rPr lang="cs-CZ" b="1" dirty="0" smtClean="0"/>
              <a:t>vytváří</a:t>
            </a:r>
            <a:r>
              <a:rPr lang="cs-CZ" dirty="0" smtClean="0"/>
              <a:t> nediferencované shluky = </a:t>
            </a:r>
            <a:r>
              <a:rPr lang="cs-CZ" b="1" dirty="0" smtClean="0"/>
              <a:t>nádory</a:t>
            </a:r>
          </a:p>
          <a:p>
            <a:r>
              <a:rPr lang="cs-CZ" dirty="0" smtClean="0"/>
              <a:t>buňky se uvolňují – </a:t>
            </a:r>
            <a:r>
              <a:rPr lang="cs-CZ" b="1" dirty="0" smtClean="0"/>
              <a:t>krví do jiných orgánů </a:t>
            </a:r>
            <a:r>
              <a:rPr lang="cs-CZ" dirty="0" smtClean="0">
                <a:sym typeface="Wingdings" panose="05000000000000000000" pitchFamily="2" charset="2"/>
              </a:rPr>
              <a:t> nové nádory – </a:t>
            </a:r>
            <a:r>
              <a:rPr lang="cs-CZ" b="1" dirty="0" smtClean="0">
                <a:sym typeface="Wingdings" panose="05000000000000000000" pitchFamily="2" charset="2"/>
              </a:rPr>
              <a:t>metastáze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ne všechny nádory jsou virového původu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14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virus hepatitidy 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sérová </a:t>
            </a:r>
            <a:r>
              <a:rPr lang="cs-CZ" b="1" dirty="0" smtClean="0"/>
              <a:t>žloutenka</a:t>
            </a:r>
          </a:p>
          <a:p>
            <a:r>
              <a:rPr lang="cs-CZ" b="1" dirty="0" smtClean="0"/>
              <a:t>přenos krví i pohlavním stykem</a:t>
            </a:r>
          </a:p>
          <a:p>
            <a:r>
              <a:rPr lang="cs-CZ" dirty="0" smtClean="0"/>
              <a:t>rakovina jater i desítky let po prodělání hepatitidy B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290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92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cs-CZ" dirty="0" smtClean="0"/>
              <a:t>závažné, často silně infekční onemocnění:</a:t>
            </a:r>
          </a:p>
          <a:p>
            <a:pPr marL="0" indent="0">
              <a:buNone/>
            </a:pPr>
            <a:r>
              <a:rPr lang="cs-CZ" b="1" dirty="0" smtClean="0"/>
              <a:t>DNA-viry - neštovice, plané neštovice, pásový opar, záněty horních cest dýchacích, bradavice</a:t>
            </a:r>
          </a:p>
          <a:p>
            <a:pPr marL="0" indent="0">
              <a:buNone/>
            </a:pPr>
            <a:r>
              <a:rPr lang="cs-CZ" b="1" dirty="0" smtClean="0"/>
              <a:t>RNA-viry – chřipka, zarděnky, spalničky, infekční žloutenky (hepatitidy A), vzteklina, dětská obrna</a:t>
            </a:r>
          </a:p>
          <a:p>
            <a:pPr>
              <a:buFontTx/>
              <a:buChar char="-"/>
            </a:pPr>
            <a:r>
              <a:rPr lang="cs-CZ" dirty="0" smtClean="0"/>
              <a:t>nejsou antibiotika</a:t>
            </a:r>
          </a:p>
          <a:p>
            <a:pPr>
              <a:buFontTx/>
              <a:buChar char="-"/>
            </a:pPr>
            <a:r>
              <a:rPr lang="cs-CZ" b="1" dirty="0" smtClean="0"/>
              <a:t>očkování</a:t>
            </a:r>
            <a:r>
              <a:rPr lang="cs-CZ" dirty="0" smtClean="0"/>
              <a:t> (vymýcení neštovic, u nás dětské obrny)</a:t>
            </a:r>
          </a:p>
        </p:txBody>
      </p:sp>
    </p:spTree>
    <p:extLst>
      <p:ext uri="{BB962C8B-B14F-4D97-AF65-F5344CB8AC3E}">
        <p14:creationId xmlns:p14="http://schemas.microsoft.com/office/powerpoint/2010/main" val="323396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Rostlinné viry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RNA-viry</a:t>
            </a:r>
          </a:p>
          <a:p>
            <a:r>
              <a:rPr lang="cs-CZ" dirty="0" smtClean="0"/>
              <a:t>přenos často živočišnými parazity</a:t>
            </a:r>
          </a:p>
          <a:p>
            <a:pPr marL="0" indent="0">
              <a:buNone/>
            </a:pPr>
            <a:r>
              <a:rPr lang="cs-CZ" b="1" dirty="0" smtClean="0"/>
              <a:t>virus tabákové mozaiky</a:t>
            </a:r>
            <a:endParaRPr lang="cs-CZ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45024"/>
            <a:ext cx="571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69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jednoduchá struktura</a:t>
            </a:r>
          </a:p>
          <a:p>
            <a:r>
              <a:rPr lang="cs-CZ" b="1" dirty="0" smtClean="0"/>
              <a:t>světlé skvrny na listech </a:t>
            </a:r>
            <a:r>
              <a:rPr lang="cs-CZ" dirty="0" smtClean="0"/>
              <a:t>tabáku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80928"/>
            <a:ext cx="4831294" cy="390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59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cs-CZ" b="1" dirty="0" smtClean="0"/>
              <a:t>mozaiková choroba brambor</a:t>
            </a:r>
            <a:r>
              <a:rPr lang="cs-CZ" dirty="0" smtClean="0"/>
              <a:t>, </a:t>
            </a:r>
            <a:r>
              <a:rPr lang="cs-CZ" b="1" dirty="0" smtClean="0"/>
              <a:t>pruhová mozaika pšenice</a:t>
            </a:r>
          </a:p>
          <a:p>
            <a:r>
              <a:rPr lang="cs-CZ" dirty="0" smtClean="0"/>
              <a:t>rostliny nelze vyléčit</a:t>
            </a:r>
          </a:p>
          <a:p>
            <a:r>
              <a:rPr lang="cs-CZ" dirty="0" smtClean="0"/>
              <a:t>vyšlechtěny odrůdy se zvýšenou odolností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03019"/>
            <a:ext cx="324036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8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Viroidy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nejmenší částice schopné vyvolat chorobu</a:t>
            </a:r>
          </a:p>
          <a:p>
            <a:r>
              <a:rPr lang="cs-CZ" dirty="0" smtClean="0"/>
              <a:t>u rostlin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295232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92896"/>
            <a:ext cx="2647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209" y="4725144"/>
            <a:ext cx="13335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6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viry DNA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záněty dýchacích cest </a:t>
            </a:r>
            <a:r>
              <a:rPr lang="cs-CZ" dirty="0" smtClean="0"/>
              <a:t>– </a:t>
            </a:r>
            <a:r>
              <a:rPr lang="cs-CZ" dirty="0"/>
              <a:t>a</a:t>
            </a:r>
            <a:r>
              <a:rPr lang="cs-CZ" dirty="0" smtClean="0"/>
              <a:t>denoviry</a:t>
            </a:r>
          </a:p>
          <a:p>
            <a:r>
              <a:rPr lang="cs-CZ" b="1" dirty="0" smtClean="0"/>
              <a:t>virus neštovic</a:t>
            </a:r>
          </a:p>
          <a:p>
            <a:r>
              <a:rPr lang="cs-CZ" b="1" dirty="0" smtClean="0"/>
              <a:t>virus </a:t>
            </a:r>
            <a:r>
              <a:rPr lang="cs-CZ" b="1" dirty="0" err="1" smtClean="0"/>
              <a:t>eboly</a:t>
            </a:r>
            <a:endParaRPr lang="cs-CZ" b="1" dirty="0" smtClean="0"/>
          </a:p>
          <a:p>
            <a:r>
              <a:rPr lang="cs-CZ" b="1" dirty="0" smtClean="0"/>
              <a:t>virus bradavic</a:t>
            </a:r>
            <a:endParaRPr lang="cs-CZ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97152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97152"/>
            <a:ext cx="29432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63801"/>
            <a:ext cx="2514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2395537"/>
            <a:ext cx="22098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0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původ</a:t>
            </a:r>
            <a:r>
              <a:rPr lang="cs-CZ" dirty="0" smtClean="0"/>
              <a:t> virů </a:t>
            </a:r>
            <a:r>
              <a:rPr lang="cs-CZ" b="1" dirty="0" smtClean="0"/>
              <a:t>nejasný</a:t>
            </a:r>
          </a:p>
          <a:p>
            <a:r>
              <a:rPr lang="cs-CZ" dirty="0" smtClean="0"/>
              <a:t>nemusí znamenat, že jsou nejpůvodnější – bez buněk nemohou vykonávat životní projevy</a:t>
            </a:r>
          </a:p>
          <a:p>
            <a:r>
              <a:rPr lang="cs-CZ" b="1" dirty="0" smtClean="0"/>
              <a:t>zjednodušený nitrobuněčný parazit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331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Viry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258219"/>
            <a:ext cx="57150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199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nejmenší organismy</a:t>
            </a:r>
          </a:p>
          <a:p>
            <a:r>
              <a:rPr lang="cs-CZ" b="1" dirty="0" smtClean="0"/>
              <a:t>nebuněčné</a:t>
            </a:r>
          </a:p>
          <a:p>
            <a:r>
              <a:rPr lang="cs-CZ" b="1" dirty="0" smtClean="0"/>
              <a:t>schopné rozmnožování jen uvnitř buněk</a:t>
            </a:r>
          </a:p>
          <a:p>
            <a:r>
              <a:rPr lang="cs-CZ" b="1" dirty="0" smtClean="0"/>
              <a:t>nemají vlastní metabolismus</a:t>
            </a:r>
          </a:p>
          <a:p>
            <a:r>
              <a:rPr lang="cs-CZ" b="1" dirty="0" smtClean="0"/>
              <a:t>k množení používají metabolický aparát hostitelských buněk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21253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virion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virová částice</a:t>
            </a:r>
            <a:endParaRPr lang="cs-CZ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6617"/>
            <a:ext cx="6395864" cy="454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67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maximálně </a:t>
            </a:r>
            <a:r>
              <a:rPr lang="cs-CZ" b="1" dirty="0" smtClean="0"/>
              <a:t>0,2 µm</a:t>
            </a:r>
          </a:p>
          <a:p>
            <a:r>
              <a:rPr lang="cs-CZ" dirty="0" smtClean="0"/>
              <a:t>obsahuje </a:t>
            </a:r>
            <a:r>
              <a:rPr lang="cs-CZ" b="1" dirty="0" smtClean="0"/>
              <a:t>nukleovou kyselinu</a:t>
            </a:r>
          </a:p>
          <a:p>
            <a:r>
              <a:rPr lang="cs-CZ" b="1" dirty="0" smtClean="0"/>
              <a:t>povrchový obal – kapsid </a:t>
            </a:r>
            <a:r>
              <a:rPr lang="cs-CZ" dirty="0" smtClean="0"/>
              <a:t>– virové bílkoviny</a:t>
            </a:r>
          </a:p>
          <a:p>
            <a:pPr>
              <a:buFontTx/>
              <a:buChar char="-"/>
            </a:pPr>
            <a:r>
              <a:rPr lang="cs-CZ" b="1" dirty="0" smtClean="0"/>
              <a:t>chrání</a:t>
            </a:r>
            <a:r>
              <a:rPr lang="cs-CZ" dirty="0" smtClean="0"/>
              <a:t> a umožňuje </a:t>
            </a:r>
            <a:r>
              <a:rPr lang="cs-CZ" b="1" dirty="0" smtClean="0"/>
              <a:t>zachycení na buňce </a:t>
            </a:r>
            <a:r>
              <a:rPr lang="cs-CZ" dirty="0" smtClean="0"/>
              <a:t>a jeho vstup do ní</a:t>
            </a:r>
          </a:p>
          <a:p>
            <a:pPr>
              <a:buFontTx/>
              <a:buChar char="-"/>
            </a:pPr>
            <a:r>
              <a:rPr lang="cs-CZ" dirty="0" smtClean="0"/>
              <a:t>tvar </a:t>
            </a:r>
            <a:r>
              <a:rPr lang="cs-CZ" b="1" dirty="0" smtClean="0"/>
              <a:t>pravidelného mnohostěnu</a:t>
            </a:r>
          </a:p>
          <a:p>
            <a:pPr>
              <a:buFontTx/>
              <a:buChar char="-"/>
            </a:pPr>
            <a:r>
              <a:rPr lang="cs-CZ" dirty="0" smtClean="0"/>
              <a:t>některé uvnitř membránový obal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873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bakteriofág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7" y="1729581"/>
            <a:ext cx="48101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04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virová infekce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v buňce </a:t>
            </a:r>
            <a:r>
              <a:rPr lang="cs-CZ" dirty="0" smtClean="0"/>
              <a:t>se </a:t>
            </a:r>
            <a:r>
              <a:rPr lang="cs-CZ" b="1" dirty="0" smtClean="0"/>
              <a:t>z kapsidu </a:t>
            </a:r>
            <a:r>
              <a:rPr lang="cs-CZ" dirty="0" smtClean="0"/>
              <a:t>uvolňuje </a:t>
            </a:r>
            <a:r>
              <a:rPr lang="cs-CZ" b="1" dirty="0" smtClean="0"/>
              <a:t>nukleová kyselina</a:t>
            </a:r>
          </a:p>
          <a:p>
            <a:r>
              <a:rPr lang="cs-CZ" b="1" dirty="0" smtClean="0"/>
              <a:t>DNA – viry </a:t>
            </a:r>
            <a:r>
              <a:rPr lang="cs-CZ" dirty="0" smtClean="0"/>
              <a:t>– proniká </a:t>
            </a:r>
            <a:r>
              <a:rPr lang="cs-CZ" b="1" dirty="0" smtClean="0"/>
              <a:t>do jádra</a:t>
            </a:r>
            <a:r>
              <a:rPr lang="cs-CZ" dirty="0" smtClean="0"/>
              <a:t>, </a:t>
            </a:r>
            <a:r>
              <a:rPr lang="cs-CZ" b="1" dirty="0" smtClean="0"/>
              <a:t>replikace</a:t>
            </a:r>
            <a:r>
              <a:rPr lang="cs-CZ" dirty="0" smtClean="0"/>
              <a:t> - </a:t>
            </a:r>
            <a:r>
              <a:rPr lang="cs-CZ" b="1" dirty="0" smtClean="0"/>
              <a:t>přepis virových genů</a:t>
            </a:r>
          </a:p>
          <a:p>
            <a:r>
              <a:rPr lang="cs-CZ" dirty="0" err="1" smtClean="0"/>
              <a:t>mRNa</a:t>
            </a:r>
            <a:r>
              <a:rPr lang="cs-CZ" dirty="0" smtClean="0"/>
              <a:t> do ribozomů – </a:t>
            </a:r>
            <a:r>
              <a:rPr lang="cs-CZ" b="1" dirty="0" smtClean="0"/>
              <a:t>syntéza virových bílkovin </a:t>
            </a:r>
            <a:r>
              <a:rPr lang="cs-CZ" b="1" dirty="0" smtClean="0">
                <a:sym typeface="Wingdings" panose="05000000000000000000" pitchFamily="2" charset="2"/>
              </a:rPr>
              <a:t> vytvoří kapsid</a:t>
            </a:r>
            <a:r>
              <a:rPr lang="cs-CZ" dirty="0" smtClean="0">
                <a:sym typeface="Wingdings" panose="05000000000000000000" pitchFamily="2" charset="2"/>
              </a:rPr>
              <a:t>, který uzavře virovou DNA</a:t>
            </a:r>
          </a:p>
          <a:p>
            <a:r>
              <a:rPr lang="cs-CZ" b="1" dirty="0" smtClean="0">
                <a:sym typeface="Wingdings" panose="05000000000000000000" pitchFamily="2" charset="2"/>
              </a:rPr>
              <a:t>ven z buňky </a:t>
            </a:r>
            <a:r>
              <a:rPr lang="cs-CZ" dirty="0" smtClean="0">
                <a:sym typeface="Wingdings" panose="05000000000000000000" pitchFamily="2" charset="2"/>
              </a:rPr>
              <a:t>– </a:t>
            </a:r>
            <a:r>
              <a:rPr lang="cs-CZ" b="1" dirty="0" smtClean="0">
                <a:sym typeface="Wingdings" panose="05000000000000000000" pitchFamily="2" charset="2"/>
              </a:rPr>
              <a:t>zničí ji </a:t>
            </a:r>
            <a:r>
              <a:rPr lang="cs-CZ" dirty="0" smtClean="0">
                <a:sym typeface="Wingdings" panose="05000000000000000000" pitchFamily="2" charset="2"/>
              </a:rPr>
              <a:t>(virus </a:t>
            </a:r>
            <a:r>
              <a:rPr lang="cs-CZ" b="1" dirty="0" smtClean="0">
                <a:sym typeface="Wingdings" panose="05000000000000000000" pitchFamily="2" charset="2"/>
              </a:rPr>
              <a:t>neštovic</a:t>
            </a:r>
            <a:r>
              <a:rPr lang="cs-CZ" dirty="0" smtClean="0">
                <a:sym typeface="Wingdings" panose="05000000000000000000" pitchFamily="2" charset="2"/>
              </a:rPr>
              <a:t>) nebo </a:t>
            </a:r>
            <a:r>
              <a:rPr lang="cs-CZ" b="1" dirty="0" smtClean="0">
                <a:sym typeface="Wingdings" panose="05000000000000000000" pitchFamily="2" charset="2"/>
              </a:rPr>
              <a:t>ponechají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9155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RNA-viry</a:t>
            </a:r>
          </a:p>
          <a:p>
            <a:pPr>
              <a:buFontTx/>
              <a:buChar char="-"/>
            </a:pPr>
            <a:r>
              <a:rPr lang="cs-CZ" dirty="0" smtClean="0"/>
              <a:t>potřeba k množení enzym </a:t>
            </a:r>
            <a:r>
              <a:rPr lang="cs-CZ" dirty="0" err="1" smtClean="0"/>
              <a:t>replikáza</a:t>
            </a:r>
            <a:r>
              <a:rPr lang="cs-CZ" dirty="0" smtClean="0"/>
              <a:t> RNA</a:t>
            </a:r>
          </a:p>
          <a:p>
            <a:pPr>
              <a:buFontTx/>
              <a:buChar char="-"/>
            </a:pPr>
            <a:r>
              <a:rPr lang="cs-CZ" dirty="0" smtClean="0"/>
              <a:t>gen pro tento enzym uvnitř viru – </a:t>
            </a:r>
            <a:r>
              <a:rPr lang="cs-CZ" b="1" dirty="0" smtClean="0"/>
              <a:t>překlad a replikace virové RNA </a:t>
            </a:r>
            <a:r>
              <a:rPr lang="cs-CZ" dirty="0" smtClean="0">
                <a:sym typeface="Wingdings" panose="05000000000000000000" pitchFamily="2" charset="2"/>
              </a:rPr>
              <a:t> </a:t>
            </a:r>
            <a:r>
              <a:rPr lang="cs-CZ" b="1" dirty="0" smtClean="0">
                <a:sym typeface="Wingdings" panose="05000000000000000000" pitchFamily="2" charset="2"/>
              </a:rPr>
              <a:t>virové bílkoviny </a:t>
            </a:r>
            <a:r>
              <a:rPr lang="cs-CZ" dirty="0" smtClean="0">
                <a:sym typeface="Wingdings" panose="05000000000000000000" pitchFamily="2" charset="2"/>
              </a:rPr>
              <a:t>(virus </a:t>
            </a:r>
            <a:r>
              <a:rPr lang="cs-CZ" b="1" dirty="0" smtClean="0">
                <a:sym typeface="Wingdings" panose="05000000000000000000" pitchFamily="2" charset="2"/>
              </a:rPr>
              <a:t>dětské obrny</a:t>
            </a:r>
            <a:r>
              <a:rPr lang="cs-CZ" dirty="0" smtClean="0">
                <a:sym typeface="Wingdings" panose="05000000000000000000" pitchFamily="2" charset="2"/>
              </a:rPr>
              <a:t>)</a:t>
            </a:r>
          </a:p>
          <a:p>
            <a:pPr>
              <a:buFontTx/>
              <a:buChar char="-"/>
            </a:pPr>
            <a:r>
              <a:rPr lang="cs-CZ" dirty="0" smtClean="0">
                <a:sym typeface="Wingdings" panose="05000000000000000000" pitchFamily="2" charset="2"/>
              </a:rPr>
              <a:t>jiné – </a:t>
            </a:r>
            <a:r>
              <a:rPr lang="cs-CZ" b="1" dirty="0" smtClean="0">
                <a:sym typeface="Wingdings" panose="05000000000000000000" pitchFamily="2" charset="2"/>
              </a:rPr>
              <a:t>hotový enzym ve virionu </a:t>
            </a:r>
            <a:r>
              <a:rPr lang="cs-CZ" dirty="0" smtClean="0">
                <a:sym typeface="Wingdings" panose="05000000000000000000" pitchFamily="2" charset="2"/>
              </a:rPr>
              <a:t>(virus </a:t>
            </a:r>
            <a:r>
              <a:rPr lang="cs-CZ" b="1" dirty="0" smtClean="0">
                <a:sym typeface="Wingdings" panose="05000000000000000000" pitchFamily="2" charset="2"/>
              </a:rPr>
              <a:t>chřipky</a:t>
            </a:r>
            <a:r>
              <a:rPr lang="cs-CZ" dirty="0" smtClean="0">
                <a:sym typeface="Wingdings" panose="05000000000000000000" pitchFamily="2" charset="2"/>
              </a:rPr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888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538</Words>
  <Application>Microsoft Office PowerPoint</Application>
  <PresentationFormat>Předvádění na obrazovce (4:3)</PresentationFormat>
  <Paragraphs>99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systému Office</vt:lpstr>
      <vt:lpstr>VIRY</vt:lpstr>
      <vt:lpstr>Prezentace aplikace PowerPoint</vt:lpstr>
      <vt:lpstr>Viry</vt:lpstr>
      <vt:lpstr>Prezentace aplikace PowerPoint</vt:lpstr>
      <vt:lpstr>virion</vt:lpstr>
      <vt:lpstr>Prezentace aplikace PowerPoint</vt:lpstr>
      <vt:lpstr>bakteriofág</vt:lpstr>
      <vt:lpstr>virová infekce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DĚLENÍ VIRŮ</vt:lpstr>
      <vt:lpstr>retroviry</vt:lpstr>
      <vt:lpstr>virus HIV</vt:lpstr>
      <vt:lpstr>Prezentace aplikace PowerPoint</vt:lpstr>
      <vt:lpstr>Prezentace aplikace PowerPoint</vt:lpstr>
      <vt:lpstr>Onkoviry</vt:lpstr>
      <vt:lpstr>virus hepatitidy B</vt:lpstr>
      <vt:lpstr>Prezentace aplikace PowerPoint</vt:lpstr>
      <vt:lpstr>Rostlinné viry</vt:lpstr>
      <vt:lpstr>Prezentace aplikace PowerPoint</vt:lpstr>
      <vt:lpstr>Prezentace aplikace PowerPoint</vt:lpstr>
      <vt:lpstr>Viroidy</vt:lpstr>
      <vt:lpstr>viry DNA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VIRY</dc:title>
  <dc:creator>František</dc:creator>
  <cp:lastModifiedBy>Suchý, František</cp:lastModifiedBy>
  <cp:revision>18</cp:revision>
  <dcterms:created xsi:type="dcterms:W3CDTF">2014-09-16T16:39:49Z</dcterms:created>
  <dcterms:modified xsi:type="dcterms:W3CDTF">2017-09-20T11:00:29Z</dcterms:modified>
</cp:coreProperties>
</file>