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C1C85-AA7E-4708-9B10-CBD463B65D14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047EB-D71D-4447-B7DE-CCDBDC3061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076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rozdíl</a:t>
            </a:r>
            <a:r>
              <a:rPr lang="cs-CZ" baseline="0" dirty="0" smtClean="0"/>
              <a:t> v růstu krystalů a organismů?</a:t>
            </a:r>
          </a:p>
          <a:p>
            <a:r>
              <a:rPr lang="cs-CZ" baseline="0" dirty="0" smtClean="0"/>
              <a:t>fotosyntéza, buněčné dýchání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239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hrách – semeno až plod, žáby</a:t>
            </a:r>
          </a:p>
          <a:p>
            <a:r>
              <a:rPr lang="cs-CZ" dirty="0" smtClean="0"/>
              <a:t>orgány rostlin a živočichů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916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izoprenoidy</a:t>
            </a:r>
            <a:r>
              <a:rPr lang="cs-CZ" dirty="0" smtClean="0"/>
              <a:t> – silice, cholesterol, hormony – přeměněné tuky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36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jednobuněčné organismy?</a:t>
            </a:r>
          </a:p>
          <a:p>
            <a:r>
              <a:rPr lang="cs-CZ" dirty="0" smtClean="0"/>
              <a:t>lidské</a:t>
            </a:r>
            <a:r>
              <a:rPr lang="cs-CZ" baseline="0" dirty="0" smtClean="0"/>
              <a:t> tělo – 250 typů buněk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082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kvůli němu řadíme do organismů i viry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přenos semen a plodů na velkou vzdálenost?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Austrálie – 24 králíků, dnes 600 mil.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459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tdl</a:t>
            </a:r>
            <a:r>
              <a:rPr lang="cs-CZ" dirty="0" smtClean="0"/>
              <a:t> a půda</a:t>
            </a:r>
          </a:p>
          <a:p>
            <a:r>
              <a:rPr lang="cs-CZ" smtClean="0"/>
              <a:t>potkan X koala</a:t>
            </a:r>
            <a:r>
              <a:rPr lang="cs-CZ" dirty="0" smtClean="0"/>
              <a:t>, bourec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047EB-D71D-4447-B7DE-CCDBDC3061D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607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97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3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94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97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87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541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3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524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60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E9A6D-3DC7-45E4-8DF0-3180E76938E2}" type="datetimeFigureOut">
              <a:rPr lang="cs-CZ" smtClean="0"/>
              <a:t>14.9.2018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3E528-3423-4901-BB17-CB3234895E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5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txBody>
          <a:bodyPr/>
          <a:lstStyle/>
          <a:p>
            <a:r>
              <a:rPr lang="cs-CZ" dirty="0" smtClean="0"/>
              <a:t>ORGANISMY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2.hodina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52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VZTAHY MEZI ORGANISMY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potravní vztahy – </a:t>
            </a:r>
            <a:r>
              <a:rPr lang="cs-CZ" b="1" dirty="0" smtClean="0"/>
              <a:t>autotrofní organismy </a:t>
            </a:r>
            <a:r>
              <a:rPr lang="cs-CZ" dirty="0" smtClean="0">
                <a:sym typeface="Wingdings" panose="05000000000000000000" pitchFamily="2" charset="2"/>
              </a:rPr>
              <a:t> potrava </a:t>
            </a:r>
            <a:r>
              <a:rPr lang="cs-CZ" b="1" dirty="0" smtClean="0">
                <a:sym typeface="Wingdings" panose="05000000000000000000" pitchFamily="2" charset="2"/>
              </a:rPr>
              <a:t>heterotrofních</a:t>
            </a:r>
            <a:r>
              <a:rPr lang="cs-CZ" dirty="0" smtClean="0">
                <a:sym typeface="Wingdings" panose="05000000000000000000" pitchFamily="2" charset="2"/>
              </a:rPr>
              <a:t>  </a:t>
            </a:r>
            <a:r>
              <a:rPr lang="cs-CZ" b="1" dirty="0" err="1" smtClean="0">
                <a:sym typeface="Wingdings" panose="05000000000000000000" pitchFamily="2" charset="2"/>
              </a:rPr>
              <a:t>saprofyti</a:t>
            </a:r>
            <a:r>
              <a:rPr lang="cs-CZ" b="1" dirty="0" smtClean="0">
                <a:sym typeface="Wingdings" panose="05000000000000000000" pitchFamily="2" charset="2"/>
              </a:rPr>
              <a:t> </a:t>
            </a:r>
            <a:r>
              <a:rPr lang="cs-CZ" dirty="0" smtClean="0">
                <a:sym typeface="Wingdings" panose="05000000000000000000" pitchFamily="2" charset="2"/>
              </a:rPr>
              <a:t>(rozklad organických látek na CO</a:t>
            </a:r>
            <a:r>
              <a:rPr lang="cs-CZ" baseline="-25000" dirty="0" smtClean="0">
                <a:sym typeface="Wingdings" panose="05000000000000000000" pitchFamily="2" charset="2"/>
              </a:rPr>
              <a:t>2</a:t>
            </a:r>
            <a:r>
              <a:rPr lang="cs-CZ" dirty="0" smtClean="0">
                <a:sym typeface="Wingdings" panose="05000000000000000000" pitchFamily="2" charset="2"/>
              </a:rPr>
              <a:t>, vodu…</a:t>
            </a: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návrat látek do koloběhu</a:t>
            </a:r>
          </a:p>
          <a:p>
            <a:pPr marL="0" indent="0">
              <a:buNone/>
            </a:pPr>
            <a:r>
              <a:rPr lang="cs-CZ" b="1" dirty="0" smtClean="0">
                <a:sym typeface="Wingdings" panose="05000000000000000000" pitchFamily="2" charset="2"/>
              </a:rPr>
              <a:t>vztahy mezi druhy</a:t>
            </a:r>
          </a:p>
          <a:p>
            <a:pPr>
              <a:buFontTx/>
              <a:buChar char="-"/>
            </a:pPr>
            <a:r>
              <a:rPr lang="cs-CZ" b="1" dirty="0" smtClean="0">
                <a:sym typeface="Wingdings" panose="05000000000000000000" pitchFamily="2" charset="2"/>
              </a:rPr>
              <a:t>parazitismus</a:t>
            </a:r>
          </a:p>
          <a:p>
            <a:pPr>
              <a:buFontTx/>
              <a:buChar char="-"/>
            </a:pPr>
            <a:r>
              <a:rPr lang="cs-CZ" b="1" dirty="0" err="1" smtClean="0">
                <a:sym typeface="Wingdings" panose="05000000000000000000" pitchFamily="2" charset="2"/>
              </a:rPr>
              <a:t>symbioza</a:t>
            </a:r>
            <a:endParaRPr lang="cs-CZ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anose="05000000000000000000" pitchFamily="2" charset="2"/>
              </a:rPr>
              <a:t>existence organismu je pevně svázána s existencí jiných organismů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36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ROZMANITOST ORGANISMŮ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nerostů – 1 000</a:t>
            </a:r>
          </a:p>
          <a:p>
            <a:pPr marL="0" indent="0">
              <a:buNone/>
            </a:pPr>
            <a:r>
              <a:rPr lang="cs-CZ" b="1" dirty="0" smtClean="0"/>
              <a:t>druhů – několik milionů</a:t>
            </a:r>
          </a:p>
          <a:p>
            <a:pPr marL="0" indent="0">
              <a:buNone/>
            </a:pPr>
            <a:r>
              <a:rPr lang="cs-CZ" dirty="0" smtClean="0"/>
              <a:t>výsledek </a:t>
            </a:r>
            <a:r>
              <a:rPr lang="cs-CZ" b="1" dirty="0" smtClean="0"/>
              <a:t>evoluce 3,5 mld. let</a:t>
            </a:r>
          </a:p>
          <a:p>
            <a:pPr marL="0" indent="0">
              <a:buNone/>
            </a:pPr>
            <a:r>
              <a:rPr lang="cs-CZ" dirty="0" smtClean="0"/>
              <a:t>velikost, tvar (souvisí s prostředím – ryba, ptáci) životní projevy, pohyb, způsob výživy, rozšíření v přírodě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87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VLASTNOSTI ORGANISMŮ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růst, metabolismus, diferenciace, organizace</a:t>
            </a:r>
          </a:p>
          <a:p>
            <a:pPr marL="0" indent="0">
              <a:buNone/>
            </a:pPr>
            <a:r>
              <a:rPr lang="cs-CZ" b="1" dirty="0" smtClean="0"/>
              <a:t>látkové složení</a:t>
            </a:r>
          </a:p>
          <a:p>
            <a:pPr marL="0" indent="0">
              <a:buNone/>
            </a:pPr>
            <a:r>
              <a:rPr lang="cs-CZ" b="1" dirty="0" smtClean="0"/>
              <a:t>buněčná stavba</a:t>
            </a:r>
          </a:p>
          <a:p>
            <a:pPr marL="0" indent="0">
              <a:buNone/>
            </a:pPr>
            <a:r>
              <a:rPr lang="cs-CZ" b="1" dirty="0" smtClean="0"/>
              <a:t>rozmnožování</a:t>
            </a:r>
          </a:p>
          <a:p>
            <a:pPr marL="0" indent="0">
              <a:buNone/>
            </a:pPr>
            <a:r>
              <a:rPr lang="cs-CZ" b="1" dirty="0" smtClean="0"/>
              <a:t>dráždivost</a:t>
            </a:r>
          </a:p>
          <a:p>
            <a:pPr marL="0" indent="0">
              <a:buNone/>
            </a:pPr>
            <a:r>
              <a:rPr lang="cs-CZ" b="1" dirty="0" smtClean="0"/>
              <a:t>vztahy mezi organismy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946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1.) RŮST, METABOLISMUS, DIFERENCIACE A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 smtClean="0"/>
              <a:t>růst</a:t>
            </a:r>
            <a:r>
              <a:rPr lang="cs-CZ" dirty="0" smtClean="0"/>
              <a:t> – nejnápadnější projev (rostliny)</a:t>
            </a:r>
          </a:p>
          <a:p>
            <a:pPr marL="0" indent="0">
              <a:buNone/>
            </a:pPr>
            <a:r>
              <a:rPr lang="cs-CZ" b="1" dirty="0" smtClean="0"/>
              <a:t>metabolismus – látková přeměna živin uvnitř organismu</a:t>
            </a:r>
          </a:p>
          <a:p>
            <a:pPr marL="0" indent="0">
              <a:buNone/>
            </a:pPr>
            <a:r>
              <a:rPr lang="cs-CZ" dirty="0" smtClean="0"/>
              <a:t>          </a:t>
            </a:r>
            <a:r>
              <a:rPr lang="cs-CZ" b="1" dirty="0" smtClean="0"/>
              <a:t>autotrofní </a:t>
            </a:r>
            <a:r>
              <a:rPr lang="cs-CZ" b="1" dirty="0" err="1" smtClean="0"/>
              <a:t>org</a:t>
            </a:r>
            <a:r>
              <a:rPr lang="cs-CZ" b="1" dirty="0" smtClean="0"/>
              <a:t>. – rostliny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heterotrofní </a:t>
            </a:r>
            <a:r>
              <a:rPr lang="cs-CZ" b="1" dirty="0" err="1" smtClean="0"/>
              <a:t>org</a:t>
            </a:r>
            <a:r>
              <a:rPr lang="cs-CZ" b="1" dirty="0" smtClean="0"/>
              <a:t>. – živočichové, houby,       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                        bakterie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děje v rostlině – </a:t>
            </a:r>
            <a:r>
              <a:rPr lang="cs-CZ" b="1" dirty="0" smtClean="0"/>
              <a:t>fotosyntéza</a:t>
            </a:r>
            <a:r>
              <a:rPr lang="cs-CZ" dirty="0" smtClean="0"/>
              <a:t>, další děje podobné těm u živočichů (</a:t>
            </a:r>
            <a:r>
              <a:rPr lang="cs-CZ" b="1" dirty="0" smtClean="0"/>
              <a:t>buněčné dýchání, příjem vody</a:t>
            </a:r>
            <a:r>
              <a:rPr lang="cs-CZ" dirty="0" smtClean="0"/>
              <a:t>)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683568" y="357301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683568" y="3573016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04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diferenciace</a:t>
            </a:r>
            <a:r>
              <a:rPr lang="cs-CZ" dirty="0" smtClean="0"/>
              <a:t> – </a:t>
            </a:r>
            <a:r>
              <a:rPr lang="cs-CZ" b="1" dirty="0" smtClean="0"/>
              <a:t>změna vnějšího i vnitřního uspořádání těl</a:t>
            </a:r>
            <a:r>
              <a:rPr lang="cs-CZ" dirty="0" smtClean="0"/>
              <a:t>, </a:t>
            </a:r>
          </a:p>
          <a:p>
            <a:pPr marL="0" indent="0">
              <a:buNone/>
            </a:pPr>
            <a:r>
              <a:rPr lang="cs-CZ" dirty="0" smtClean="0"/>
              <a:t>čím složitější organismus, tím hlubší</a:t>
            </a:r>
          </a:p>
          <a:p>
            <a:pPr marL="0" indent="0">
              <a:buNone/>
            </a:pPr>
            <a:r>
              <a:rPr lang="cs-CZ" b="1" dirty="0" smtClean="0"/>
              <a:t>organizace</a:t>
            </a:r>
            <a:r>
              <a:rPr lang="cs-CZ" dirty="0" smtClean="0"/>
              <a:t> – vnitřní i vnější - vznik orgánů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2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mtClean="0"/>
              <a:t>2.) LÁTKOVÉ </a:t>
            </a:r>
            <a:r>
              <a:rPr lang="cs-CZ" dirty="0" smtClean="0"/>
              <a:t>SLOŽENÍ ŽIVÝCH SOUSTAV, BIOGENNÍ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bílkoviny</a:t>
            </a:r>
            <a:r>
              <a:rPr lang="cs-CZ" dirty="0" smtClean="0"/>
              <a:t> – </a:t>
            </a:r>
            <a:r>
              <a:rPr lang="cs-CZ" b="1" dirty="0" smtClean="0"/>
              <a:t>aminokyseliny</a:t>
            </a:r>
            <a:r>
              <a:rPr lang="cs-CZ" dirty="0" smtClean="0"/>
              <a:t> – informace pro syntézu uloženy v DNA</a:t>
            </a:r>
          </a:p>
          <a:p>
            <a:pPr marL="0" indent="0">
              <a:buNone/>
            </a:pPr>
            <a:r>
              <a:rPr lang="cs-CZ" b="1" dirty="0" smtClean="0"/>
              <a:t>cukry – glukóza, </a:t>
            </a:r>
            <a:r>
              <a:rPr lang="cs-CZ" dirty="0" smtClean="0"/>
              <a:t>glykogen</a:t>
            </a:r>
            <a:r>
              <a:rPr lang="cs-CZ" b="1" dirty="0" smtClean="0"/>
              <a:t>, škrob</a:t>
            </a:r>
          </a:p>
          <a:p>
            <a:pPr marL="0" indent="0">
              <a:buNone/>
            </a:pPr>
            <a:r>
              <a:rPr lang="cs-CZ" b="1" dirty="0" smtClean="0"/>
              <a:t>tukovité látky – </a:t>
            </a:r>
            <a:r>
              <a:rPr lang="cs-CZ" dirty="0" smtClean="0"/>
              <a:t>biomembrány</a:t>
            </a:r>
            <a:r>
              <a:rPr lang="cs-CZ" b="1" dirty="0" smtClean="0"/>
              <a:t>, zásobní </a:t>
            </a:r>
            <a:r>
              <a:rPr lang="cs-CZ" dirty="0" smtClean="0"/>
              <a:t>tuky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BIOGENNÍ PRVKY</a:t>
            </a:r>
          </a:p>
          <a:p>
            <a:pPr>
              <a:buFontTx/>
              <a:buChar char="-"/>
            </a:pPr>
            <a:r>
              <a:rPr lang="cs-CZ" b="1" dirty="0" smtClean="0"/>
              <a:t>C, H, O, P, N, S</a:t>
            </a:r>
            <a:r>
              <a:rPr lang="cs-CZ" dirty="0" smtClean="0"/>
              <a:t>, K, Cl, Mg, Ca, </a:t>
            </a:r>
            <a:r>
              <a:rPr lang="cs-CZ" dirty="0" err="1" smtClean="0"/>
              <a:t>Fe</a:t>
            </a:r>
            <a:r>
              <a:rPr lang="cs-CZ" dirty="0" smtClean="0"/>
              <a:t> – </a:t>
            </a:r>
            <a:r>
              <a:rPr lang="cs-CZ" b="1" dirty="0" err="1" smtClean="0"/>
              <a:t>makrobiogenní</a:t>
            </a:r>
            <a:r>
              <a:rPr lang="cs-CZ" dirty="0" smtClean="0"/>
              <a:t> prvky</a:t>
            </a:r>
          </a:p>
          <a:p>
            <a:pPr marL="0" indent="0">
              <a:buNone/>
            </a:pPr>
            <a:r>
              <a:rPr lang="cs-CZ" dirty="0" smtClean="0"/>
              <a:t>- v malém množství – </a:t>
            </a:r>
            <a:r>
              <a:rPr lang="cs-CZ" dirty="0" err="1" smtClean="0"/>
              <a:t>Cu</a:t>
            </a:r>
            <a:r>
              <a:rPr lang="cs-CZ" dirty="0" smtClean="0"/>
              <a:t>, B, </a:t>
            </a:r>
            <a:r>
              <a:rPr lang="cs-CZ" dirty="0" err="1" smtClean="0"/>
              <a:t>Zn</a:t>
            </a:r>
            <a:r>
              <a:rPr lang="cs-CZ" dirty="0" smtClean="0"/>
              <a:t>, Co, Se, </a:t>
            </a:r>
            <a:r>
              <a:rPr lang="cs-CZ" dirty="0" err="1" smtClean="0"/>
              <a:t>Mn</a:t>
            </a:r>
            <a:r>
              <a:rPr lang="cs-CZ" dirty="0" smtClean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92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BUNĚČNÁ 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BUŇKY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b="1" dirty="0" smtClean="0"/>
              <a:t>základní a funkční jednotky všech organismů, </a:t>
            </a:r>
          </a:p>
          <a:p>
            <a:pPr marL="0" indent="0">
              <a:buNone/>
            </a:pPr>
            <a:r>
              <a:rPr lang="cs-CZ" b="1" dirty="0" smtClean="0"/>
              <a:t>schopné samostatného života</a:t>
            </a:r>
            <a:r>
              <a:rPr lang="cs-CZ" dirty="0" smtClean="0"/>
              <a:t>, </a:t>
            </a:r>
          </a:p>
          <a:p>
            <a:pPr marL="0" indent="0">
              <a:buNone/>
            </a:pPr>
            <a:r>
              <a:rPr lang="cs-CZ" dirty="0" smtClean="0"/>
              <a:t>tvořeny protoplazmou z bílkovin</a:t>
            </a:r>
          </a:p>
          <a:p>
            <a:pPr marL="0" indent="0">
              <a:buNone/>
            </a:pPr>
            <a:r>
              <a:rPr lang="cs-CZ" b="1" dirty="0" smtClean="0"/>
              <a:t>cytologie – věda o buňce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6435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ROZMNOŽOVÁNÍ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všichni jsme potomci potomků</a:t>
            </a:r>
          </a:p>
          <a:p>
            <a:pPr marL="0" indent="0">
              <a:buNone/>
            </a:pPr>
            <a:r>
              <a:rPr lang="cs-CZ" dirty="0" smtClean="0"/>
              <a:t>udržuje se jím život, druhy</a:t>
            </a:r>
          </a:p>
          <a:p>
            <a:pPr marL="0" indent="0">
              <a:buNone/>
            </a:pPr>
            <a:r>
              <a:rPr lang="cs-CZ" dirty="0" smtClean="0"/>
              <a:t>potomci nejsou kopie rodičů </a:t>
            </a:r>
            <a:r>
              <a:rPr lang="cs-CZ" dirty="0" smtClean="0">
                <a:sym typeface="Wingdings" panose="05000000000000000000" pitchFamily="2" charset="2"/>
              </a:rPr>
              <a:t>evoluce</a:t>
            </a:r>
          </a:p>
          <a:p>
            <a:pPr>
              <a:buFontTx/>
              <a:buChar char="-"/>
            </a:pPr>
            <a:r>
              <a:rPr lang="cs-CZ" dirty="0" smtClean="0">
                <a:sym typeface="Wingdings" panose="05000000000000000000" pitchFamily="2" charset="2"/>
              </a:rPr>
              <a:t>výtrusy, semena, plody</a:t>
            </a:r>
          </a:p>
          <a:p>
            <a:pPr>
              <a:buFontTx/>
              <a:buChar char="-"/>
            </a:pPr>
            <a:r>
              <a:rPr lang="cs-CZ" dirty="0" smtClean="0"/>
              <a:t>více potomků</a:t>
            </a:r>
          </a:p>
          <a:p>
            <a:pPr marL="0" indent="0">
              <a:buNone/>
            </a:pPr>
            <a:r>
              <a:rPr lang="cs-CZ" dirty="0" err="1" smtClean="0"/>
              <a:t>jednob</a:t>
            </a:r>
            <a:r>
              <a:rPr lang="cs-CZ" dirty="0" smtClean="0"/>
              <a:t>. </a:t>
            </a:r>
            <a:r>
              <a:rPr lang="cs-CZ" dirty="0" err="1" smtClean="0"/>
              <a:t>org</a:t>
            </a:r>
            <a:r>
              <a:rPr lang="cs-CZ" dirty="0" smtClean="0"/>
              <a:t>. – </a:t>
            </a:r>
            <a:r>
              <a:rPr lang="cs-CZ" b="1" dirty="0" smtClean="0"/>
              <a:t>dělení</a:t>
            </a:r>
          </a:p>
          <a:p>
            <a:pPr marL="0" indent="0">
              <a:buNone/>
            </a:pPr>
            <a:r>
              <a:rPr lang="cs-CZ" b="1" dirty="0" smtClean="0"/>
              <a:t>nepohlavní  X  pohlavní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291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DRÁŽDIVOST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= </a:t>
            </a:r>
            <a:r>
              <a:rPr lang="cs-CZ" b="1" dirty="0" smtClean="0"/>
              <a:t>odpověď organismu na změny prostředí</a:t>
            </a:r>
          </a:p>
          <a:p>
            <a:pPr marL="0" indent="0">
              <a:buNone/>
            </a:pPr>
            <a:r>
              <a:rPr lang="cs-CZ" dirty="0" smtClean="0"/>
              <a:t>taxe – orientace pohybu v určitém směru</a:t>
            </a:r>
          </a:p>
          <a:p>
            <a:pPr marL="0" indent="0">
              <a:buNone/>
            </a:pPr>
            <a:r>
              <a:rPr lang="cs-CZ" dirty="0" smtClean="0"/>
              <a:t>tropismus – orientovaný pohyb – pozitivní a negativní geotropismus</a:t>
            </a:r>
          </a:p>
          <a:p>
            <a:pPr marL="0" indent="0">
              <a:buNone/>
            </a:pPr>
            <a:r>
              <a:rPr lang="cs-CZ" dirty="0" smtClean="0"/>
              <a:t>podráždění – krátkodobá a rychlá odpověď – změnu vyvolává podnět, reflexy – uvolnění energie a vrácení do původního stavu</a:t>
            </a:r>
          </a:p>
          <a:p>
            <a:pPr marL="0" indent="0">
              <a:buNone/>
            </a:pPr>
            <a:r>
              <a:rPr lang="cs-CZ" b="1" dirty="0" smtClean="0"/>
              <a:t>adaptace</a:t>
            </a:r>
            <a:r>
              <a:rPr lang="cs-CZ" dirty="0" smtClean="0"/>
              <a:t> – dlouhodobá a pomalá odpověď (opálení, rozdíl mezi rostlinami v nížinách a na horách) – někdy trvalé, ale nikoliv dědičné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1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462</Words>
  <Application>Microsoft Office PowerPoint</Application>
  <PresentationFormat>Předvádění na obrazovce (4:3)</PresentationFormat>
  <Paragraphs>77</Paragraphs>
  <Slides>10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ORGANISMY</vt:lpstr>
      <vt:lpstr>ROZMANITOST ORGANISMŮ</vt:lpstr>
      <vt:lpstr>OBECNÉ VLASTNOSTI ORGANISMŮ</vt:lpstr>
      <vt:lpstr>1.) RŮST, METABOLISMUS, DIFERENCIACE A ORGANIZACE</vt:lpstr>
      <vt:lpstr>Prezentace aplikace PowerPoint</vt:lpstr>
      <vt:lpstr>2.) LÁTKOVÉ SLOŽENÍ ŽIVÝCH SOUSTAV, BIOGENNÍ PRVKY</vt:lpstr>
      <vt:lpstr>BUNĚČNÁ STAVBA</vt:lpstr>
      <vt:lpstr>ROZMNOŽOVÁNÍ</vt:lpstr>
      <vt:lpstr>DRÁŽDIVOST</vt:lpstr>
      <vt:lpstr>VZTAHY MEZI ORGANISMY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ORGANISMY</dc:title>
  <dc:creator>Uživatel</dc:creator>
  <cp:lastModifiedBy>Suchý, František</cp:lastModifiedBy>
  <cp:revision>12</cp:revision>
  <dcterms:created xsi:type="dcterms:W3CDTF">2014-07-04T21:32:02Z</dcterms:created>
  <dcterms:modified xsi:type="dcterms:W3CDTF">2018-09-14T10:57:56Z</dcterms:modified>
</cp:coreProperties>
</file>